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5.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6.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7.xml" ContentType="application/vnd.openxmlformats-officedocument.theme+xml"/>
  <Override PartName="/ppt/tags/tag1.xml" ContentType="application/vnd.openxmlformats-officedocument.presentationml.tags+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8.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34"/>
    <p:sldMasterId id="2147484495" r:id="rId35"/>
    <p:sldMasterId id="2147484526" r:id="rId36"/>
    <p:sldMasterId id="2147484550" r:id="rId37"/>
    <p:sldMasterId id="2147484581" r:id="rId38"/>
    <p:sldMasterId id="2147484614" r:id="rId39"/>
    <p:sldMasterId id="2147484628" r:id="rId40"/>
    <p:sldMasterId id="2147484656" r:id="rId41"/>
    <p:sldMasterId id="2147484681" r:id="rId42"/>
  </p:sldMasterIdLst>
  <p:notesMasterIdLst>
    <p:notesMasterId r:id="rId105"/>
  </p:notesMasterIdLst>
  <p:handoutMasterIdLst>
    <p:handoutMasterId r:id="rId106"/>
  </p:handoutMasterIdLst>
  <p:sldIdLst>
    <p:sldId id="4897" r:id="rId43"/>
    <p:sldId id="1843" r:id="rId44"/>
    <p:sldId id="4977" r:id="rId45"/>
    <p:sldId id="3785" r:id="rId46"/>
    <p:sldId id="4896" r:id="rId47"/>
    <p:sldId id="1643" r:id="rId48"/>
    <p:sldId id="1644" r:id="rId49"/>
    <p:sldId id="1746" r:id="rId50"/>
    <p:sldId id="4983" r:id="rId51"/>
    <p:sldId id="4892" r:id="rId52"/>
    <p:sldId id="1670" r:id="rId53"/>
    <p:sldId id="1671" r:id="rId54"/>
    <p:sldId id="3830" r:id="rId55"/>
    <p:sldId id="1674" r:id="rId56"/>
    <p:sldId id="1675" r:id="rId57"/>
    <p:sldId id="3775" r:id="rId58"/>
    <p:sldId id="1678" r:id="rId59"/>
    <p:sldId id="3776" r:id="rId60"/>
    <p:sldId id="1681" r:id="rId61"/>
    <p:sldId id="1682" r:id="rId62"/>
    <p:sldId id="1683" r:id="rId63"/>
    <p:sldId id="1687" r:id="rId64"/>
    <p:sldId id="1688" r:id="rId65"/>
    <p:sldId id="3828" r:id="rId66"/>
    <p:sldId id="1693" r:id="rId67"/>
    <p:sldId id="1694" r:id="rId68"/>
    <p:sldId id="1372" r:id="rId69"/>
    <p:sldId id="4978" r:id="rId70"/>
    <p:sldId id="4979" r:id="rId71"/>
    <p:sldId id="4980" r:id="rId72"/>
    <p:sldId id="1703" r:id="rId73"/>
    <p:sldId id="1704" r:id="rId74"/>
    <p:sldId id="1705" r:id="rId75"/>
    <p:sldId id="1706" r:id="rId76"/>
    <p:sldId id="417" r:id="rId77"/>
    <p:sldId id="4894" r:id="rId78"/>
    <p:sldId id="267" r:id="rId79"/>
    <p:sldId id="4893" r:id="rId80"/>
    <p:sldId id="414" r:id="rId81"/>
    <p:sldId id="3627" r:id="rId82"/>
    <p:sldId id="1726" r:id="rId83"/>
    <p:sldId id="3829" r:id="rId84"/>
    <p:sldId id="1727" r:id="rId85"/>
    <p:sldId id="4771" r:id="rId86"/>
    <p:sldId id="1747" r:id="rId87"/>
    <p:sldId id="1748" r:id="rId88"/>
    <p:sldId id="1749" r:id="rId89"/>
    <p:sldId id="4981" r:id="rId90"/>
    <p:sldId id="3782" r:id="rId91"/>
    <p:sldId id="3783" r:id="rId92"/>
    <p:sldId id="1735" r:id="rId93"/>
    <p:sldId id="1520" r:id="rId94"/>
    <p:sldId id="1613" r:id="rId95"/>
    <p:sldId id="1612" r:id="rId96"/>
    <p:sldId id="1680" r:id="rId97"/>
    <p:sldId id="4775" r:id="rId98"/>
    <p:sldId id="3769" r:id="rId99"/>
    <p:sldId id="3827" r:id="rId100"/>
    <p:sldId id="1741" r:id="rId101"/>
    <p:sldId id="1638" r:id="rId102"/>
    <p:sldId id="4982" r:id="rId103"/>
    <p:sldId id="4779" r:id="rId104"/>
  </p:sldIdLst>
  <p:sldSz cx="12436475" cy="6994525"/>
  <p:notesSz cx="7077075" cy="9363075"/>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alkin" id="{162237EC-E621-450A-94B5-53967F210B78}">
          <p14:sldIdLst>
            <p14:sldId id="4897"/>
          </p14:sldIdLst>
        </p14:section>
        <p14:section name="Intro" id="{432D8063-03F1-422E-B6E0-546DA826801D}">
          <p14:sldIdLst>
            <p14:sldId id="1843"/>
            <p14:sldId id="4977"/>
            <p14:sldId id="3785"/>
            <p14:sldId id="4896"/>
            <p14:sldId id="1643"/>
            <p14:sldId id="1644"/>
            <p14:sldId id="1746"/>
            <p14:sldId id="4983"/>
            <p14:sldId id="4892"/>
            <p14:sldId id="1670"/>
          </p14:sldIdLst>
        </p14:section>
        <p14:section name="Customer Focussed" id="{4B14179E-2A59-400E-8AC2-217ED9193C3A}">
          <p14:sldIdLst>
            <p14:sldId id="1671"/>
            <p14:sldId id="3830"/>
            <p14:sldId id="1674"/>
            <p14:sldId id="1675"/>
            <p14:sldId id="3775"/>
            <p14:sldId id="1678"/>
            <p14:sldId id="3776"/>
          </p14:sldIdLst>
        </p14:section>
        <p14:section name="Production First" id="{33B837A1-59CC-481A-9D7A-4D66D864943B}">
          <p14:sldIdLst>
            <p14:sldId id="1681"/>
            <p14:sldId id="1682"/>
            <p14:sldId id="1683"/>
            <p14:sldId id="1687"/>
            <p14:sldId id="1688"/>
            <p14:sldId id="3828"/>
          </p14:sldIdLst>
        </p14:section>
        <p14:section name="Team Autonomy" id="{AD2F4DE4-08FF-4670-B7E8-CB910013B20F}">
          <p14:sldIdLst>
            <p14:sldId id="1693"/>
            <p14:sldId id="1694"/>
            <p14:sldId id="1372"/>
            <p14:sldId id="4978"/>
            <p14:sldId id="4979"/>
            <p14:sldId id="4980"/>
            <p14:sldId id="1703"/>
            <p14:sldId id="1704"/>
            <p14:sldId id="1705"/>
            <p14:sldId id="1706"/>
            <p14:sldId id="417"/>
            <p14:sldId id="4894"/>
            <p14:sldId id="267"/>
            <p14:sldId id="4893"/>
            <p14:sldId id="414"/>
            <p14:sldId id="3627"/>
          </p14:sldIdLst>
        </p14:section>
        <p14:section name="Shift Left" id="{8AF032B1-7D7D-46C3-9BD0-13000C7D19D5}">
          <p14:sldIdLst>
            <p14:sldId id="1726"/>
            <p14:sldId id="3829"/>
            <p14:sldId id="1727"/>
            <p14:sldId id="4771"/>
            <p14:sldId id="1747"/>
            <p14:sldId id="1748"/>
            <p14:sldId id="1749"/>
            <p14:sldId id="4981"/>
            <p14:sldId id="3782"/>
            <p14:sldId id="3783"/>
          </p14:sldIdLst>
        </p14:section>
        <p14:section name="Safe Deployments and Limiting Damage" id="{A1E480A6-5CB6-4CB8-8608-A6149E40D52E}">
          <p14:sldIdLst>
            <p14:sldId id="1735"/>
            <p14:sldId id="1520"/>
            <p14:sldId id="1613"/>
            <p14:sldId id="1612"/>
            <p14:sldId id="1680"/>
            <p14:sldId id="4775"/>
            <p14:sldId id="3769"/>
          </p14:sldIdLst>
        </p14:section>
        <p14:section name="Wrap Up" id="{ED952BF2-9F3C-46FA-AC95-B38CB6FA993C}">
          <p14:sldIdLst>
            <p14:sldId id="3827"/>
            <p14:sldId id="1741"/>
            <p14:sldId id="1638"/>
            <p14:sldId id="4982"/>
            <p14:sldId id="477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49" userDrawn="1">
          <p15:clr>
            <a:srgbClr val="A4A3A4"/>
          </p15:clr>
        </p15:guide>
        <p15:guide id="2" pos="222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FAFAFA"/>
    <a:srgbClr val="E6E6E6"/>
    <a:srgbClr val="682A7A"/>
    <a:srgbClr val="A7D7FF"/>
    <a:srgbClr val="C4E5FF"/>
    <a:srgbClr val="005AA1"/>
    <a:srgbClr val="89CBFF"/>
    <a:srgbClr val="B7FF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77F3FB-D39F-4430-B365-E6584B4B68E6}" v="1" dt="2019-09-20T15:27:08.3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01" autoAdjust="0"/>
    <p:restoredTop sz="94660"/>
  </p:normalViewPr>
  <p:slideViewPr>
    <p:cSldViewPr snapToGrid="0">
      <p:cViewPr varScale="1">
        <p:scale>
          <a:sx n="103" d="100"/>
          <a:sy n="103" d="100"/>
        </p:scale>
        <p:origin x="36" y="57"/>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949"/>
        <p:guide pos="2229"/>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42" Type="http://schemas.openxmlformats.org/officeDocument/2006/relationships/slideMaster" Target="slideMasters/slideMaster9.xml"/><Relationship Id="rId47" Type="http://schemas.openxmlformats.org/officeDocument/2006/relationships/slide" Target="slides/slide5.xml"/><Relationship Id="rId63" Type="http://schemas.openxmlformats.org/officeDocument/2006/relationships/slide" Target="slides/slide21.xml"/><Relationship Id="rId68" Type="http://schemas.openxmlformats.org/officeDocument/2006/relationships/slide" Target="slides/slide26.xml"/><Relationship Id="rId84" Type="http://schemas.openxmlformats.org/officeDocument/2006/relationships/slide" Target="slides/slide42.xml"/><Relationship Id="rId89" Type="http://schemas.openxmlformats.org/officeDocument/2006/relationships/slide" Target="slides/slide47.xml"/><Relationship Id="rId112" Type="http://schemas.microsoft.com/office/2016/11/relationships/changesInfo" Target="changesInfos/changesInfo1.xml"/><Relationship Id="rId16" Type="http://schemas.openxmlformats.org/officeDocument/2006/relationships/customXml" Target="../customXml/item16.xml"/><Relationship Id="rId107" Type="http://schemas.openxmlformats.org/officeDocument/2006/relationships/commentAuthors" Target="commentAuthors.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slideMaster" Target="slideMasters/slideMaster4.xml"/><Relationship Id="rId53" Type="http://schemas.openxmlformats.org/officeDocument/2006/relationships/slide" Target="slides/slide11.xml"/><Relationship Id="rId58" Type="http://schemas.openxmlformats.org/officeDocument/2006/relationships/slide" Target="slides/slide16.xml"/><Relationship Id="rId74" Type="http://schemas.openxmlformats.org/officeDocument/2006/relationships/slide" Target="slides/slide32.xml"/><Relationship Id="rId79" Type="http://schemas.openxmlformats.org/officeDocument/2006/relationships/slide" Target="slides/slide37.xml"/><Relationship Id="rId102" Type="http://schemas.openxmlformats.org/officeDocument/2006/relationships/slide" Target="slides/slide60.xml"/><Relationship Id="rId5" Type="http://schemas.openxmlformats.org/officeDocument/2006/relationships/customXml" Target="../customXml/item5.xml"/><Relationship Id="rId90" Type="http://schemas.openxmlformats.org/officeDocument/2006/relationships/slide" Target="slides/slide48.xml"/><Relationship Id="rId95" Type="http://schemas.openxmlformats.org/officeDocument/2006/relationships/slide" Target="slides/slide53.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slide" Target="slides/slide1.xml"/><Relationship Id="rId48" Type="http://schemas.openxmlformats.org/officeDocument/2006/relationships/slide" Target="slides/slide6.xml"/><Relationship Id="rId64" Type="http://schemas.openxmlformats.org/officeDocument/2006/relationships/slide" Target="slides/slide22.xml"/><Relationship Id="rId69" Type="http://schemas.openxmlformats.org/officeDocument/2006/relationships/slide" Target="slides/slide27.xml"/><Relationship Id="rId113" Type="http://schemas.microsoft.com/office/2015/10/relationships/revisionInfo" Target="revisionInfo.xml"/><Relationship Id="rId80" Type="http://schemas.openxmlformats.org/officeDocument/2006/relationships/slide" Target="slides/slide38.xml"/><Relationship Id="rId85" Type="http://schemas.openxmlformats.org/officeDocument/2006/relationships/slide" Target="slides/slide43.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customXml" Target="../customXml/item33.xml"/><Relationship Id="rId38" Type="http://schemas.openxmlformats.org/officeDocument/2006/relationships/slideMaster" Target="slideMasters/slideMaster5.xml"/><Relationship Id="rId59" Type="http://schemas.openxmlformats.org/officeDocument/2006/relationships/slide" Target="slides/slide17.xml"/><Relationship Id="rId103" Type="http://schemas.openxmlformats.org/officeDocument/2006/relationships/slide" Target="slides/slide61.xml"/><Relationship Id="rId108" Type="http://schemas.openxmlformats.org/officeDocument/2006/relationships/presProps" Target="presProps.xml"/><Relationship Id="rId54" Type="http://schemas.openxmlformats.org/officeDocument/2006/relationships/slide" Target="slides/slide12.xml"/><Relationship Id="rId70" Type="http://schemas.openxmlformats.org/officeDocument/2006/relationships/slide" Target="slides/slide28.xml"/><Relationship Id="rId75" Type="http://schemas.openxmlformats.org/officeDocument/2006/relationships/slide" Target="slides/slide33.xml"/><Relationship Id="rId91" Type="http://schemas.openxmlformats.org/officeDocument/2006/relationships/slide" Target="slides/slide49.xml"/><Relationship Id="rId96" Type="http://schemas.openxmlformats.org/officeDocument/2006/relationships/slide" Target="slides/slide54.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slideMaster" Target="slideMasters/slideMaster3.xml"/><Relationship Id="rId49" Type="http://schemas.openxmlformats.org/officeDocument/2006/relationships/slide" Target="slides/slide7.xml"/><Relationship Id="rId57" Type="http://schemas.openxmlformats.org/officeDocument/2006/relationships/slide" Target="slides/slide15.xml"/><Relationship Id="rId106" Type="http://schemas.openxmlformats.org/officeDocument/2006/relationships/handoutMaster" Target="handoutMasters/handoutMaster1.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slide" Target="slides/slide2.xml"/><Relationship Id="rId52" Type="http://schemas.openxmlformats.org/officeDocument/2006/relationships/slide" Target="slides/slide10.xml"/><Relationship Id="rId60" Type="http://schemas.openxmlformats.org/officeDocument/2006/relationships/slide" Target="slides/slide18.xml"/><Relationship Id="rId65" Type="http://schemas.openxmlformats.org/officeDocument/2006/relationships/slide" Target="slides/slide23.xml"/><Relationship Id="rId73" Type="http://schemas.openxmlformats.org/officeDocument/2006/relationships/slide" Target="slides/slide31.xml"/><Relationship Id="rId78" Type="http://schemas.openxmlformats.org/officeDocument/2006/relationships/slide" Target="slides/slide36.xml"/><Relationship Id="rId81" Type="http://schemas.openxmlformats.org/officeDocument/2006/relationships/slide" Target="slides/slide39.xml"/><Relationship Id="rId86" Type="http://schemas.openxmlformats.org/officeDocument/2006/relationships/slide" Target="slides/slide44.xml"/><Relationship Id="rId94" Type="http://schemas.openxmlformats.org/officeDocument/2006/relationships/slide" Target="slides/slide52.xml"/><Relationship Id="rId99" Type="http://schemas.openxmlformats.org/officeDocument/2006/relationships/slide" Target="slides/slide57.xml"/><Relationship Id="rId101" Type="http://schemas.openxmlformats.org/officeDocument/2006/relationships/slide" Target="slides/slide59.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Master" Target="slideMasters/slideMaster6.xml"/><Relationship Id="rId109" Type="http://schemas.openxmlformats.org/officeDocument/2006/relationships/viewProps" Target="viewProps.xml"/><Relationship Id="rId34" Type="http://schemas.openxmlformats.org/officeDocument/2006/relationships/slideMaster" Target="slideMasters/slideMaster1.xml"/><Relationship Id="rId50" Type="http://schemas.openxmlformats.org/officeDocument/2006/relationships/slide" Target="slides/slide8.xml"/><Relationship Id="rId55" Type="http://schemas.openxmlformats.org/officeDocument/2006/relationships/slide" Target="slides/slide13.xml"/><Relationship Id="rId76" Type="http://schemas.openxmlformats.org/officeDocument/2006/relationships/slide" Target="slides/slide34.xml"/><Relationship Id="rId97" Type="http://schemas.openxmlformats.org/officeDocument/2006/relationships/slide" Target="slides/slide55.xml"/><Relationship Id="rId104" Type="http://schemas.openxmlformats.org/officeDocument/2006/relationships/slide" Target="slides/slide62.xml"/><Relationship Id="rId7" Type="http://schemas.openxmlformats.org/officeDocument/2006/relationships/customXml" Target="../customXml/item7.xml"/><Relationship Id="rId71" Type="http://schemas.openxmlformats.org/officeDocument/2006/relationships/slide" Target="slides/slide29.xml"/><Relationship Id="rId92" Type="http://schemas.openxmlformats.org/officeDocument/2006/relationships/slide" Target="slides/slide50.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slideMaster" Target="slideMasters/slideMaster7.xml"/><Relationship Id="rId45" Type="http://schemas.openxmlformats.org/officeDocument/2006/relationships/slide" Target="slides/slide3.xml"/><Relationship Id="rId66" Type="http://schemas.openxmlformats.org/officeDocument/2006/relationships/slide" Target="slides/slide24.xml"/><Relationship Id="rId87" Type="http://schemas.openxmlformats.org/officeDocument/2006/relationships/slide" Target="slides/slide45.xml"/><Relationship Id="rId110" Type="http://schemas.openxmlformats.org/officeDocument/2006/relationships/theme" Target="theme/theme1.xml"/><Relationship Id="rId61" Type="http://schemas.openxmlformats.org/officeDocument/2006/relationships/slide" Target="slides/slide19.xml"/><Relationship Id="rId82" Type="http://schemas.openxmlformats.org/officeDocument/2006/relationships/slide" Target="slides/slide40.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slideMaster" Target="slideMasters/slideMaster2.xml"/><Relationship Id="rId56" Type="http://schemas.openxmlformats.org/officeDocument/2006/relationships/slide" Target="slides/slide14.xml"/><Relationship Id="rId77" Type="http://schemas.openxmlformats.org/officeDocument/2006/relationships/slide" Target="slides/slide35.xml"/><Relationship Id="rId100" Type="http://schemas.openxmlformats.org/officeDocument/2006/relationships/slide" Target="slides/slide58.xml"/><Relationship Id="rId105" Type="http://schemas.openxmlformats.org/officeDocument/2006/relationships/notesMaster" Target="notesMasters/notesMaster1.xml"/><Relationship Id="rId8" Type="http://schemas.openxmlformats.org/officeDocument/2006/relationships/customXml" Target="../customXml/item8.xml"/><Relationship Id="rId51" Type="http://schemas.openxmlformats.org/officeDocument/2006/relationships/slide" Target="slides/slide9.xml"/><Relationship Id="rId72" Type="http://schemas.openxmlformats.org/officeDocument/2006/relationships/slide" Target="slides/slide30.xml"/><Relationship Id="rId93" Type="http://schemas.openxmlformats.org/officeDocument/2006/relationships/slide" Target="slides/slide51.xml"/><Relationship Id="rId98" Type="http://schemas.openxmlformats.org/officeDocument/2006/relationships/slide" Target="slides/slide56.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slide" Target="slides/slide4.xml"/><Relationship Id="rId67" Type="http://schemas.openxmlformats.org/officeDocument/2006/relationships/slide" Target="slides/slide25.xml"/><Relationship Id="rId20" Type="http://schemas.openxmlformats.org/officeDocument/2006/relationships/customXml" Target="../customXml/item20.xml"/><Relationship Id="rId41" Type="http://schemas.openxmlformats.org/officeDocument/2006/relationships/slideMaster" Target="slideMasters/slideMaster8.xml"/><Relationship Id="rId62" Type="http://schemas.openxmlformats.org/officeDocument/2006/relationships/slide" Target="slides/slide20.xml"/><Relationship Id="rId83" Type="http://schemas.openxmlformats.org/officeDocument/2006/relationships/slide" Target="slides/slide41.xml"/><Relationship Id="rId88" Type="http://schemas.openxmlformats.org/officeDocument/2006/relationships/slide" Target="slides/slide46.xml"/><Relationship Id="rId11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key Gousset" userId="44c507a6-cca0-461f-8120-3bb7fbf35a3a" providerId="ADAL" clId="{0C5F9F55-DC0A-4833-99CB-422159A02783}"/>
  </pc:docChgLst>
  <pc:docChgLst>
    <pc:chgData name="Mickey Gousset" userId="44c507a6-cca0-461f-8120-3bb7fbf35a3a" providerId="ADAL" clId="{7A77F3FB-D39F-4430-B365-E6584B4B68E6}"/>
    <pc:docChg chg="delSld modSection">
      <pc:chgData name="Mickey Gousset" userId="44c507a6-cca0-461f-8120-3bb7fbf35a3a" providerId="ADAL" clId="{7A77F3FB-D39F-4430-B365-E6584B4B68E6}" dt="2019-09-20T15:31:53.437" v="10" actId="2696"/>
      <pc:docMkLst>
        <pc:docMk/>
      </pc:docMkLst>
      <pc:sldChg chg="del">
        <pc:chgData name="Mickey Gousset" userId="44c507a6-cca0-461f-8120-3bb7fbf35a3a" providerId="ADAL" clId="{7A77F3FB-D39F-4430-B365-E6584B4B68E6}" dt="2019-09-20T15:31:24.446" v="3" actId="2696"/>
        <pc:sldMkLst>
          <pc:docMk/>
          <pc:sldMk cId="582763801" sldId="1700"/>
        </pc:sldMkLst>
      </pc:sldChg>
      <pc:sldChg chg="del">
        <pc:chgData name="Mickey Gousset" userId="44c507a6-cca0-461f-8120-3bb7fbf35a3a" providerId="ADAL" clId="{7A77F3FB-D39F-4430-B365-E6584B4B68E6}" dt="2019-09-20T15:31:27.339" v="4" actId="2696"/>
        <pc:sldMkLst>
          <pc:docMk/>
          <pc:sldMk cId="3011510157" sldId="1701"/>
        </pc:sldMkLst>
      </pc:sldChg>
      <pc:sldChg chg="del">
        <pc:chgData name="Mickey Gousset" userId="44c507a6-cca0-461f-8120-3bb7fbf35a3a" providerId="ADAL" clId="{7A77F3FB-D39F-4430-B365-E6584B4B68E6}" dt="2019-09-20T15:31:30.333" v="5" actId="2696"/>
        <pc:sldMkLst>
          <pc:docMk/>
          <pc:sldMk cId="57468448" sldId="1702"/>
        </pc:sldMkLst>
      </pc:sldChg>
      <pc:sldChg chg="del">
        <pc:chgData name="Mickey Gousset" userId="44c507a6-cca0-461f-8120-3bb7fbf35a3a" providerId="ADAL" clId="{7A77F3FB-D39F-4430-B365-E6584B4B68E6}" dt="2019-09-20T15:31:38.086" v="6" actId="2696"/>
        <pc:sldMkLst>
          <pc:docMk/>
          <pc:sldMk cId="564834929" sldId="1745"/>
        </pc:sldMkLst>
      </pc:sldChg>
      <pc:sldChg chg="del">
        <pc:chgData name="Mickey Gousset" userId="44c507a6-cca0-461f-8120-3bb7fbf35a3a" providerId="ADAL" clId="{7A77F3FB-D39F-4430-B365-E6584B4B68E6}" dt="2019-09-20T15:27:06.783" v="0" actId="2696"/>
        <pc:sldMkLst>
          <pc:docMk/>
          <pc:sldMk cId="187387504" sldId="3571"/>
        </pc:sldMkLst>
      </pc:sldChg>
      <pc:sldChg chg="del">
        <pc:chgData name="Mickey Gousset" userId="44c507a6-cca0-461f-8120-3bb7fbf35a3a" providerId="ADAL" clId="{7A77F3FB-D39F-4430-B365-E6584B4B68E6}" dt="2019-09-20T15:31:53.437" v="10" actId="2696"/>
        <pc:sldMkLst>
          <pc:docMk/>
          <pc:sldMk cId="475885332" sldId="3764"/>
        </pc:sldMkLst>
      </pc:sldChg>
      <pc:sldChg chg="del">
        <pc:chgData name="Mickey Gousset" userId="44c507a6-cca0-461f-8120-3bb7fbf35a3a" providerId="ADAL" clId="{7A77F3FB-D39F-4430-B365-E6584B4B68E6}" dt="2019-09-20T15:31:49.813" v="9" actId="2696"/>
        <pc:sldMkLst>
          <pc:docMk/>
          <pc:sldMk cId="3487824182" sldId="3765"/>
        </pc:sldMkLst>
      </pc:sldChg>
      <pc:sldChg chg="del">
        <pc:chgData name="Mickey Gousset" userId="44c507a6-cca0-461f-8120-3bb7fbf35a3a" providerId="ADAL" clId="{7A77F3FB-D39F-4430-B365-E6584B4B68E6}" dt="2019-09-20T15:31:45.245" v="7" actId="2696"/>
        <pc:sldMkLst>
          <pc:docMk/>
          <pc:sldMk cId="3762725315" sldId="4772"/>
        </pc:sldMkLst>
      </pc:sldChg>
      <pc:sldChg chg="del">
        <pc:chgData name="Mickey Gousset" userId="44c507a6-cca0-461f-8120-3bb7fbf35a3a" providerId="ADAL" clId="{7A77F3FB-D39F-4430-B365-E6584B4B68E6}" dt="2019-09-20T15:31:14.530" v="2" actId="2696"/>
        <pc:sldMkLst>
          <pc:docMk/>
          <pc:sldMk cId="2848290033" sldId="4895"/>
        </pc:sldMkLst>
      </pc:sldChg>
      <pc:sldMasterChg chg="delSldLayout">
        <pc:chgData name="Mickey Gousset" userId="44c507a6-cca0-461f-8120-3bb7fbf35a3a" providerId="ADAL" clId="{7A77F3FB-D39F-4430-B365-E6584B4B68E6}" dt="2019-09-20T15:31:45.257" v="8" actId="2696"/>
        <pc:sldMasterMkLst>
          <pc:docMk/>
          <pc:sldMasterMk cId="4059602932" sldId="2147484475"/>
        </pc:sldMasterMkLst>
        <pc:sldLayoutChg chg="del">
          <pc:chgData name="Mickey Gousset" userId="44c507a6-cca0-461f-8120-3bb7fbf35a3a" providerId="ADAL" clId="{7A77F3FB-D39F-4430-B365-E6584B4B68E6}" dt="2019-09-20T15:31:45.257" v="8" actId="2696"/>
          <pc:sldLayoutMkLst>
            <pc:docMk/>
            <pc:sldMasterMk cId="4059602932" sldId="2147484475"/>
            <pc:sldLayoutMk cId="2506606704" sldId="2147484580"/>
          </pc:sldLayoutMkLst>
        </pc:sldLayoutChg>
        <pc:sldLayoutChg chg="del">
          <pc:chgData name="Mickey Gousset" userId="44c507a6-cca0-461f-8120-3bb7fbf35a3a" providerId="ADAL" clId="{7A77F3FB-D39F-4430-B365-E6584B4B68E6}" dt="2019-09-20T15:27:06.820" v="1" actId="2696"/>
          <pc:sldLayoutMkLst>
            <pc:docMk/>
            <pc:sldMasterMk cId="4059602932" sldId="2147484475"/>
            <pc:sldLayoutMk cId="1830235851" sldId="2147484625"/>
          </pc:sldLayoutMkLst>
        </pc:sldLayoutChg>
      </pc:sldMasterChg>
    </pc:docChg>
  </pc:docChgLst>
  <pc:docChgLst>
    <pc:chgData name="Mickey Gousset" userId="44c507a6-cca0-461f-8120-3bb7fbf35a3a" providerId="ADAL" clId="{7C08B395-D238-4A04-928E-9917937BC770}"/>
    <pc:docChg chg="modSld">
      <pc:chgData name="Mickey Gousset" userId="44c507a6-cca0-461f-8120-3bb7fbf35a3a" providerId="ADAL" clId="{7C08B395-D238-4A04-928E-9917937BC770}" dt="2019-06-03T12:32:04.689" v="3"/>
      <pc:docMkLst>
        <pc:docMk/>
      </pc:docMkLst>
      <pc:sldChg chg="modTransition">
        <pc:chgData name="Mickey Gousset" userId="44c507a6-cca0-461f-8120-3bb7fbf35a3a" providerId="ADAL" clId="{7C08B395-D238-4A04-928E-9917937BC770}" dt="2019-06-03T12:32:04.689" v="3"/>
        <pc:sldMkLst>
          <pc:docMk/>
          <pc:sldMk cId="2551197681" sldId="267"/>
        </pc:sldMkLst>
      </pc:sldChg>
      <pc:sldChg chg="modAnim">
        <pc:chgData name="Mickey Gousset" userId="44c507a6-cca0-461f-8120-3bb7fbf35a3a" providerId="ADAL" clId="{7C08B395-D238-4A04-928E-9917937BC770}" dt="2019-06-03T12:30:54.815" v="1"/>
        <pc:sldMkLst>
          <pc:docMk/>
          <pc:sldMk cId="3011510157" sldId="1701"/>
        </pc:sldMkLst>
      </pc:sldChg>
      <pc:sldChg chg="modAnim">
        <pc:chgData name="Mickey Gousset" userId="44c507a6-cca0-461f-8120-3bb7fbf35a3a" providerId="ADAL" clId="{7C08B395-D238-4A04-928E-9917937BC770}" dt="2019-06-03T12:31:26.606" v="2"/>
        <pc:sldMkLst>
          <pc:docMk/>
          <pc:sldMk cId="57468448" sldId="1702"/>
        </pc:sldMkLst>
      </pc:sldChg>
    </pc:docChg>
  </pc:docChgLst>
  <pc:docChgLst>
    <pc:chgData name="Mickey Gousset" userId="44c507a6-cca0-461f-8120-3bb7fbf35a3a" providerId="ADAL" clId="{310394C2-FD0E-4DE5-A7EF-43E16FDFE6D2}"/>
    <pc:docChg chg="custSel addSld delSld modSld sldOrd modSection">
      <pc:chgData name="Mickey Gousset" userId="44c507a6-cca0-461f-8120-3bb7fbf35a3a" providerId="ADAL" clId="{310394C2-FD0E-4DE5-A7EF-43E16FDFE6D2}" dt="2019-08-16T17:50:51.332" v="184"/>
      <pc:docMkLst>
        <pc:docMk/>
      </pc:docMkLst>
      <pc:sldChg chg="del">
        <pc:chgData name="Mickey Gousset" userId="44c507a6-cca0-461f-8120-3bb7fbf35a3a" providerId="ADAL" clId="{310394C2-FD0E-4DE5-A7EF-43E16FDFE6D2}" dt="2019-08-16T17:27:11.457" v="58" actId="2696"/>
        <pc:sldMkLst>
          <pc:docMk/>
          <pc:sldMk cId="1324663663" sldId="1667"/>
        </pc:sldMkLst>
      </pc:sldChg>
      <pc:sldChg chg="modSp">
        <pc:chgData name="Mickey Gousset" userId="44c507a6-cca0-461f-8120-3bb7fbf35a3a" providerId="ADAL" clId="{310394C2-FD0E-4DE5-A7EF-43E16FDFE6D2}" dt="2019-08-16T17:37:17.622" v="101" actId="20577"/>
        <pc:sldMkLst>
          <pc:docMk/>
          <pc:sldMk cId="980155908" sldId="1670"/>
        </pc:sldMkLst>
        <pc:graphicFrameChg chg="mod">
          <ac:chgData name="Mickey Gousset" userId="44c507a6-cca0-461f-8120-3bb7fbf35a3a" providerId="ADAL" clId="{310394C2-FD0E-4DE5-A7EF-43E16FDFE6D2}" dt="2019-08-16T17:37:17.622" v="101" actId="20577"/>
          <ac:graphicFrameMkLst>
            <pc:docMk/>
            <pc:sldMk cId="980155908" sldId="1670"/>
            <ac:graphicFrameMk id="4" creationId="{3A16E288-F038-419F-A00E-4E02F867F4B5}"/>
          </ac:graphicFrameMkLst>
        </pc:graphicFrameChg>
      </pc:sldChg>
      <pc:sldChg chg="modSp">
        <pc:chgData name="Mickey Gousset" userId="44c507a6-cca0-461f-8120-3bb7fbf35a3a" providerId="ADAL" clId="{310394C2-FD0E-4DE5-A7EF-43E16FDFE6D2}" dt="2019-08-16T17:37:32.797" v="102"/>
        <pc:sldMkLst>
          <pc:docMk/>
          <pc:sldMk cId="3410484762" sldId="1671"/>
        </pc:sldMkLst>
        <pc:graphicFrameChg chg="mod">
          <ac:chgData name="Mickey Gousset" userId="44c507a6-cca0-461f-8120-3bb7fbf35a3a" providerId="ADAL" clId="{310394C2-FD0E-4DE5-A7EF-43E16FDFE6D2}" dt="2019-08-16T17:37:32.797" v="102"/>
          <ac:graphicFrameMkLst>
            <pc:docMk/>
            <pc:sldMk cId="3410484762" sldId="1671"/>
            <ac:graphicFrameMk id="4" creationId="{3A16E288-F038-419F-A00E-4E02F867F4B5}"/>
          </ac:graphicFrameMkLst>
        </pc:graphicFrameChg>
      </pc:sldChg>
      <pc:sldChg chg="modTransition">
        <pc:chgData name="Mickey Gousset" userId="44c507a6-cca0-461f-8120-3bb7fbf35a3a" providerId="ADAL" clId="{310394C2-FD0E-4DE5-A7EF-43E16FDFE6D2}" dt="2019-08-16T17:50:51.332" v="184"/>
        <pc:sldMkLst>
          <pc:docMk/>
          <pc:sldMk cId="277500465" sldId="1675"/>
        </pc:sldMkLst>
      </pc:sldChg>
      <pc:sldChg chg="del">
        <pc:chgData name="Mickey Gousset" userId="44c507a6-cca0-461f-8120-3bb7fbf35a3a" providerId="ADAL" clId="{310394C2-FD0E-4DE5-A7EF-43E16FDFE6D2}" dt="2019-08-16T17:44:32.132" v="156" actId="2696"/>
        <pc:sldMkLst>
          <pc:docMk/>
          <pc:sldMk cId="3986184635" sldId="1679"/>
        </pc:sldMkLst>
      </pc:sldChg>
      <pc:sldChg chg="del">
        <pc:chgData name="Mickey Gousset" userId="44c507a6-cca0-461f-8120-3bb7fbf35a3a" providerId="ADAL" clId="{310394C2-FD0E-4DE5-A7EF-43E16FDFE6D2}" dt="2019-08-16T17:45:04.714" v="157" actId="2696"/>
        <pc:sldMkLst>
          <pc:docMk/>
          <pc:sldMk cId="4288750839" sldId="1679"/>
        </pc:sldMkLst>
      </pc:sldChg>
      <pc:sldChg chg="del">
        <pc:chgData name="Mickey Gousset" userId="44c507a6-cca0-461f-8120-3bb7fbf35a3a" providerId="ADAL" clId="{310394C2-FD0E-4DE5-A7EF-43E16FDFE6D2}" dt="2019-08-16T17:44:32.122" v="155" actId="2696"/>
        <pc:sldMkLst>
          <pc:docMk/>
          <pc:sldMk cId="3479809" sldId="1680"/>
        </pc:sldMkLst>
      </pc:sldChg>
      <pc:sldChg chg="ord">
        <pc:chgData name="Mickey Gousset" userId="44c507a6-cca0-461f-8120-3bb7fbf35a3a" providerId="ADAL" clId="{310394C2-FD0E-4DE5-A7EF-43E16FDFE6D2}" dt="2019-08-16T17:45:36.477" v="158"/>
        <pc:sldMkLst>
          <pc:docMk/>
          <pc:sldMk cId="2035396754" sldId="1680"/>
        </pc:sldMkLst>
      </pc:sldChg>
      <pc:sldChg chg="modSp">
        <pc:chgData name="Mickey Gousset" userId="44c507a6-cca0-461f-8120-3bb7fbf35a3a" providerId="ADAL" clId="{310394C2-FD0E-4DE5-A7EF-43E16FDFE6D2}" dt="2019-08-16T17:37:44.318" v="103"/>
        <pc:sldMkLst>
          <pc:docMk/>
          <pc:sldMk cId="3527688391" sldId="1681"/>
        </pc:sldMkLst>
        <pc:graphicFrameChg chg="mod">
          <ac:chgData name="Mickey Gousset" userId="44c507a6-cca0-461f-8120-3bb7fbf35a3a" providerId="ADAL" clId="{310394C2-FD0E-4DE5-A7EF-43E16FDFE6D2}" dt="2019-08-16T17:37:44.318" v="103"/>
          <ac:graphicFrameMkLst>
            <pc:docMk/>
            <pc:sldMk cId="3527688391" sldId="1681"/>
            <ac:graphicFrameMk id="4" creationId="{3A16E288-F038-419F-A00E-4E02F867F4B5}"/>
          </ac:graphicFrameMkLst>
        </pc:graphicFrameChg>
      </pc:sldChg>
      <pc:sldChg chg="modSp">
        <pc:chgData name="Mickey Gousset" userId="44c507a6-cca0-461f-8120-3bb7fbf35a3a" providerId="ADAL" clId="{310394C2-FD0E-4DE5-A7EF-43E16FDFE6D2}" dt="2019-08-16T17:37:53.153" v="104"/>
        <pc:sldMkLst>
          <pc:docMk/>
          <pc:sldMk cId="3717026922" sldId="1693"/>
        </pc:sldMkLst>
        <pc:graphicFrameChg chg="mod">
          <ac:chgData name="Mickey Gousset" userId="44c507a6-cca0-461f-8120-3bb7fbf35a3a" providerId="ADAL" clId="{310394C2-FD0E-4DE5-A7EF-43E16FDFE6D2}" dt="2019-08-16T17:37:53.153" v="104"/>
          <ac:graphicFrameMkLst>
            <pc:docMk/>
            <pc:sldMk cId="3717026922" sldId="1693"/>
            <ac:graphicFrameMk id="4" creationId="{3A16E288-F038-419F-A00E-4E02F867F4B5}"/>
          </ac:graphicFrameMkLst>
        </pc:graphicFrameChg>
      </pc:sldChg>
      <pc:sldChg chg="modTransition">
        <pc:chgData name="Mickey Gousset" userId="44c507a6-cca0-461f-8120-3bb7fbf35a3a" providerId="ADAL" clId="{310394C2-FD0E-4DE5-A7EF-43E16FDFE6D2}" dt="2019-08-16T17:32:00.627" v="63"/>
        <pc:sldMkLst>
          <pc:docMk/>
          <pc:sldMk cId="3011510157" sldId="1701"/>
        </pc:sldMkLst>
      </pc:sldChg>
      <pc:sldChg chg="modTransition">
        <pc:chgData name="Mickey Gousset" userId="44c507a6-cca0-461f-8120-3bb7fbf35a3a" providerId="ADAL" clId="{310394C2-FD0E-4DE5-A7EF-43E16FDFE6D2}" dt="2019-08-16T17:32:06.207" v="64"/>
        <pc:sldMkLst>
          <pc:docMk/>
          <pc:sldMk cId="57468448" sldId="1702"/>
        </pc:sldMkLst>
      </pc:sldChg>
      <pc:sldChg chg="modSp">
        <pc:chgData name="Mickey Gousset" userId="44c507a6-cca0-461f-8120-3bb7fbf35a3a" providerId="ADAL" clId="{310394C2-FD0E-4DE5-A7EF-43E16FDFE6D2}" dt="2019-08-16T17:38:04.514" v="105"/>
        <pc:sldMkLst>
          <pc:docMk/>
          <pc:sldMk cId="1320571065" sldId="1726"/>
        </pc:sldMkLst>
        <pc:graphicFrameChg chg="mod">
          <ac:chgData name="Mickey Gousset" userId="44c507a6-cca0-461f-8120-3bb7fbf35a3a" providerId="ADAL" clId="{310394C2-FD0E-4DE5-A7EF-43E16FDFE6D2}" dt="2019-08-16T17:38:04.514" v="105"/>
          <ac:graphicFrameMkLst>
            <pc:docMk/>
            <pc:sldMk cId="1320571065" sldId="1726"/>
            <ac:graphicFrameMk id="4" creationId="{3A16E288-F038-419F-A00E-4E02F867F4B5}"/>
          </ac:graphicFrameMkLst>
        </pc:graphicFrameChg>
      </pc:sldChg>
      <pc:sldChg chg="del">
        <pc:chgData name="Mickey Gousset" userId="44c507a6-cca0-461f-8120-3bb7fbf35a3a" providerId="ADAL" clId="{310394C2-FD0E-4DE5-A7EF-43E16FDFE6D2}" dt="2019-08-16T17:35:01.891" v="65" actId="2696"/>
        <pc:sldMkLst>
          <pc:docMk/>
          <pc:sldMk cId="4192898599" sldId="1732"/>
        </pc:sldMkLst>
      </pc:sldChg>
      <pc:sldChg chg="modSp">
        <pc:chgData name="Mickey Gousset" userId="44c507a6-cca0-461f-8120-3bb7fbf35a3a" providerId="ADAL" clId="{310394C2-FD0E-4DE5-A7EF-43E16FDFE6D2}" dt="2019-08-16T17:38:21.779" v="106"/>
        <pc:sldMkLst>
          <pc:docMk/>
          <pc:sldMk cId="2742458793" sldId="1735"/>
        </pc:sldMkLst>
        <pc:graphicFrameChg chg="mod">
          <ac:chgData name="Mickey Gousset" userId="44c507a6-cca0-461f-8120-3bb7fbf35a3a" providerId="ADAL" clId="{310394C2-FD0E-4DE5-A7EF-43E16FDFE6D2}" dt="2019-08-16T17:38:21.779" v="106"/>
          <ac:graphicFrameMkLst>
            <pc:docMk/>
            <pc:sldMk cId="2742458793" sldId="1735"/>
            <ac:graphicFrameMk id="4" creationId="{3A16E288-F038-419F-A00E-4E02F867F4B5}"/>
          </ac:graphicFrameMkLst>
        </pc:graphicFrameChg>
      </pc:sldChg>
      <pc:sldChg chg="del">
        <pc:chgData name="Mickey Gousset" userId="44c507a6-cca0-461f-8120-3bb7fbf35a3a" providerId="ADAL" clId="{310394C2-FD0E-4DE5-A7EF-43E16FDFE6D2}" dt="2019-08-16T17:38:51.942" v="109" actId="2696"/>
        <pc:sldMkLst>
          <pc:docMk/>
          <pc:sldMk cId="3673085048" sldId="1737"/>
        </pc:sldMkLst>
      </pc:sldChg>
      <pc:sldChg chg="del">
        <pc:chgData name="Mickey Gousset" userId="44c507a6-cca0-461f-8120-3bb7fbf35a3a" providerId="ADAL" clId="{310394C2-FD0E-4DE5-A7EF-43E16FDFE6D2}" dt="2019-08-16T17:39:52.422" v="110" actId="2696"/>
        <pc:sldMkLst>
          <pc:docMk/>
          <pc:sldMk cId="1414774660" sldId="1743"/>
        </pc:sldMkLst>
      </pc:sldChg>
      <pc:sldChg chg="add del setBg">
        <pc:chgData name="Mickey Gousset" userId="44c507a6-cca0-461f-8120-3bb7fbf35a3a" providerId="ADAL" clId="{310394C2-FD0E-4DE5-A7EF-43E16FDFE6D2}" dt="2019-08-16T17:27:42.059" v="60"/>
        <pc:sldMkLst>
          <pc:docMk/>
          <pc:sldMk cId="2799774971" sldId="1843"/>
        </pc:sldMkLst>
      </pc:sldChg>
      <pc:sldChg chg="del">
        <pc:chgData name="Mickey Gousset" userId="44c507a6-cca0-461f-8120-3bb7fbf35a3a" providerId="ADAL" clId="{310394C2-FD0E-4DE5-A7EF-43E16FDFE6D2}" dt="2019-08-16T17:27:54.219" v="61" actId="2696"/>
        <pc:sldMkLst>
          <pc:docMk/>
          <pc:sldMk cId="1259826411" sldId="3572"/>
        </pc:sldMkLst>
      </pc:sldChg>
      <pc:sldChg chg="del">
        <pc:chgData name="Mickey Gousset" userId="44c507a6-cca0-461f-8120-3bb7fbf35a3a" providerId="ADAL" clId="{310394C2-FD0E-4DE5-A7EF-43E16FDFE6D2}" dt="2019-08-16T17:38:45.380" v="107" actId="2696"/>
        <pc:sldMkLst>
          <pc:docMk/>
          <pc:sldMk cId="1310466989" sldId="3773"/>
        </pc:sldMkLst>
      </pc:sldChg>
      <pc:sldChg chg="del">
        <pc:chgData name="Mickey Gousset" userId="44c507a6-cca0-461f-8120-3bb7fbf35a3a" providerId="ADAL" clId="{310394C2-FD0E-4DE5-A7EF-43E16FDFE6D2}" dt="2019-08-16T17:38:47.397" v="108" actId="2696"/>
        <pc:sldMkLst>
          <pc:docMk/>
          <pc:sldMk cId="1043689114" sldId="3774"/>
        </pc:sldMkLst>
      </pc:sldChg>
      <pc:sldChg chg="modSp">
        <pc:chgData name="Mickey Gousset" userId="44c507a6-cca0-461f-8120-3bb7fbf35a3a" providerId="ADAL" clId="{310394C2-FD0E-4DE5-A7EF-43E16FDFE6D2}" dt="2019-08-16T17:40:16.894" v="154" actId="20577"/>
        <pc:sldMkLst>
          <pc:docMk/>
          <pc:sldMk cId="3669366108" sldId="4779"/>
        </pc:sldMkLst>
        <pc:spChg chg="mod">
          <ac:chgData name="Mickey Gousset" userId="44c507a6-cca0-461f-8120-3bb7fbf35a3a" providerId="ADAL" clId="{310394C2-FD0E-4DE5-A7EF-43E16FDFE6D2}" dt="2019-08-16T17:40:16.894" v="154" actId="20577"/>
          <ac:spMkLst>
            <pc:docMk/>
            <pc:sldMk cId="3669366108" sldId="4779"/>
            <ac:spMk id="7" creationId="{CC44A1E5-3B3E-45E4-9D7F-FE11A2AC47D3}"/>
          </ac:spMkLst>
        </pc:spChg>
      </pc:sldChg>
      <pc:sldChg chg="modSp add">
        <pc:chgData name="Mickey Gousset" userId="44c507a6-cca0-461f-8120-3bb7fbf35a3a" providerId="ADAL" clId="{310394C2-FD0E-4DE5-A7EF-43E16FDFE6D2}" dt="2019-08-16T17:48:12.707" v="183" actId="20577"/>
        <pc:sldMkLst>
          <pc:docMk/>
          <pc:sldMk cId="1122740285" sldId="4897"/>
        </pc:sldMkLst>
        <pc:spChg chg="mod">
          <ac:chgData name="Mickey Gousset" userId="44c507a6-cca0-461f-8120-3bb7fbf35a3a" providerId="ADAL" clId="{310394C2-FD0E-4DE5-A7EF-43E16FDFE6D2}" dt="2019-08-16T17:48:12.707" v="183" actId="20577"/>
          <ac:spMkLst>
            <pc:docMk/>
            <pc:sldMk cId="1122740285" sldId="4897"/>
            <ac:spMk id="7" creationId="{282B25D3-085A-41EC-928C-757A43D3ADBE}"/>
          </ac:spMkLst>
        </pc:spChg>
        <pc:spChg chg="mod">
          <ac:chgData name="Mickey Gousset" userId="44c507a6-cca0-461f-8120-3bb7fbf35a3a" providerId="ADAL" clId="{310394C2-FD0E-4DE5-A7EF-43E16FDFE6D2}" dt="2019-08-16T17:26:03.709" v="1" actId="207"/>
          <ac:spMkLst>
            <pc:docMk/>
            <pc:sldMk cId="1122740285" sldId="4897"/>
            <ac:spMk id="11" creationId="{76DE6CF5-5263-493F-B5EE-2887E87030C3}"/>
          </ac:spMkLst>
        </pc:spChg>
        <pc:spChg chg="mod">
          <ac:chgData name="Mickey Gousset" userId="44c507a6-cca0-461f-8120-3bb7fbf35a3a" providerId="ADAL" clId="{310394C2-FD0E-4DE5-A7EF-43E16FDFE6D2}" dt="2019-08-16T17:27:04.985" v="57" actId="20577"/>
          <ac:spMkLst>
            <pc:docMk/>
            <pc:sldMk cId="1122740285" sldId="4897"/>
            <ac:spMk id="13" creationId="{E07B1E9D-BB82-4487-8A8A-98796903E7EA}"/>
          </ac:spMkLst>
        </pc:spChg>
      </pc:sldChg>
      <pc:sldMasterChg chg="delSldLayout">
        <pc:chgData name="Mickey Gousset" userId="44c507a6-cca0-461f-8120-3bb7fbf35a3a" providerId="ADAL" clId="{310394C2-FD0E-4DE5-A7EF-43E16FDFE6D2}" dt="2019-08-16T17:27:54.220" v="62" actId="2696"/>
        <pc:sldMasterMkLst>
          <pc:docMk/>
          <pc:sldMasterMk cId="4059602932" sldId="2147484475"/>
        </pc:sldMasterMkLst>
        <pc:sldLayoutChg chg="del">
          <pc:chgData name="Mickey Gousset" userId="44c507a6-cca0-461f-8120-3bb7fbf35a3a" providerId="ADAL" clId="{310394C2-FD0E-4DE5-A7EF-43E16FDFE6D2}" dt="2019-08-16T17:27:54.220" v="62" actId="2696"/>
          <pc:sldLayoutMkLst>
            <pc:docMk/>
            <pc:sldMasterMk cId="4059602932" sldId="2147484475"/>
            <pc:sldLayoutMk cId="333821876" sldId="2147484624"/>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microsoft-my.sharepoint.com/personal/anborton_microsoft_com/Documents/Presentations/DevOps%20CAT%20Team%20decks/Test%20Portfolio%20Balance%20and%20Reliability.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microsoft-my.sharepoint.com/personal/anborton_microsoft_com/Documents/Presentations/DevOps%20CAT%20Team%20decks/Test%20Portfolio%20Balance%20and%20Reliability.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Agile DevOps Test Portfolio Balance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'Test Portfolio Balance'!$B$1</c:f>
              <c:strCache>
                <c:ptCount val="1"/>
                <c:pt idx="0">
                  <c:v>L0 Tests</c:v>
                </c:pt>
              </c:strCache>
            </c:strRef>
          </c:tx>
          <c:spPr>
            <a:solidFill>
              <a:schemeClr val="accent1"/>
            </a:solidFill>
            <a:ln>
              <a:noFill/>
            </a:ln>
            <a:effectLst/>
          </c:spPr>
          <c:invertIfNegative val="0"/>
          <c:cat>
            <c:strRef>
              <c:f>'Test Portfolio Balance'!$A$2:$A$62</c:f>
              <c:strCache>
                <c:ptCount val="61"/>
                <c:pt idx="0">
                  <c:v>M78</c:v>
                </c:pt>
                <c:pt idx="1">
                  <c:v>M79</c:v>
                </c:pt>
                <c:pt idx="2">
                  <c:v>M80</c:v>
                </c:pt>
                <c:pt idx="3">
                  <c:v>M81</c:v>
                </c:pt>
                <c:pt idx="4">
                  <c:v>M82</c:v>
                </c:pt>
                <c:pt idx="5">
                  <c:v>M83</c:v>
                </c:pt>
                <c:pt idx="6">
                  <c:v>M84</c:v>
                </c:pt>
                <c:pt idx="7">
                  <c:v>M85</c:v>
                </c:pt>
                <c:pt idx="8">
                  <c:v>M86</c:v>
                </c:pt>
                <c:pt idx="9">
                  <c:v>M87</c:v>
                </c:pt>
                <c:pt idx="10">
                  <c:v>M88</c:v>
                </c:pt>
                <c:pt idx="11">
                  <c:v>M89</c:v>
                </c:pt>
                <c:pt idx="12">
                  <c:v>M90</c:v>
                </c:pt>
                <c:pt idx="13">
                  <c:v>M91</c:v>
                </c:pt>
                <c:pt idx="14">
                  <c:v>M92</c:v>
                </c:pt>
                <c:pt idx="15">
                  <c:v>M93</c:v>
                </c:pt>
                <c:pt idx="16">
                  <c:v>M95</c:v>
                </c:pt>
                <c:pt idx="17">
                  <c:v>M98</c:v>
                </c:pt>
                <c:pt idx="18">
                  <c:v>M101</c:v>
                </c:pt>
                <c:pt idx="19">
                  <c:v>M102</c:v>
                </c:pt>
                <c:pt idx="20">
                  <c:v>M103</c:v>
                </c:pt>
                <c:pt idx="21">
                  <c:v>M104</c:v>
                </c:pt>
                <c:pt idx="22">
                  <c:v>M105</c:v>
                </c:pt>
                <c:pt idx="23">
                  <c:v>M106</c:v>
                </c:pt>
                <c:pt idx="24">
                  <c:v>M107</c:v>
                </c:pt>
                <c:pt idx="25">
                  <c:v>M108</c:v>
                </c:pt>
                <c:pt idx="26">
                  <c:v>M109</c:v>
                </c:pt>
                <c:pt idx="27">
                  <c:v>M110</c:v>
                </c:pt>
                <c:pt idx="28">
                  <c:v>M111</c:v>
                </c:pt>
                <c:pt idx="29">
                  <c:v>M112</c:v>
                </c:pt>
                <c:pt idx="30">
                  <c:v>M113</c:v>
                </c:pt>
                <c:pt idx="31">
                  <c:v>M114</c:v>
                </c:pt>
                <c:pt idx="32">
                  <c:v>M115</c:v>
                </c:pt>
                <c:pt idx="33">
                  <c:v>M116</c:v>
                </c:pt>
                <c:pt idx="34">
                  <c:v>M117</c:v>
                </c:pt>
                <c:pt idx="35">
                  <c:v>M118</c:v>
                </c:pt>
                <c:pt idx="36">
                  <c:v>M119</c:v>
                </c:pt>
                <c:pt idx="37">
                  <c:v>M120</c:v>
                </c:pt>
                <c:pt idx="38">
                  <c:v>M121</c:v>
                </c:pt>
                <c:pt idx="39">
                  <c:v>M122</c:v>
                </c:pt>
                <c:pt idx="40">
                  <c:v>M123</c:v>
                </c:pt>
                <c:pt idx="41">
                  <c:v>M124</c:v>
                </c:pt>
                <c:pt idx="42">
                  <c:v>M125</c:v>
                </c:pt>
                <c:pt idx="43">
                  <c:v>M126</c:v>
                </c:pt>
                <c:pt idx="44">
                  <c:v>M127</c:v>
                </c:pt>
                <c:pt idx="45">
                  <c:v>M129</c:v>
                </c:pt>
                <c:pt idx="46">
                  <c:v>M130</c:v>
                </c:pt>
                <c:pt idx="47">
                  <c:v>M131</c:v>
                </c:pt>
                <c:pt idx="48">
                  <c:v>M132</c:v>
                </c:pt>
                <c:pt idx="49">
                  <c:v>M133</c:v>
                </c:pt>
                <c:pt idx="50">
                  <c:v>M134</c:v>
                </c:pt>
                <c:pt idx="51">
                  <c:v>M135</c:v>
                </c:pt>
                <c:pt idx="52">
                  <c:v>M136</c:v>
                </c:pt>
                <c:pt idx="53">
                  <c:v>M137</c:v>
                </c:pt>
                <c:pt idx="54">
                  <c:v>M138</c:v>
                </c:pt>
                <c:pt idx="55">
                  <c:v>M139</c:v>
                </c:pt>
                <c:pt idx="56">
                  <c:v>M140</c:v>
                </c:pt>
                <c:pt idx="57">
                  <c:v>M141</c:v>
                </c:pt>
                <c:pt idx="58">
                  <c:v>M142</c:v>
                </c:pt>
                <c:pt idx="59">
                  <c:v>M143</c:v>
                </c:pt>
                <c:pt idx="60">
                  <c:v>M144</c:v>
                </c:pt>
              </c:strCache>
            </c:strRef>
          </c:cat>
          <c:val>
            <c:numRef>
              <c:f>'Test Portfolio Balance'!$B$2:$B$62</c:f>
              <c:numCache>
                <c:formatCode>General</c:formatCode>
                <c:ptCount val="61"/>
                <c:pt idx="0">
                  <c:v>2723</c:v>
                </c:pt>
                <c:pt idx="1">
                  <c:v>3744</c:v>
                </c:pt>
                <c:pt idx="2">
                  <c:v>4582</c:v>
                </c:pt>
                <c:pt idx="3">
                  <c:v>5297</c:v>
                </c:pt>
                <c:pt idx="4">
                  <c:v>5381</c:v>
                </c:pt>
                <c:pt idx="5">
                  <c:v>5831</c:v>
                </c:pt>
                <c:pt idx="6">
                  <c:v>6613</c:v>
                </c:pt>
                <c:pt idx="7">
                  <c:v>6684</c:v>
                </c:pt>
                <c:pt idx="8" formatCode="0">
                  <c:v>7232</c:v>
                </c:pt>
                <c:pt idx="9">
                  <c:v>7668</c:v>
                </c:pt>
                <c:pt idx="10">
                  <c:v>7983</c:v>
                </c:pt>
                <c:pt idx="11">
                  <c:v>8486</c:v>
                </c:pt>
                <c:pt idx="12">
                  <c:v>8908</c:v>
                </c:pt>
                <c:pt idx="13">
                  <c:v>9385</c:v>
                </c:pt>
                <c:pt idx="14">
                  <c:v>9385</c:v>
                </c:pt>
                <c:pt idx="15">
                  <c:v>10286</c:v>
                </c:pt>
                <c:pt idx="16">
                  <c:v>15968</c:v>
                </c:pt>
                <c:pt idx="17">
                  <c:v>18598</c:v>
                </c:pt>
                <c:pt idx="18">
                  <c:v>23272</c:v>
                </c:pt>
                <c:pt idx="19">
                  <c:v>24945</c:v>
                </c:pt>
                <c:pt idx="20">
                  <c:v>26594</c:v>
                </c:pt>
                <c:pt idx="21">
                  <c:v>27109</c:v>
                </c:pt>
                <c:pt idx="22">
                  <c:v>27807</c:v>
                </c:pt>
                <c:pt idx="23">
                  <c:v>28709</c:v>
                </c:pt>
                <c:pt idx="24">
                  <c:v>29787</c:v>
                </c:pt>
                <c:pt idx="25">
                  <c:v>34020</c:v>
                </c:pt>
                <c:pt idx="26">
                  <c:v>34983</c:v>
                </c:pt>
                <c:pt idx="27">
                  <c:v>35405</c:v>
                </c:pt>
                <c:pt idx="28">
                  <c:v>37404</c:v>
                </c:pt>
                <c:pt idx="29">
                  <c:v>38467</c:v>
                </c:pt>
                <c:pt idx="30">
                  <c:v>39412</c:v>
                </c:pt>
                <c:pt idx="31">
                  <c:v>40000</c:v>
                </c:pt>
                <c:pt idx="32">
                  <c:v>41452</c:v>
                </c:pt>
                <c:pt idx="33">
                  <c:v>44430</c:v>
                </c:pt>
                <c:pt idx="34">
                  <c:v>47909</c:v>
                </c:pt>
                <c:pt idx="35">
                  <c:v>49007</c:v>
                </c:pt>
                <c:pt idx="36">
                  <c:v>51113</c:v>
                </c:pt>
                <c:pt idx="37">
                  <c:v>51775</c:v>
                </c:pt>
                <c:pt idx="38">
                  <c:v>53664</c:v>
                </c:pt>
                <c:pt idx="39">
                  <c:v>55043</c:v>
                </c:pt>
                <c:pt idx="40">
                  <c:v>56077</c:v>
                </c:pt>
                <c:pt idx="41">
                  <c:v>56924</c:v>
                </c:pt>
                <c:pt idx="42">
                  <c:v>58365</c:v>
                </c:pt>
                <c:pt idx="43">
                  <c:v>60112</c:v>
                </c:pt>
                <c:pt idx="44">
                  <c:v>62262</c:v>
                </c:pt>
                <c:pt idx="45">
                  <c:v>64294</c:v>
                </c:pt>
                <c:pt idx="46">
                  <c:v>65315</c:v>
                </c:pt>
                <c:pt idx="47">
                  <c:v>67189</c:v>
                </c:pt>
                <c:pt idx="48">
                  <c:v>69244</c:v>
                </c:pt>
                <c:pt idx="49">
                  <c:v>70893</c:v>
                </c:pt>
                <c:pt idx="50">
                  <c:v>71721</c:v>
                </c:pt>
                <c:pt idx="51">
                  <c:v>72925</c:v>
                </c:pt>
                <c:pt idx="52">
                  <c:v>74361</c:v>
                </c:pt>
                <c:pt idx="53">
                  <c:v>73872</c:v>
                </c:pt>
                <c:pt idx="54">
                  <c:v>74592</c:v>
                </c:pt>
                <c:pt idx="55">
                  <c:v>75557</c:v>
                </c:pt>
                <c:pt idx="56">
                  <c:v>76637</c:v>
                </c:pt>
                <c:pt idx="57">
                  <c:v>77489</c:v>
                </c:pt>
                <c:pt idx="58">
                  <c:v>78020</c:v>
                </c:pt>
                <c:pt idx="59">
                  <c:v>76844</c:v>
                </c:pt>
                <c:pt idx="60">
                  <c:v>77590</c:v>
                </c:pt>
              </c:numCache>
            </c:numRef>
          </c:val>
          <c:extLst>
            <c:ext xmlns:c16="http://schemas.microsoft.com/office/drawing/2014/chart" uri="{C3380CC4-5D6E-409C-BE32-E72D297353CC}">
              <c16:uniqueId val="{00000000-94EA-43A2-BC3C-B5F67F9AF7F4}"/>
            </c:ext>
          </c:extLst>
        </c:ser>
        <c:ser>
          <c:idx val="1"/>
          <c:order val="1"/>
          <c:tx>
            <c:strRef>
              <c:f>'Test Portfolio Balance'!$C$1</c:f>
              <c:strCache>
                <c:ptCount val="1"/>
                <c:pt idx="0">
                  <c:v>L1 Tests</c:v>
                </c:pt>
              </c:strCache>
            </c:strRef>
          </c:tx>
          <c:spPr>
            <a:solidFill>
              <a:srgbClr val="0070C0"/>
            </a:solidFill>
            <a:ln>
              <a:noFill/>
            </a:ln>
            <a:effectLst/>
          </c:spPr>
          <c:invertIfNegative val="0"/>
          <c:cat>
            <c:strRef>
              <c:f>'Test Portfolio Balance'!$A$2:$A$62</c:f>
              <c:strCache>
                <c:ptCount val="61"/>
                <c:pt idx="0">
                  <c:v>M78</c:v>
                </c:pt>
                <c:pt idx="1">
                  <c:v>M79</c:v>
                </c:pt>
                <c:pt idx="2">
                  <c:v>M80</c:v>
                </c:pt>
                <c:pt idx="3">
                  <c:v>M81</c:v>
                </c:pt>
                <c:pt idx="4">
                  <c:v>M82</c:v>
                </c:pt>
                <c:pt idx="5">
                  <c:v>M83</c:v>
                </c:pt>
                <c:pt idx="6">
                  <c:v>M84</c:v>
                </c:pt>
                <c:pt idx="7">
                  <c:v>M85</c:v>
                </c:pt>
                <c:pt idx="8">
                  <c:v>M86</c:v>
                </c:pt>
                <c:pt idx="9">
                  <c:v>M87</c:v>
                </c:pt>
                <c:pt idx="10">
                  <c:v>M88</c:v>
                </c:pt>
                <c:pt idx="11">
                  <c:v>M89</c:v>
                </c:pt>
                <c:pt idx="12">
                  <c:v>M90</c:v>
                </c:pt>
                <c:pt idx="13">
                  <c:v>M91</c:v>
                </c:pt>
                <c:pt idx="14">
                  <c:v>M92</c:v>
                </c:pt>
                <c:pt idx="15">
                  <c:v>M93</c:v>
                </c:pt>
                <c:pt idx="16">
                  <c:v>M95</c:v>
                </c:pt>
                <c:pt idx="17">
                  <c:v>M98</c:v>
                </c:pt>
                <c:pt idx="18">
                  <c:v>M101</c:v>
                </c:pt>
                <c:pt idx="19">
                  <c:v>M102</c:v>
                </c:pt>
                <c:pt idx="20">
                  <c:v>M103</c:v>
                </c:pt>
                <c:pt idx="21">
                  <c:v>M104</c:v>
                </c:pt>
                <c:pt idx="22">
                  <c:v>M105</c:v>
                </c:pt>
                <c:pt idx="23">
                  <c:v>M106</c:v>
                </c:pt>
                <c:pt idx="24">
                  <c:v>M107</c:v>
                </c:pt>
                <c:pt idx="25">
                  <c:v>M108</c:v>
                </c:pt>
                <c:pt idx="26">
                  <c:v>M109</c:v>
                </c:pt>
                <c:pt idx="27">
                  <c:v>M110</c:v>
                </c:pt>
                <c:pt idx="28">
                  <c:v>M111</c:v>
                </c:pt>
                <c:pt idx="29">
                  <c:v>M112</c:v>
                </c:pt>
                <c:pt idx="30">
                  <c:v>M113</c:v>
                </c:pt>
                <c:pt idx="31">
                  <c:v>M114</c:v>
                </c:pt>
                <c:pt idx="32">
                  <c:v>M115</c:v>
                </c:pt>
                <c:pt idx="33">
                  <c:v>M116</c:v>
                </c:pt>
                <c:pt idx="34">
                  <c:v>M117</c:v>
                </c:pt>
                <c:pt idx="35">
                  <c:v>M118</c:v>
                </c:pt>
                <c:pt idx="36">
                  <c:v>M119</c:v>
                </c:pt>
                <c:pt idx="37">
                  <c:v>M120</c:v>
                </c:pt>
                <c:pt idx="38">
                  <c:v>M121</c:v>
                </c:pt>
                <c:pt idx="39">
                  <c:v>M122</c:v>
                </c:pt>
                <c:pt idx="40">
                  <c:v>M123</c:v>
                </c:pt>
                <c:pt idx="41">
                  <c:v>M124</c:v>
                </c:pt>
                <c:pt idx="42">
                  <c:v>M125</c:v>
                </c:pt>
                <c:pt idx="43">
                  <c:v>M126</c:v>
                </c:pt>
                <c:pt idx="44">
                  <c:v>M127</c:v>
                </c:pt>
                <c:pt idx="45">
                  <c:v>M129</c:v>
                </c:pt>
                <c:pt idx="46">
                  <c:v>M130</c:v>
                </c:pt>
                <c:pt idx="47">
                  <c:v>M131</c:v>
                </c:pt>
                <c:pt idx="48">
                  <c:v>M132</c:v>
                </c:pt>
                <c:pt idx="49">
                  <c:v>M133</c:v>
                </c:pt>
                <c:pt idx="50">
                  <c:v>M134</c:v>
                </c:pt>
                <c:pt idx="51">
                  <c:v>M135</c:v>
                </c:pt>
                <c:pt idx="52">
                  <c:v>M136</c:v>
                </c:pt>
                <c:pt idx="53">
                  <c:v>M137</c:v>
                </c:pt>
                <c:pt idx="54">
                  <c:v>M138</c:v>
                </c:pt>
                <c:pt idx="55">
                  <c:v>M139</c:v>
                </c:pt>
                <c:pt idx="56">
                  <c:v>M140</c:v>
                </c:pt>
                <c:pt idx="57">
                  <c:v>M141</c:v>
                </c:pt>
                <c:pt idx="58">
                  <c:v>M142</c:v>
                </c:pt>
                <c:pt idx="59">
                  <c:v>M143</c:v>
                </c:pt>
                <c:pt idx="60">
                  <c:v>M144</c:v>
                </c:pt>
              </c:strCache>
            </c:strRef>
          </c:cat>
          <c:val>
            <c:numRef>
              <c:f>'Test Portfolio Balance'!$C$2:$C$62</c:f>
              <c:numCache>
                <c:formatCode>General</c:formatCode>
                <c:ptCount val="61"/>
                <c:pt idx="3">
                  <c:v>888</c:v>
                </c:pt>
                <c:pt idx="4">
                  <c:v>958</c:v>
                </c:pt>
                <c:pt idx="5">
                  <c:v>2130</c:v>
                </c:pt>
                <c:pt idx="6">
                  <c:v>2241</c:v>
                </c:pt>
                <c:pt idx="7">
                  <c:v>2525</c:v>
                </c:pt>
                <c:pt idx="8" formatCode="0">
                  <c:v>3095</c:v>
                </c:pt>
                <c:pt idx="9">
                  <c:v>3753</c:v>
                </c:pt>
                <c:pt idx="10">
                  <c:v>4046</c:v>
                </c:pt>
                <c:pt idx="11">
                  <c:v>4215</c:v>
                </c:pt>
                <c:pt idx="12">
                  <c:v>3723</c:v>
                </c:pt>
                <c:pt idx="13">
                  <c:v>3786</c:v>
                </c:pt>
                <c:pt idx="14">
                  <c:v>3786</c:v>
                </c:pt>
                <c:pt idx="15">
                  <c:v>4166</c:v>
                </c:pt>
                <c:pt idx="16">
                  <c:v>479</c:v>
                </c:pt>
                <c:pt idx="17">
                  <c:v>1153</c:v>
                </c:pt>
                <c:pt idx="18">
                  <c:v>1465</c:v>
                </c:pt>
                <c:pt idx="19">
                  <c:v>1774</c:v>
                </c:pt>
                <c:pt idx="20">
                  <c:v>2177</c:v>
                </c:pt>
                <c:pt idx="21">
                  <c:v>2289</c:v>
                </c:pt>
                <c:pt idx="22">
                  <c:v>2438</c:v>
                </c:pt>
                <c:pt idx="23">
                  <c:v>2597</c:v>
                </c:pt>
                <c:pt idx="24">
                  <c:v>2735</c:v>
                </c:pt>
                <c:pt idx="25">
                  <c:v>2813</c:v>
                </c:pt>
                <c:pt idx="26">
                  <c:v>2935</c:v>
                </c:pt>
                <c:pt idx="27">
                  <c:v>2966</c:v>
                </c:pt>
                <c:pt idx="28">
                  <c:v>3127</c:v>
                </c:pt>
                <c:pt idx="29">
                  <c:v>3528</c:v>
                </c:pt>
                <c:pt idx="30">
                  <c:v>3592</c:v>
                </c:pt>
                <c:pt idx="31">
                  <c:v>3750</c:v>
                </c:pt>
                <c:pt idx="32">
                  <c:v>3849</c:v>
                </c:pt>
                <c:pt idx="33">
                  <c:v>3928</c:v>
                </c:pt>
                <c:pt idx="34">
                  <c:v>4023</c:v>
                </c:pt>
                <c:pt idx="35">
                  <c:v>4187</c:v>
                </c:pt>
                <c:pt idx="36">
                  <c:v>4310</c:v>
                </c:pt>
                <c:pt idx="37">
                  <c:v>4353</c:v>
                </c:pt>
                <c:pt idx="38">
                  <c:v>4470</c:v>
                </c:pt>
                <c:pt idx="39">
                  <c:v>4524</c:v>
                </c:pt>
                <c:pt idx="40">
                  <c:v>4675</c:v>
                </c:pt>
                <c:pt idx="41">
                  <c:v>4834</c:v>
                </c:pt>
                <c:pt idx="42">
                  <c:v>4955</c:v>
                </c:pt>
                <c:pt idx="43">
                  <c:v>5181</c:v>
                </c:pt>
                <c:pt idx="44">
                  <c:v>5365</c:v>
                </c:pt>
                <c:pt idx="45">
                  <c:v>5692</c:v>
                </c:pt>
                <c:pt idx="46">
                  <c:v>5698</c:v>
                </c:pt>
                <c:pt idx="47">
                  <c:v>5770</c:v>
                </c:pt>
                <c:pt idx="48">
                  <c:v>5828</c:v>
                </c:pt>
                <c:pt idx="49">
                  <c:v>5931</c:v>
                </c:pt>
                <c:pt idx="50">
                  <c:v>5988</c:v>
                </c:pt>
                <c:pt idx="51">
                  <c:v>6109</c:v>
                </c:pt>
                <c:pt idx="52">
                  <c:v>6193</c:v>
                </c:pt>
                <c:pt idx="53">
                  <c:v>6144</c:v>
                </c:pt>
                <c:pt idx="54">
                  <c:v>6227</c:v>
                </c:pt>
                <c:pt idx="55">
                  <c:v>6486</c:v>
                </c:pt>
                <c:pt idx="56">
                  <c:v>6589</c:v>
                </c:pt>
                <c:pt idx="57">
                  <c:v>6730</c:v>
                </c:pt>
                <c:pt idx="58">
                  <c:v>6835</c:v>
                </c:pt>
                <c:pt idx="59">
                  <c:v>6850</c:v>
                </c:pt>
                <c:pt idx="60">
                  <c:v>6906</c:v>
                </c:pt>
              </c:numCache>
            </c:numRef>
          </c:val>
          <c:extLst>
            <c:ext xmlns:c16="http://schemas.microsoft.com/office/drawing/2014/chart" uri="{C3380CC4-5D6E-409C-BE32-E72D297353CC}">
              <c16:uniqueId val="{00000001-94EA-43A2-BC3C-B5F67F9AF7F4}"/>
            </c:ext>
          </c:extLst>
        </c:ser>
        <c:ser>
          <c:idx val="2"/>
          <c:order val="2"/>
          <c:tx>
            <c:strRef>
              <c:f>'Test Portfolio Balance'!$D$1</c:f>
              <c:strCache>
                <c:ptCount val="1"/>
                <c:pt idx="0">
                  <c:v>L2 Tests</c:v>
                </c:pt>
              </c:strCache>
            </c:strRef>
          </c:tx>
          <c:spPr>
            <a:solidFill>
              <a:srgbClr val="002060"/>
            </a:solidFill>
            <a:ln>
              <a:noFill/>
            </a:ln>
            <a:effectLst/>
          </c:spPr>
          <c:invertIfNegative val="0"/>
          <c:cat>
            <c:strRef>
              <c:f>'Test Portfolio Balance'!$A$2:$A$62</c:f>
              <c:strCache>
                <c:ptCount val="61"/>
                <c:pt idx="0">
                  <c:v>M78</c:v>
                </c:pt>
                <c:pt idx="1">
                  <c:v>M79</c:v>
                </c:pt>
                <c:pt idx="2">
                  <c:v>M80</c:v>
                </c:pt>
                <c:pt idx="3">
                  <c:v>M81</c:v>
                </c:pt>
                <c:pt idx="4">
                  <c:v>M82</c:v>
                </c:pt>
                <c:pt idx="5">
                  <c:v>M83</c:v>
                </c:pt>
                <c:pt idx="6">
                  <c:v>M84</c:v>
                </c:pt>
                <c:pt idx="7">
                  <c:v>M85</c:v>
                </c:pt>
                <c:pt idx="8">
                  <c:v>M86</c:v>
                </c:pt>
                <c:pt idx="9">
                  <c:v>M87</c:v>
                </c:pt>
                <c:pt idx="10">
                  <c:v>M88</c:v>
                </c:pt>
                <c:pt idx="11">
                  <c:v>M89</c:v>
                </c:pt>
                <c:pt idx="12">
                  <c:v>M90</c:v>
                </c:pt>
                <c:pt idx="13">
                  <c:v>M91</c:v>
                </c:pt>
                <c:pt idx="14">
                  <c:v>M92</c:v>
                </c:pt>
                <c:pt idx="15">
                  <c:v>M93</c:v>
                </c:pt>
                <c:pt idx="16">
                  <c:v>M95</c:v>
                </c:pt>
                <c:pt idx="17">
                  <c:v>M98</c:v>
                </c:pt>
                <c:pt idx="18">
                  <c:v>M101</c:v>
                </c:pt>
                <c:pt idx="19">
                  <c:v>M102</c:v>
                </c:pt>
                <c:pt idx="20">
                  <c:v>M103</c:v>
                </c:pt>
                <c:pt idx="21">
                  <c:v>M104</c:v>
                </c:pt>
                <c:pt idx="22">
                  <c:v>M105</c:v>
                </c:pt>
                <c:pt idx="23">
                  <c:v>M106</c:v>
                </c:pt>
                <c:pt idx="24">
                  <c:v>M107</c:v>
                </c:pt>
                <c:pt idx="25">
                  <c:v>M108</c:v>
                </c:pt>
                <c:pt idx="26">
                  <c:v>M109</c:v>
                </c:pt>
                <c:pt idx="27">
                  <c:v>M110</c:v>
                </c:pt>
                <c:pt idx="28">
                  <c:v>M111</c:v>
                </c:pt>
                <c:pt idx="29">
                  <c:v>M112</c:v>
                </c:pt>
                <c:pt idx="30">
                  <c:v>M113</c:v>
                </c:pt>
                <c:pt idx="31">
                  <c:v>M114</c:v>
                </c:pt>
                <c:pt idx="32">
                  <c:v>M115</c:v>
                </c:pt>
                <c:pt idx="33">
                  <c:v>M116</c:v>
                </c:pt>
                <c:pt idx="34">
                  <c:v>M117</c:v>
                </c:pt>
                <c:pt idx="35">
                  <c:v>M118</c:v>
                </c:pt>
                <c:pt idx="36">
                  <c:v>M119</c:v>
                </c:pt>
                <c:pt idx="37">
                  <c:v>M120</c:v>
                </c:pt>
                <c:pt idx="38">
                  <c:v>M121</c:v>
                </c:pt>
                <c:pt idx="39">
                  <c:v>M122</c:v>
                </c:pt>
                <c:pt idx="40">
                  <c:v>M123</c:v>
                </c:pt>
                <c:pt idx="41">
                  <c:v>M124</c:v>
                </c:pt>
                <c:pt idx="42">
                  <c:v>M125</c:v>
                </c:pt>
                <c:pt idx="43">
                  <c:v>M126</c:v>
                </c:pt>
                <c:pt idx="44">
                  <c:v>M127</c:v>
                </c:pt>
                <c:pt idx="45">
                  <c:v>M129</c:v>
                </c:pt>
                <c:pt idx="46">
                  <c:v>M130</c:v>
                </c:pt>
                <c:pt idx="47">
                  <c:v>M131</c:v>
                </c:pt>
                <c:pt idx="48">
                  <c:v>M132</c:v>
                </c:pt>
                <c:pt idx="49">
                  <c:v>M133</c:v>
                </c:pt>
                <c:pt idx="50">
                  <c:v>M134</c:v>
                </c:pt>
                <c:pt idx="51">
                  <c:v>M135</c:v>
                </c:pt>
                <c:pt idx="52">
                  <c:v>M136</c:v>
                </c:pt>
                <c:pt idx="53">
                  <c:v>M137</c:v>
                </c:pt>
                <c:pt idx="54">
                  <c:v>M138</c:v>
                </c:pt>
                <c:pt idx="55">
                  <c:v>M139</c:v>
                </c:pt>
                <c:pt idx="56">
                  <c:v>M140</c:v>
                </c:pt>
                <c:pt idx="57">
                  <c:v>M141</c:v>
                </c:pt>
                <c:pt idx="58">
                  <c:v>M142</c:v>
                </c:pt>
                <c:pt idx="59">
                  <c:v>M143</c:v>
                </c:pt>
                <c:pt idx="60">
                  <c:v>M144</c:v>
                </c:pt>
              </c:strCache>
            </c:strRef>
          </c:cat>
          <c:val>
            <c:numRef>
              <c:f>'Test Portfolio Balance'!$D$2:$D$62</c:f>
              <c:numCache>
                <c:formatCode>General</c:formatCode>
                <c:ptCount val="61"/>
                <c:pt idx="18">
                  <c:v>430</c:v>
                </c:pt>
                <c:pt idx="19">
                  <c:v>590</c:v>
                </c:pt>
                <c:pt idx="20">
                  <c:v>652</c:v>
                </c:pt>
                <c:pt idx="21">
                  <c:v>980</c:v>
                </c:pt>
                <c:pt idx="22">
                  <c:v>1102</c:v>
                </c:pt>
                <c:pt idx="23">
                  <c:v>1200</c:v>
                </c:pt>
                <c:pt idx="24">
                  <c:v>1410</c:v>
                </c:pt>
                <c:pt idx="25">
                  <c:v>1693</c:v>
                </c:pt>
                <c:pt idx="26">
                  <c:v>1858</c:v>
                </c:pt>
                <c:pt idx="27">
                  <c:v>1918</c:v>
                </c:pt>
                <c:pt idx="28">
                  <c:v>2068</c:v>
                </c:pt>
                <c:pt idx="29">
                  <c:v>2190</c:v>
                </c:pt>
                <c:pt idx="30">
                  <c:v>2585</c:v>
                </c:pt>
                <c:pt idx="31">
                  <c:v>2883</c:v>
                </c:pt>
                <c:pt idx="32">
                  <c:v>3021</c:v>
                </c:pt>
                <c:pt idx="33">
                  <c:v>3228</c:v>
                </c:pt>
                <c:pt idx="34">
                  <c:v>3469</c:v>
                </c:pt>
                <c:pt idx="35">
                  <c:v>3719</c:v>
                </c:pt>
                <c:pt idx="36">
                  <c:v>3917</c:v>
                </c:pt>
                <c:pt idx="37">
                  <c:v>3941</c:v>
                </c:pt>
                <c:pt idx="38">
                  <c:v>3965</c:v>
                </c:pt>
                <c:pt idx="39">
                  <c:v>3980</c:v>
                </c:pt>
                <c:pt idx="40">
                  <c:v>4179</c:v>
                </c:pt>
                <c:pt idx="41">
                  <c:v>4346</c:v>
                </c:pt>
                <c:pt idx="42">
                  <c:v>4416</c:v>
                </c:pt>
                <c:pt idx="43">
                  <c:v>4492</c:v>
                </c:pt>
                <c:pt idx="44">
                  <c:v>4728</c:v>
                </c:pt>
                <c:pt idx="45">
                  <c:v>4967</c:v>
                </c:pt>
                <c:pt idx="46">
                  <c:v>5143</c:v>
                </c:pt>
                <c:pt idx="47">
                  <c:v>5271</c:v>
                </c:pt>
                <c:pt idx="48">
                  <c:v>5593</c:v>
                </c:pt>
                <c:pt idx="49">
                  <c:v>5973</c:v>
                </c:pt>
                <c:pt idx="50">
                  <c:v>6211</c:v>
                </c:pt>
                <c:pt idx="51">
                  <c:v>6327</c:v>
                </c:pt>
                <c:pt idx="52">
                  <c:v>6496</c:v>
                </c:pt>
                <c:pt idx="53">
                  <c:v>6510</c:v>
                </c:pt>
                <c:pt idx="54">
                  <c:v>6560</c:v>
                </c:pt>
                <c:pt idx="55">
                  <c:v>6682</c:v>
                </c:pt>
                <c:pt idx="56">
                  <c:v>6779</c:v>
                </c:pt>
                <c:pt idx="57">
                  <c:v>6871</c:v>
                </c:pt>
                <c:pt idx="58">
                  <c:v>6860</c:v>
                </c:pt>
                <c:pt idx="59">
                  <c:v>6905</c:v>
                </c:pt>
                <c:pt idx="60">
                  <c:v>6851</c:v>
                </c:pt>
              </c:numCache>
            </c:numRef>
          </c:val>
          <c:extLst>
            <c:ext xmlns:c16="http://schemas.microsoft.com/office/drawing/2014/chart" uri="{C3380CC4-5D6E-409C-BE32-E72D297353CC}">
              <c16:uniqueId val="{00000002-94EA-43A2-BC3C-B5F67F9AF7F4}"/>
            </c:ext>
          </c:extLst>
        </c:ser>
        <c:ser>
          <c:idx val="3"/>
          <c:order val="3"/>
          <c:tx>
            <c:strRef>
              <c:f>'Test Portfolio Balance'!$E$1</c:f>
              <c:strCache>
                <c:ptCount val="1"/>
                <c:pt idx="0">
                  <c:v>TRA Tests</c:v>
                </c:pt>
              </c:strCache>
            </c:strRef>
          </c:tx>
          <c:spPr>
            <a:solidFill>
              <a:schemeClr val="accent2"/>
            </a:solidFill>
            <a:ln>
              <a:noFill/>
            </a:ln>
            <a:effectLst/>
          </c:spPr>
          <c:invertIfNegative val="0"/>
          <c:cat>
            <c:strRef>
              <c:f>'Test Portfolio Balance'!$A$2:$A$62</c:f>
              <c:strCache>
                <c:ptCount val="61"/>
                <c:pt idx="0">
                  <c:v>M78</c:v>
                </c:pt>
                <c:pt idx="1">
                  <c:v>M79</c:v>
                </c:pt>
                <c:pt idx="2">
                  <c:v>M80</c:v>
                </c:pt>
                <c:pt idx="3">
                  <c:v>M81</c:v>
                </c:pt>
                <c:pt idx="4">
                  <c:v>M82</c:v>
                </c:pt>
                <c:pt idx="5">
                  <c:v>M83</c:v>
                </c:pt>
                <c:pt idx="6">
                  <c:v>M84</c:v>
                </c:pt>
                <c:pt idx="7">
                  <c:v>M85</c:v>
                </c:pt>
                <c:pt idx="8">
                  <c:v>M86</c:v>
                </c:pt>
                <c:pt idx="9">
                  <c:v>M87</c:v>
                </c:pt>
                <c:pt idx="10">
                  <c:v>M88</c:v>
                </c:pt>
                <c:pt idx="11">
                  <c:v>M89</c:v>
                </c:pt>
                <c:pt idx="12">
                  <c:v>M90</c:v>
                </c:pt>
                <c:pt idx="13">
                  <c:v>M91</c:v>
                </c:pt>
                <c:pt idx="14">
                  <c:v>M92</c:v>
                </c:pt>
                <c:pt idx="15">
                  <c:v>M93</c:v>
                </c:pt>
                <c:pt idx="16">
                  <c:v>M95</c:v>
                </c:pt>
                <c:pt idx="17">
                  <c:v>M98</c:v>
                </c:pt>
                <c:pt idx="18">
                  <c:v>M101</c:v>
                </c:pt>
                <c:pt idx="19">
                  <c:v>M102</c:v>
                </c:pt>
                <c:pt idx="20">
                  <c:v>M103</c:v>
                </c:pt>
                <c:pt idx="21">
                  <c:v>M104</c:v>
                </c:pt>
                <c:pt idx="22">
                  <c:v>M105</c:v>
                </c:pt>
                <c:pt idx="23">
                  <c:v>M106</c:v>
                </c:pt>
                <c:pt idx="24">
                  <c:v>M107</c:v>
                </c:pt>
                <c:pt idx="25">
                  <c:v>M108</c:v>
                </c:pt>
                <c:pt idx="26">
                  <c:v>M109</c:v>
                </c:pt>
                <c:pt idx="27">
                  <c:v>M110</c:v>
                </c:pt>
                <c:pt idx="28">
                  <c:v>M111</c:v>
                </c:pt>
                <c:pt idx="29">
                  <c:v>M112</c:v>
                </c:pt>
                <c:pt idx="30">
                  <c:v>M113</c:v>
                </c:pt>
                <c:pt idx="31">
                  <c:v>M114</c:v>
                </c:pt>
                <c:pt idx="32">
                  <c:v>M115</c:v>
                </c:pt>
                <c:pt idx="33">
                  <c:v>M116</c:v>
                </c:pt>
                <c:pt idx="34">
                  <c:v>M117</c:v>
                </c:pt>
                <c:pt idx="35">
                  <c:v>M118</c:v>
                </c:pt>
                <c:pt idx="36">
                  <c:v>M119</c:v>
                </c:pt>
                <c:pt idx="37">
                  <c:v>M120</c:v>
                </c:pt>
                <c:pt idx="38">
                  <c:v>M121</c:v>
                </c:pt>
                <c:pt idx="39">
                  <c:v>M122</c:v>
                </c:pt>
                <c:pt idx="40">
                  <c:v>M123</c:v>
                </c:pt>
                <c:pt idx="41">
                  <c:v>M124</c:v>
                </c:pt>
                <c:pt idx="42">
                  <c:v>M125</c:v>
                </c:pt>
                <c:pt idx="43">
                  <c:v>M126</c:v>
                </c:pt>
                <c:pt idx="44">
                  <c:v>M127</c:v>
                </c:pt>
                <c:pt idx="45">
                  <c:v>M129</c:v>
                </c:pt>
                <c:pt idx="46">
                  <c:v>M130</c:v>
                </c:pt>
                <c:pt idx="47">
                  <c:v>M131</c:v>
                </c:pt>
                <c:pt idx="48">
                  <c:v>M132</c:v>
                </c:pt>
                <c:pt idx="49">
                  <c:v>M133</c:v>
                </c:pt>
                <c:pt idx="50">
                  <c:v>M134</c:v>
                </c:pt>
                <c:pt idx="51">
                  <c:v>M135</c:v>
                </c:pt>
                <c:pt idx="52">
                  <c:v>M136</c:v>
                </c:pt>
                <c:pt idx="53">
                  <c:v>M137</c:v>
                </c:pt>
                <c:pt idx="54">
                  <c:v>M138</c:v>
                </c:pt>
                <c:pt idx="55">
                  <c:v>M139</c:v>
                </c:pt>
                <c:pt idx="56">
                  <c:v>M140</c:v>
                </c:pt>
                <c:pt idx="57">
                  <c:v>M141</c:v>
                </c:pt>
                <c:pt idx="58">
                  <c:v>M142</c:v>
                </c:pt>
                <c:pt idx="59">
                  <c:v>M143</c:v>
                </c:pt>
                <c:pt idx="60">
                  <c:v>M144</c:v>
                </c:pt>
              </c:strCache>
            </c:strRef>
          </c:cat>
          <c:val>
            <c:numRef>
              <c:f>'Test Portfolio Balance'!$E$2:$E$62</c:f>
              <c:numCache>
                <c:formatCode>General</c:formatCode>
                <c:ptCount val="61"/>
                <c:pt idx="0">
                  <c:v>27054</c:v>
                </c:pt>
                <c:pt idx="1">
                  <c:v>24941</c:v>
                </c:pt>
                <c:pt idx="2">
                  <c:v>24135</c:v>
                </c:pt>
                <c:pt idx="3">
                  <c:v>24097</c:v>
                </c:pt>
                <c:pt idx="4">
                  <c:v>24381</c:v>
                </c:pt>
                <c:pt idx="5">
                  <c:v>25212</c:v>
                </c:pt>
                <c:pt idx="6">
                  <c:v>22198</c:v>
                </c:pt>
                <c:pt idx="7">
                  <c:v>21981</c:v>
                </c:pt>
                <c:pt idx="8">
                  <c:v>21908</c:v>
                </c:pt>
                <c:pt idx="9">
                  <c:v>19577</c:v>
                </c:pt>
                <c:pt idx="10">
                  <c:v>19529</c:v>
                </c:pt>
                <c:pt idx="11">
                  <c:v>19124</c:v>
                </c:pt>
                <c:pt idx="12">
                  <c:v>19098</c:v>
                </c:pt>
                <c:pt idx="13">
                  <c:v>19041</c:v>
                </c:pt>
                <c:pt idx="14">
                  <c:v>19041</c:v>
                </c:pt>
                <c:pt idx="15">
                  <c:v>18937</c:v>
                </c:pt>
                <c:pt idx="16">
                  <c:v>18749</c:v>
                </c:pt>
                <c:pt idx="17">
                  <c:v>18252</c:v>
                </c:pt>
                <c:pt idx="18">
                  <c:v>14983</c:v>
                </c:pt>
                <c:pt idx="19">
                  <c:v>12449</c:v>
                </c:pt>
                <c:pt idx="20">
                  <c:v>11959</c:v>
                </c:pt>
                <c:pt idx="21">
                  <c:v>10554</c:v>
                </c:pt>
                <c:pt idx="22">
                  <c:v>10070</c:v>
                </c:pt>
                <c:pt idx="23">
                  <c:v>9686</c:v>
                </c:pt>
                <c:pt idx="24">
                  <c:v>7500</c:v>
                </c:pt>
                <c:pt idx="25">
                  <c:v>4155</c:v>
                </c:pt>
                <c:pt idx="26">
                  <c:v>2199</c:v>
                </c:pt>
                <c:pt idx="27">
                  <c:v>3886</c:v>
                </c:pt>
                <c:pt idx="28">
                  <c:v>2254</c:v>
                </c:pt>
                <c:pt idx="29">
                  <c:v>1593</c:v>
                </c:pt>
                <c:pt idx="30">
                  <c:v>1519</c:v>
                </c:pt>
                <c:pt idx="31">
                  <c:v>1386</c:v>
                </c:pt>
                <c:pt idx="32">
                  <c:v>1386</c:v>
                </c:pt>
                <c:pt idx="33">
                  <c:v>755</c:v>
                </c:pt>
                <c:pt idx="34">
                  <c:v>181</c:v>
                </c:pt>
                <c:pt idx="35">
                  <c:v>136</c:v>
                </c:pt>
                <c:pt idx="36">
                  <c:v>6</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numCache>
            </c:numRef>
          </c:val>
          <c:extLst>
            <c:ext xmlns:c16="http://schemas.microsoft.com/office/drawing/2014/chart" uri="{C3380CC4-5D6E-409C-BE32-E72D297353CC}">
              <c16:uniqueId val="{00000003-94EA-43A2-BC3C-B5F67F9AF7F4}"/>
            </c:ext>
          </c:extLst>
        </c:ser>
        <c:dLbls>
          <c:showLegendKey val="0"/>
          <c:showVal val="0"/>
          <c:showCatName val="0"/>
          <c:showSerName val="0"/>
          <c:showPercent val="0"/>
          <c:showBubbleSize val="0"/>
        </c:dLbls>
        <c:gapWidth val="150"/>
        <c:axId val="719446168"/>
        <c:axId val="719445776"/>
      </c:barChart>
      <c:catAx>
        <c:axId val="719446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9445776"/>
        <c:crosses val="autoZero"/>
        <c:auto val="1"/>
        <c:lblAlgn val="ctr"/>
        <c:lblOffset val="100"/>
        <c:noMultiLvlLbl val="0"/>
      </c:catAx>
      <c:valAx>
        <c:axId val="7194457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Count of Tests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9446168"/>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Agile DevOps Test Portfolio Balance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'Test Portfolio Balance'!$B$1</c:f>
              <c:strCache>
                <c:ptCount val="1"/>
                <c:pt idx="0">
                  <c:v>L0 Tests</c:v>
                </c:pt>
              </c:strCache>
            </c:strRef>
          </c:tx>
          <c:spPr>
            <a:solidFill>
              <a:schemeClr val="accent1"/>
            </a:solidFill>
            <a:ln>
              <a:noFill/>
            </a:ln>
            <a:effectLst/>
          </c:spPr>
          <c:invertIfNegative val="0"/>
          <c:cat>
            <c:strRef>
              <c:f>'Test Portfolio Balance'!$A$2:$A$62</c:f>
              <c:strCache>
                <c:ptCount val="61"/>
                <c:pt idx="0">
                  <c:v>M78</c:v>
                </c:pt>
                <c:pt idx="1">
                  <c:v>M79</c:v>
                </c:pt>
                <c:pt idx="2">
                  <c:v>M80</c:v>
                </c:pt>
                <c:pt idx="3">
                  <c:v>M81</c:v>
                </c:pt>
                <c:pt idx="4">
                  <c:v>M82</c:v>
                </c:pt>
                <c:pt idx="5">
                  <c:v>M83</c:v>
                </c:pt>
                <c:pt idx="6">
                  <c:v>M84</c:v>
                </c:pt>
                <c:pt idx="7">
                  <c:v>M85</c:v>
                </c:pt>
                <c:pt idx="8">
                  <c:v>M86</c:v>
                </c:pt>
                <c:pt idx="9">
                  <c:v>M87</c:v>
                </c:pt>
                <c:pt idx="10">
                  <c:v>M88</c:v>
                </c:pt>
                <c:pt idx="11">
                  <c:v>M89</c:v>
                </c:pt>
                <c:pt idx="12">
                  <c:v>M90</c:v>
                </c:pt>
                <c:pt idx="13">
                  <c:v>M91</c:v>
                </c:pt>
                <c:pt idx="14">
                  <c:v>M92</c:v>
                </c:pt>
                <c:pt idx="15">
                  <c:v>M93</c:v>
                </c:pt>
                <c:pt idx="16">
                  <c:v>M95</c:v>
                </c:pt>
                <c:pt idx="17">
                  <c:v>M98</c:v>
                </c:pt>
                <c:pt idx="18">
                  <c:v>M101</c:v>
                </c:pt>
                <c:pt idx="19">
                  <c:v>M102</c:v>
                </c:pt>
                <c:pt idx="20">
                  <c:v>M103</c:v>
                </c:pt>
                <c:pt idx="21">
                  <c:v>M104</c:v>
                </c:pt>
                <c:pt idx="22">
                  <c:v>M105</c:v>
                </c:pt>
                <c:pt idx="23">
                  <c:v>M106</c:v>
                </c:pt>
                <c:pt idx="24">
                  <c:v>M107</c:v>
                </c:pt>
                <c:pt idx="25">
                  <c:v>M108</c:v>
                </c:pt>
                <c:pt idx="26">
                  <c:v>M109</c:v>
                </c:pt>
                <c:pt idx="27">
                  <c:v>M110</c:v>
                </c:pt>
                <c:pt idx="28">
                  <c:v>M111</c:v>
                </c:pt>
                <c:pt idx="29">
                  <c:v>M112</c:v>
                </c:pt>
                <c:pt idx="30">
                  <c:v>M113</c:v>
                </c:pt>
                <c:pt idx="31">
                  <c:v>M114</c:v>
                </c:pt>
                <c:pt idx="32">
                  <c:v>M115</c:v>
                </c:pt>
                <c:pt idx="33">
                  <c:v>M116</c:v>
                </c:pt>
                <c:pt idx="34">
                  <c:v>M117</c:v>
                </c:pt>
                <c:pt idx="35">
                  <c:v>M118</c:v>
                </c:pt>
                <c:pt idx="36">
                  <c:v>M119</c:v>
                </c:pt>
                <c:pt idx="37">
                  <c:v>M120</c:v>
                </c:pt>
                <c:pt idx="38">
                  <c:v>M121</c:v>
                </c:pt>
                <c:pt idx="39">
                  <c:v>M122</c:v>
                </c:pt>
                <c:pt idx="40">
                  <c:v>M123</c:v>
                </c:pt>
                <c:pt idx="41">
                  <c:v>M124</c:v>
                </c:pt>
                <c:pt idx="42">
                  <c:v>M125</c:v>
                </c:pt>
                <c:pt idx="43">
                  <c:v>M126</c:v>
                </c:pt>
                <c:pt idx="44">
                  <c:v>M127</c:v>
                </c:pt>
                <c:pt idx="45">
                  <c:v>M129</c:v>
                </c:pt>
                <c:pt idx="46">
                  <c:v>M130</c:v>
                </c:pt>
                <c:pt idx="47">
                  <c:v>M131</c:v>
                </c:pt>
                <c:pt idx="48">
                  <c:v>M132</c:v>
                </c:pt>
                <c:pt idx="49">
                  <c:v>M133</c:v>
                </c:pt>
                <c:pt idx="50">
                  <c:v>M134</c:v>
                </c:pt>
                <c:pt idx="51">
                  <c:v>M135</c:v>
                </c:pt>
                <c:pt idx="52">
                  <c:v>M136</c:v>
                </c:pt>
                <c:pt idx="53">
                  <c:v>M137</c:v>
                </c:pt>
                <c:pt idx="54">
                  <c:v>M138</c:v>
                </c:pt>
                <c:pt idx="55">
                  <c:v>M139</c:v>
                </c:pt>
                <c:pt idx="56">
                  <c:v>M140</c:v>
                </c:pt>
                <c:pt idx="57">
                  <c:v>M141</c:v>
                </c:pt>
                <c:pt idx="58">
                  <c:v>M142</c:v>
                </c:pt>
                <c:pt idx="59">
                  <c:v>M143</c:v>
                </c:pt>
                <c:pt idx="60">
                  <c:v>M144</c:v>
                </c:pt>
              </c:strCache>
            </c:strRef>
          </c:cat>
          <c:val>
            <c:numRef>
              <c:f>'Test Portfolio Balance'!$B$2:$B$62</c:f>
              <c:numCache>
                <c:formatCode>General</c:formatCode>
                <c:ptCount val="61"/>
                <c:pt idx="0">
                  <c:v>2723</c:v>
                </c:pt>
                <c:pt idx="1">
                  <c:v>3744</c:v>
                </c:pt>
                <c:pt idx="2">
                  <c:v>4582</c:v>
                </c:pt>
                <c:pt idx="3">
                  <c:v>5297</c:v>
                </c:pt>
                <c:pt idx="4">
                  <c:v>5381</c:v>
                </c:pt>
                <c:pt idx="5">
                  <c:v>5831</c:v>
                </c:pt>
                <c:pt idx="6">
                  <c:v>6613</c:v>
                </c:pt>
                <c:pt idx="7">
                  <c:v>6684</c:v>
                </c:pt>
                <c:pt idx="8" formatCode="0">
                  <c:v>7232</c:v>
                </c:pt>
                <c:pt idx="9">
                  <c:v>7668</c:v>
                </c:pt>
                <c:pt idx="10">
                  <c:v>7983</c:v>
                </c:pt>
                <c:pt idx="11">
                  <c:v>8486</c:v>
                </c:pt>
                <c:pt idx="12">
                  <c:v>8908</c:v>
                </c:pt>
                <c:pt idx="13">
                  <c:v>9385</c:v>
                </c:pt>
                <c:pt idx="14">
                  <c:v>9385</c:v>
                </c:pt>
                <c:pt idx="15">
                  <c:v>10286</c:v>
                </c:pt>
                <c:pt idx="16">
                  <c:v>15968</c:v>
                </c:pt>
                <c:pt idx="17">
                  <c:v>18598</c:v>
                </c:pt>
                <c:pt idx="18">
                  <c:v>23272</c:v>
                </c:pt>
                <c:pt idx="19">
                  <c:v>24945</c:v>
                </c:pt>
                <c:pt idx="20">
                  <c:v>26594</c:v>
                </c:pt>
                <c:pt idx="21">
                  <c:v>27109</c:v>
                </c:pt>
                <c:pt idx="22">
                  <c:v>27807</c:v>
                </c:pt>
                <c:pt idx="23">
                  <c:v>28709</c:v>
                </c:pt>
                <c:pt idx="24">
                  <c:v>29787</c:v>
                </c:pt>
                <c:pt idx="25">
                  <c:v>34020</c:v>
                </c:pt>
                <c:pt idx="26">
                  <c:v>34983</c:v>
                </c:pt>
                <c:pt idx="27">
                  <c:v>35405</c:v>
                </c:pt>
                <c:pt idx="28">
                  <c:v>37404</c:v>
                </c:pt>
                <c:pt idx="29">
                  <c:v>38467</c:v>
                </c:pt>
                <c:pt idx="30">
                  <c:v>39412</c:v>
                </c:pt>
                <c:pt idx="31">
                  <c:v>40000</c:v>
                </c:pt>
                <c:pt idx="32">
                  <c:v>41452</c:v>
                </c:pt>
                <c:pt idx="33">
                  <c:v>44430</c:v>
                </c:pt>
                <c:pt idx="34">
                  <c:v>47909</c:v>
                </c:pt>
                <c:pt idx="35">
                  <c:v>49007</c:v>
                </c:pt>
                <c:pt idx="36">
                  <c:v>51113</c:v>
                </c:pt>
                <c:pt idx="37">
                  <c:v>51775</c:v>
                </c:pt>
                <c:pt idx="38">
                  <c:v>53664</c:v>
                </c:pt>
                <c:pt idx="39">
                  <c:v>55043</c:v>
                </c:pt>
                <c:pt idx="40">
                  <c:v>56077</c:v>
                </c:pt>
                <c:pt idx="41">
                  <c:v>56924</c:v>
                </c:pt>
                <c:pt idx="42">
                  <c:v>58365</c:v>
                </c:pt>
                <c:pt idx="43">
                  <c:v>60112</c:v>
                </c:pt>
                <c:pt idx="44">
                  <c:v>62262</c:v>
                </c:pt>
                <c:pt idx="45">
                  <c:v>64294</c:v>
                </c:pt>
                <c:pt idx="46">
                  <c:v>65315</c:v>
                </c:pt>
                <c:pt idx="47">
                  <c:v>67189</c:v>
                </c:pt>
                <c:pt idx="48">
                  <c:v>69244</c:v>
                </c:pt>
                <c:pt idx="49">
                  <c:v>70893</c:v>
                </c:pt>
                <c:pt idx="50">
                  <c:v>71721</c:v>
                </c:pt>
                <c:pt idx="51">
                  <c:v>72925</c:v>
                </c:pt>
                <c:pt idx="52">
                  <c:v>74361</c:v>
                </c:pt>
                <c:pt idx="53">
                  <c:v>73872</c:v>
                </c:pt>
                <c:pt idx="54">
                  <c:v>74592</c:v>
                </c:pt>
                <c:pt idx="55">
                  <c:v>75557</c:v>
                </c:pt>
                <c:pt idx="56">
                  <c:v>76637</c:v>
                </c:pt>
                <c:pt idx="57">
                  <c:v>77489</c:v>
                </c:pt>
                <c:pt idx="58">
                  <c:v>78020</c:v>
                </c:pt>
                <c:pt idx="59">
                  <c:v>76844</c:v>
                </c:pt>
                <c:pt idx="60">
                  <c:v>77590</c:v>
                </c:pt>
              </c:numCache>
            </c:numRef>
          </c:val>
          <c:extLst>
            <c:ext xmlns:c16="http://schemas.microsoft.com/office/drawing/2014/chart" uri="{C3380CC4-5D6E-409C-BE32-E72D297353CC}">
              <c16:uniqueId val="{00000000-94EA-43A2-BC3C-B5F67F9AF7F4}"/>
            </c:ext>
          </c:extLst>
        </c:ser>
        <c:ser>
          <c:idx val="1"/>
          <c:order val="1"/>
          <c:tx>
            <c:strRef>
              <c:f>'Test Portfolio Balance'!$C$1</c:f>
              <c:strCache>
                <c:ptCount val="1"/>
                <c:pt idx="0">
                  <c:v>L1 Tests</c:v>
                </c:pt>
              </c:strCache>
            </c:strRef>
          </c:tx>
          <c:spPr>
            <a:solidFill>
              <a:srgbClr val="0070C0"/>
            </a:solidFill>
            <a:ln>
              <a:noFill/>
            </a:ln>
            <a:effectLst/>
          </c:spPr>
          <c:invertIfNegative val="0"/>
          <c:cat>
            <c:strRef>
              <c:f>'Test Portfolio Balance'!$A$2:$A$62</c:f>
              <c:strCache>
                <c:ptCount val="61"/>
                <c:pt idx="0">
                  <c:v>M78</c:v>
                </c:pt>
                <c:pt idx="1">
                  <c:v>M79</c:v>
                </c:pt>
                <c:pt idx="2">
                  <c:v>M80</c:v>
                </c:pt>
                <c:pt idx="3">
                  <c:v>M81</c:v>
                </c:pt>
                <c:pt idx="4">
                  <c:v>M82</c:v>
                </c:pt>
                <c:pt idx="5">
                  <c:v>M83</c:v>
                </c:pt>
                <c:pt idx="6">
                  <c:v>M84</c:v>
                </c:pt>
                <c:pt idx="7">
                  <c:v>M85</c:v>
                </c:pt>
                <c:pt idx="8">
                  <c:v>M86</c:v>
                </c:pt>
                <c:pt idx="9">
                  <c:v>M87</c:v>
                </c:pt>
                <c:pt idx="10">
                  <c:v>M88</c:v>
                </c:pt>
                <c:pt idx="11">
                  <c:v>M89</c:v>
                </c:pt>
                <c:pt idx="12">
                  <c:v>M90</c:v>
                </c:pt>
                <c:pt idx="13">
                  <c:v>M91</c:v>
                </c:pt>
                <c:pt idx="14">
                  <c:v>M92</c:v>
                </c:pt>
                <c:pt idx="15">
                  <c:v>M93</c:v>
                </c:pt>
                <c:pt idx="16">
                  <c:v>M95</c:v>
                </c:pt>
                <c:pt idx="17">
                  <c:v>M98</c:v>
                </c:pt>
                <c:pt idx="18">
                  <c:v>M101</c:v>
                </c:pt>
                <c:pt idx="19">
                  <c:v>M102</c:v>
                </c:pt>
                <c:pt idx="20">
                  <c:v>M103</c:v>
                </c:pt>
                <c:pt idx="21">
                  <c:v>M104</c:v>
                </c:pt>
                <c:pt idx="22">
                  <c:v>M105</c:v>
                </c:pt>
                <c:pt idx="23">
                  <c:v>M106</c:v>
                </c:pt>
                <c:pt idx="24">
                  <c:v>M107</c:v>
                </c:pt>
                <c:pt idx="25">
                  <c:v>M108</c:v>
                </c:pt>
                <c:pt idx="26">
                  <c:v>M109</c:v>
                </c:pt>
                <c:pt idx="27">
                  <c:v>M110</c:v>
                </c:pt>
                <c:pt idx="28">
                  <c:v>M111</c:v>
                </c:pt>
                <c:pt idx="29">
                  <c:v>M112</c:v>
                </c:pt>
                <c:pt idx="30">
                  <c:v>M113</c:v>
                </c:pt>
                <c:pt idx="31">
                  <c:v>M114</c:v>
                </c:pt>
                <c:pt idx="32">
                  <c:v>M115</c:v>
                </c:pt>
                <c:pt idx="33">
                  <c:v>M116</c:v>
                </c:pt>
                <c:pt idx="34">
                  <c:v>M117</c:v>
                </c:pt>
                <c:pt idx="35">
                  <c:v>M118</c:v>
                </c:pt>
                <c:pt idx="36">
                  <c:v>M119</c:v>
                </c:pt>
                <c:pt idx="37">
                  <c:v>M120</c:v>
                </c:pt>
                <c:pt idx="38">
                  <c:v>M121</c:v>
                </c:pt>
                <c:pt idx="39">
                  <c:v>M122</c:v>
                </c:pt>
                <c:pt idx="40">
                  <c:v>M123</c:v>
                </c:pt>
                <c:pt idx="41">
                  <c:v>M124</c:v>
                </c:pt>
                <c:pt idx="42">
                  <c:v>M125</c:v>
                </c:pt>
                <c:pt idx="43">
                  <c:v>M126</c:v>
                </c:pt>
                <c:pt idx="44">
                  <c:v>M127</c:v>
                </c:pt>
                <c:pt idx="45">
                  <c:v>M129</c:v>
                </c:pt>
                <c:pt idx="46">
                  <c:v>M130</c:v>
                </c:pt>
                <c:pt idx="47">
                  <c:v>M131</c:v>
                </c:pt>
                <c:pt idx="48">
                  <c:v>M132</c:v>
                </c:pt>
                <c:pt idx="49">
                  <c:v>M133</c:v>
                </c:pt>
                <c:pt idx="50">
                  <c:v>M134</c:v>
                </c:pt>
                <c:pt idx="51">
                  <c:v>M135</c:v>
                </c:pt>
                <c:pt idx="52">
                  <c:v>M136</c:v>
                </c:pt>
                <c:pt idx="53">
                  <c:v>M137</c:v>
                </c:pt>
                <c:pt idx="54">
                  <c:v>M138</c:v>
                </c:pt>
                <c:pt idx="55">
                  <c:v>M139</c:v>
                </c:pt>
                <c:pt idx="56">
                  <c:v>M140</c:v>
                </c:pt>
                <c:pt idx="57">
                  <c:v>M141</c:v>
                </c:pt>
                <c:pt idx="58">
                  <c:v>M142</c:v>
                </c:pt>
                <c:pt idx="59">
                  <c:v>M143</c:v>
                </c:pt>
                <c:pt idx="60">
                  <c:v>M144</c:v>
                </c:pt>
              </c:strCache>
            </c:strRef>
          </c:cat>
          <c:val>
            <c:numRef>
              <c:f>'Test Portfolio Balance'!$C$2:$C$62</c:f>
              <c:numCache>
                <c:formatCode>General</c:formatCode>
                <c:ptCount val="61"/>
                <c:pt idx="3">
                  <c:v>888</c:v>
                </c:pt>
                <c:pt idx="4">
                  <c:v>958</c:v>
                </c:pt>
                <c:pt idx="5">
                  <c:v>2130</c:v>
                </c:pt>
                <c:pt idx="6">
                  <c:v>2241</c:v>
                </c:pt>
                <c:pt idx="7">
                  <c:v>2525</c:v>
                </c:pt>
                <c:pt idx="8" formatCode="0">
                  <c:v>3095</c:v>
                </c:pt>
                <c:pt idx="9">
                  <c:v>3753</c:v>
                </c:pt>
                <c:pt idx="10">
                  <c:v>4046</c:v>
                </c:pt>
                <c:pt idx="11">
                  <c:v>4215</c:v>
                </c:pt>
                <c:pt idx="12">
                  <c:v>3723</c:v>
                </c:pt>
                <c:pt idx="13">
                  <c:v>3786</c:v>
                </c:pt>
                <c:pt idx="14">
                  <c:v>3786</c:v>
                </c:pt>
                <c:pt idx="15">
                  <c:v>4166</c:v>
                </c:pt>
                <c:pt idx="16">
                  <c:v>479</c:v>
                </c:pt>
                <c:pt idx="17">
                  <c:v>1153</c:v>
                </c:pt>
                <c:pt idx="18">
                  <c:v>1465</c:v>
                </c:pt>
                <c:pt idx="19">
                  <c:v>1774</c:v>
                </c:pt>
                <c:pt idx="20">
                  <c:v>2177</c:v>
                </c:pt>
                <c:pt idx="21">
                  <c:v>2289</c:v>
                </c:pt>
                <c:pt idx="22">
                  <c:v>2438</c:v>
                </c:pt>
                <c:pt idx="23">
                  <c:v>2597</c:v>
                </c:pt>
                <c:pt idx="24">
                  <c:v>2735</c:v>
                </c:pt>
                <c:pt idx="25">
                  <c:v>2813</c:v>
                </c:pt>
                <c:pt idx="26">
                  <c:v>2935</c:v>
                </c:pt>
                <c:pt idx="27">
                  <c:v>2966</c:v>
                </c:pt>
                <c:pt idx="28">
                  <c:v>3127</c:v>
                </c:pt>
                <c:pt idx="29">
                  <c:v>3528</c:v>
                </c:pt>
                <c:pt idx="30">
                  <c:v>3592</c:v>
                </c:pt>
                <c:pt idx="31">
                  <c:v>3750</c:v>
                </c:pt>
                <c:pt idx="32">
                  <c:v>3849</c:v>
                </c:pt>
                <c:pt idx="33">
                  <c:v>3928</c:v>
                </c:pt>
                <c:pt idx="34">
                  <c:v>4023</c:v>
                </c:pt>
                <c:pt idx="35">
                  <c:v>4187</c:v>
                </c:pt>
                <c:pt idx="36">
                  <c:v>4310</c:v>
                </c:pt>
                <c:pt idx="37">
                  <c:v>4353</c:v>
                </c:pt>
                <c:pt idx="38">
                  <c:v>4470</c:v>
                </c:pt>
                <c:pt idx="39">
                  <c:v>4524</c:v>
                </c:pt>
                <c:pt idx="40">
                  <c:v>4675</c:v>
                </c:pt>
                <c:pt idx="41">
                  <c:v>4834</c:v>
                </c:pt>
                <c:pt idx="42">
                  <c:v>4955</c:v>
                </c:pt>
                <c:pt idx="43">
                  <c:v>5181</c:v>
                </c:pt>
                <c:pt idx="44">
                  <c:v>5365</c:v>
                </c:pt>
                <c:pt idx="45">
                  <c:v>5692</c:v>
                </c:pt>
                <c:pt idx="46">
                  <c:v>5698</c:v>
                </c:pt>
                <c:pt idx="47">
                  <c:v>5770</c:v>
                </c:pt>
                <c:pt idx="48">
                  <c:v>5828</c:v>
                </c:pt>
                <c:pt idx="49">
                  <c:v>5931</c:v>
                </c:pt>
                <c:pt idx="50">
                  <c:v>5988</c:v>
                </c:pt>
                <c:pt idx="51">
                  <c:v>6109</c:v>
                </c:pt>
                <c:pt idx="52">
                  <c:v>6193</c:v>
                </c:pt>
                <c:pt idx="53">
                  <c:v>6144</c:v>
                </c:pt>
                <c:pt idx="54">
                  <c:v>6227</c:v>
                </c:pt>
                <c:pt idx="55">
                  <c:v>6486</c:v>
                </c:pt>
                <c:pt idx="56">
                  <c:v>6589</c:v>
                </c:pt>
                <c:pt idx="57">
                  <c:v>6730</c:v>
                </c:pt>
                <c:pt idx="58">
                  <c:v>6835</c:v>
                </c:pt>
                <c:pt idx="59">
                  <c:v>6850</c:v>
                </c:pt>
                <c:pt idx="60">
                  <c:v>6906</c:v>
                </c:pt>
              </c:numCache>
            </c:numRef>
          </c:val>
          <c:extLst>
            <c:ext xmlns:c16="http://schemas.microsoft.com/office/drawing/2014/chart" uri="{C3380CC4-5D6E-409C-BE32-E72D297353CC}">
              <c16:uniqueId val="{00000001-94EA-43A2-BC3C-B5F67F9AF7F4}"/>
            </c:ext>
          </c:extLst>
        </c:ser>
        <c:ser>
          <c:idx val="2"/>
          <c:order val="2"/>
          <c:tx>
            <c:strRef>
              <c:f>'Test Portfolio Balance'!$D$1</c:f>
              <c:strCache>
                <c:ptCount val="1"/>
                <c:pt idx="0">
                  <c:v>L2 Tests</c:v>
                </c:pt>
              </c:strCache>
            </c:strRef>
          </c:tx>
          <c:spPr>
            <a:solidFill>
              <a:srgbClr val="002060"/>
            </a:solidFill>
            <a:ln>
              <a:noFill/>
            </a:ln>
            <a:effectLst/>
          </c:spPr>
          <c:invertIfNegative val="0"/>
          <c:cat>
            <c:strRef>
              <c:f>'Test Portfolio Balance'!$A$2:$A$62</c:f>
              <c:strCache>
                <c:ptCount val="61"/>
                <c:pt idx="0">
                  <c:v>M78</c:v>
                </c:pt>
                <c:pt idx="1">
                  <c:v>M79</c:v>
                </c:pt>
                <c:pt idx="2">
                  <c:v>M80</c:v>
                </c:pt>
                <c:pt idx="3">
                  <c:v>M81</c:v>
                </c:pt>
                <c:pt idx="4">
                  <c:v>M82</c:v>
                </c:pt>
                <c:pt idx="5">
                  <c:v>M83</c:v>
                </c:pt>
                <c:pt idx="6">
                  <c:v>M84</c:v>
                </c:pt>
                <c:pt idx="7">
                  <c:v>M85</c:v>
                </c:pt>
                <c:pt idx="8">
                  <c:v>M86</c:v>
                </c:pt>
                <c:pt idx="9">
                  <c:v>M87</c:v>
                </c:pt>
                <c:pt idx="10">
                  <c:v>M88</c:v>
                </c:pt>
                <c:pt idx="11">
                  <c:v>M89</c:v>
                </c:pt>
                <c:pt idx="12">
                  <c:v>M90</c:v>
                </c:pt>
                <c:pt idx="13">
                  <c:v>M91</c:v>
                </c:pt>
                <c:pt idx="14">
                  <c:v>M92</c:v>
                </c:pt>
                <c:pt idx="15">
                  <c:v>M93</c:v>
                </c:pt>
                <c:pt idx="16">
                  <c:v>M95</c:v>
                </c:pt>
                <c:pt idx="17">
                  <c:v>M98</c:v>
                </c:pt>
                <c:pt idx="18">
                  <c:v>M101</c:v>
                </c:pt>
                <c:pt idx="19">
                  <c:v>M102</c:v>
                </c:pt>
                <c:pt idx="20">
                  <c:v>M103</c:v>
                </c:pt>
                <c:pt idx="21">
                  <c:v>M104</c:v>
                </c:pt>
                <c:pt idx="22">
                  <c:v>M105</c:v>
                </c:pt>
                <c:pt idx="23">
                  <c:v>M106</c:v>
                </c:pt>
                <c:pt idx="24">
                  <c:v>M107</c:v>
                </c:pt>
                <c:pt idx="25">
                  <c:v>M108</c:v>
                </c:pt>
                <c:pt idx="26">
                  <c:v>M109</c:v>
                </c:pt>
                <c:pt idx="27">
                  <c:v>M110</c:v>
                </c:pt>
                <c:pt idx="28">
                  <c:v>M111</c:v>
                </c:pt>
                <c:pt idx="29">
                  <c:v>M112</c:v>
                </c:pt>
                <c:pt idx="30">
                  <c:v>M113</c:v>
                </c:pt>
                <c:pt idx="31">
                  <c:v>M114</c:v>
                </c:pt>
                <c:pt idx="32">
                  <c:v>M115</c:v>
                </c:pt>
                <c:pt idx="33">
                  <c:v>M116</c:v>
                </c:pt>
                <c:pt idx="34">
                  <c:v>M117</c:v>
                </c:pt>
                <c:pt idx="35">
                  <c:v>M118</c:v>
                </c:pt>
                <c:pt idx="36">
                  <c:v>M119</c:v>
                </c:pt>
                <c:pt idx="37">
                  <c:v>M120</c:v>
                </c:pt>
                <c:pt idx="38">
                  <c:v>M121</c:v>
                </c:pt>
                <c:pt idx="39">
                  <c:v>M122</c:v>
                </c:pt>
                <c:pt idx="40">
                  <c:v>M123</c:v>
                </c:pt>
                <c:pt idx="41">
                  <c:v>M124</c:v>
                </c:pt>
                <c:pt idx="42">
                  <c:v>M125</c:v>
                </c:pt>
                <c:pt idx="43">
                  <c:v>M126</c:v>
                </c:pt>
                <c:pt idx="44">
                  <c:v>M127</c:v>
                </c:pt>
                <c:pt idx="45">
                  <c:v>M129</c:v>
                </c:pt>
                <c:pt idx="46">
                  <c:v>M130</c:v>
                </c:pt>
                <c:pt idx="47">
                  <c:v>M131</c:v>
                </c:pt>
                <c:pt idx="48">
                  <c:v>M132</c:v>
                </c:pt>
                <c:pt idx="49">
                  <c:v>M133</c:v>
                </c:pt>
                <c:pt idx="50">
                  <c:v>M134</c:v>
                </c:pt>
                <c:pt idx="51">
                  <c:v>M135</c:v>
                </c:pt>
                <c:pt idx="52">
                  <c:v>M136</c:v>
                </c:pt>
                <c:pt idx="53">
                  <c:v>M137</c:v>
                </c:pt>
                <c:pt idx="54">
                  <c:v>M138</c:v>
                </c:pt>
                <c:pt idx="55">
                  <c:v>M139</c:v>
                </c:pt>
                <c:pt idx="56">
                  <c:v>M140</c:v>
                </c:pt>
                <c:pt idx="57">
                  <c:v>M141</c:v>
                </c:pt>
                <c:pt idx="58">
                  <c:v>M142</c:v>
                </c:pt>
                <c:pt idx="59">
                  <c:v>M143</c:v>
                </c:pt>
                <c:pt idx="60">
                  <c:v>M144</c:v>
                </c:pt>
              </c:strCache>
            </c:strRef>
          </c:cat>
          <c:val>
            <c:numRef>
              <c:f>'Test Portfolio Balance'!$D$2:$D$62</c:f>
              <c:numCache>
                <c:formatCode>General</c:formatCode>
                <c:ptCount val="61"/>
                <c:pt idx="18">
                  <c:v>430</c:v>
                </c:pt>
                <c:pt idx="19">
                  <c:v>590</c:v>
                </c:pt>
                <c:pt idx="20">
                  <c:v>652</c:v>
                </c:pt>
                <c:pt idx="21">
                  <c:v>980</c:v>
                </c:pt>
                <c:pt idx="22">
                  <c:v>1102</c:v>
                </c:pt>
                <c:pt idx="23">
                  <c:v>1200</c:v>
                </c:pt>
                <c:pt idx="24">
                  <c:v>1410</c:v>
                </c:pt>
                <c:pt idx="25">
                  <c:v>1693</c:v>
                </c:pt>
                <c:pt idx="26">
                  <c:v>1858</c:v>
                </c:pt>
                <c:pt idx="27">
                  <c:v>1918</c:v>
                </c:pt>
                <c:pt idx="28">
                  <c:v>2068</c:v>
                </c:pt>
                <c:pt idx="29">
                  <c:v>2190</c:v>
                </c:pt>
                <c:pt idx="30">
                  <c:v>2585</c:v>
                </c:pt>
                <c:pt idx="31">
                  <c:v>2883</c:v>
                </c:pt>
                <c:pt idx="32">
                  <c:v>3021</c:v>
                </c:pt>
                <c:pt idx="33">
                  <c:v>3228</c:v>
                </c:pt>
                <c:pt idx="34">
                  <c:v>3469</c:v>
                </c:pt>
                <c:pt idx="35">
                  <c:v>3719</c:v>
                </c:pt>
                <c:pt idx="36">
                  <c:v>3917</c:v>
                </c:pt>
                <c:pt idx="37">
                  <c:v>3941</c:v>
                </c:pt>
                <c:pt idx="38">
                  <c:v>3965</c:v>
                </c:pt>
                <c:pt idx="39">
                  <c:v>3980</c:v>
                </c:pt>
                <c:pt idx="40">
                  <c:v>4179</c:v>
                </c:pt>
                <c:pt idx="41">
                  <c:v>4346</c:v>
                </c:pt>
                <c:pt idx="42">
                  <c:v>4416</c:v>
                </c:pt>
                <c:pt idx="43">
                  <c:v>4492</c:v>
                </c:pt>
                <c:pt idx="44">
                  <c:v>4728</c:v>
                </c:pt>
                <c:pt idx="45">
                  <c:v>4967</c:v>
                </c:pt>
                <c:pt idx="46">
                  <c:v>5143</c:v>
                </c:pt>
                <c:pt idx="47">
                  <c:v>5271</c:v>
                </c:pt>
                <c:pt idx="48">
                  <c:v>5593</c:v>
                </c:pt>
                <c:pt idx="49">
                  <c:v>5973</c:v>
                </c:pt>
                <c:pt idx="50">
                  <c:v>6211</c:v>
                </c:pt>
                <c:pt idx="51">
                  <c:v>6327</c:v>
                </c:pt>
                <c:pt idx="52">
                  <c:v>6496</c:v>
                </c:pt>
                <c:pt idx="53">
                  <c:v>6510</c:v>
                </c:pt>
                <c:pt idx="54">
                  <c:v>6560</c:v>
                </c:pt>
                <c:pt idx="55">
                  <c:v>6682</c:v>
                </c:pt>
                <c:pt idx="56">
                  <c:v>6779</c:v>
                </c:pt>
                <c:pt idx="57">
                  <c:v>6871</c:v>
                </c:pt>
                <c:pt idx="58">
                  <c:v>6860</c:v>
                </c:pt>
                <c:pt idx="59">
                  <c:v>6905</c:v>
                </c:pt>
                <c:pt idx="60">
                  <c:v>6851</c:v>
                </c:pt>
              </c:numCache>
            </c:numRef>
          </c:val>
          <c:extLst>
            <c:ext xmlns:c16="http://schemas.microsoft.com/office/drawing/2014/chart" uri="{C3380CC4-5D6E-409C-BE32-E72D297353CC}">
              <c16:uniqueId val="{00000002-94EA-43A2-BC3C-B5F67F9AF7F4}"/>
            </c:ext>
          </c:extLst>
        </c:ser>
        <c:ser>
          <c:idx val="3"/>
          <c:order val="3"/>
          <c:tx>
            <c:strRef>
              <c:f>'Test Portfolio Balance'!$E$1</c:f>
              <c:strCache>
                <c:ptCount val="1"/>
                <c:pt idx="0">
                  <c:v>TRA Tests</c:v>
                </c:pt>
              </c:strCache>
            </c:strRef>
          </c:tx>
          <c:spPr>
            <a:solidFill>
              <a:schemeClr val="accent2"/>
            </a:solidFill>
            <a:ln>
              <a:noFill/>
            </a:ln>
            <a:effectLst/>
          </c:spPr>
          <c:invertIfNegative val="0"/>
          <c:cat>
            <c:strRef>
              <c:f>'Test Portfolio Balance'!$A$2:$A$62</c:f>
              <c:strCache>
                <c:ptCount val="61"/>
                <c:pt idx="0">
                  <c:v>M78</c:v>
                </c:pt>
                <c:pt idx="1">
                  <c:v>M79</c:v>
                </c:pt>
                <c:pt idx="2">
                  <c:v>M80</c:v>
                </c:pt>
                <c:pt idx="3">
                  <c:v>M81</c:v>
                </c:pt>
                <c:pt idx="4">
                  <c:v>M82</c:v>
                </c:pt>
                <c:pt idx="5">
                  <c:v>M83</c:v>
                </c:pt>
                <c:pt idx="6">
                  <c:v>M84</c:v>
                </c:pt>
                <c:pt idx="7">
                  <c:v>M85</c:v>
                </c:pt>
                <c:pt idx="8">
                  <c:v>M86</c:v>
                </c:pt>
                <c:pt idx="9">
                  <c:v>M87</c:v>
                </c:pt>
                <c:pt idx="10">
                  <c:v>M88</c:v>
                </c:pt>
                <c:pt idx="11">
                  <c:v>M89</c:v>
                </c:pt>
                <c:pt idx="12">
                  <c:v>M90</c:v>
                </c:pt>
                <c:pt idx="13">
                  <c:v>M91</c:v>
                </c:pt>
                <c:pt idx="14">
                  <c:v>M92</c:v>
                </c:pt>
                <c:pt idx="15">
                  <c:v>M93</c:v>
                </c:pt>
                <c:pt idx="16">
                  <c:v>M95</c:v>
                </c:pt>
                <c:pt idx="17">
                  <c:v>M98</c:v>
                </c:pt>
                <c:pt idx="18">
                  <c:v>M101</c:v>
                </c:pt>
                <c:pt idx="19">
                  <c:v>M102</c:v>
                </c:pt>
                <c:pt idx="20">
                  <c:v>M103</c:v>
                </c:pt>
                <c:pt idx="21">
                  <c:v>M104</c:v>
                </c:pt>
                <c:pt idx="22">
                  <c:v>M105</c:v>
                </c:pt>
                <c:pt idx="23">
                  <c:v>M106</c:v>
                </c:pt>
                <c:pt idx="24">
                  <c:v>M107</c:v>
                </c:pt>
                <c:pt idx="25">
                  <c:v>M108</c:v>
                </c:pt>
                <c:pt idx="26">
                  <c:v>M109</c:v>
                </c:pt>
                <c:pt idx="27">
                  <c:v>M110</c:v>
                </c:pt>
                <c:pt idx="28">
                  <c:v>M111</c:v>
                </c:pt>
                <c:pt idx="29">
                  <c:v>M112</c:v>
                </c:pt>
                <c:pt idx="30">
                  <c:v>M113</c:v>
                </c:pt>
                <c:pt idx="31">
                  <c:v>M114</c:v>
                </c:pt>
                <c:pt idx="32">
                  <c:v>M115</c:v>
                </c:pt>
                <c:pt idx="33">
                  <c:v>M116</c:v>
                </c:pt>
                <c:pt idx="34">
                  <c:v>M117</c:v>
                </c:pt>
                <c:pt idx="35">
                  <c:v>M118</c:v>
                </c:pt>
                <c:pt idx="36">
                  <c:v>M119</c:v>
                </c:pt>
                <c:pt idx="37">
                  <c:v>M120</c:v>
                </c:pt>
                <c:pt idx="38">
                  <c:v>M121</c:v>
                </c:pt>
                <c:pt idx="39">
                  <c:v>M122</c:v>
                </c:pt>
                <c:pt idx="40">
                  <c:v>M123</c:v>
                </c:pt>
                <c:pt idx="41">
                  <c:v>M124</c:v>
                </c:pt>
                <c:pt idx="42">
                  <c:v>M125</c:v>
                </c:pt>
                <c:pt idx="43">
                  <c:v>M126</c:v>
                </c:pt>
                <c:pt idx="44">
                  <c:v>M127</c:v>
                </c:pt>
                <c:pt idx="45">
                  <c:v>M129</c:v>
                </c:pt>
                <c:pt idx="46">
                  <c:v>M130</c:v>
                </c:pt>
                <c:pt idx="47">
                  <c:v>M131</c:v>
                </c:pt>
                <c:pt idx="48">
                  <c:v>M132</c:v>
                </c:pt>
                <c:pt idx="49">
                  <c:v>M133</c:v>
                </c:pt>
                <c:pt idx="50">
                  <c:v>M134</c:v>
                </c:pt>
                <c:pt idx="51">
                  <c:v>M135</c:v>
                </c:pt>
                <c:pt idx="52">
                  <c:v>M136</c:v>
                </c:pt>
                <c:pt idx="53">
                  <c:v>M137</c:v>
                </c:pt>
                <c:pt idx="54">
                  <c:v>M138</c:v>
                </c:pt>
                <c:pt idx="55">
                  <c:v>M139</c:v>
                </c:pt>
                <c:pt idx="56">
                  <c:v>M140</c:v>
                </c:pt>
                <c:pt idx="57">
                  <c:v>M141</c:v>
                </c:pt>
                <c:pt idx="58">
                  <c:v>M142</c:v>
                </c:pt>
                <c:pt idx="59">
                  <c:v>M143</c:v>
                </c:pt>
                <c:pt idx="60">
                  <c:v>M144</c:v>
                </c:pt>
              </c:strCache>
            </c:strRef>
          </c:cat>
          <c:val>
            <c:numRef>
              <c:f>'Test Portfolio Balance'!$E$2:$E$62</c:f>
              <c:numCache>
                <c:formatCode>General</c:formatCode>
                <c:ptCount val="61"/>
                <c:pt idx="0">
                  <c:v>27054</c:v>
                </c:pt>
                <c:pt idx="1">
                  <c:v>24941</c:v>
                </c:pt>
                <c:pt idx="2">
                  <c:v>24135</c:v>
                </c:pt>
                <c:pt idx="3">
                  <c:v>24097</c:v>
                </c:pt>
                <c:pt idx="4">
                  <c:v>24381</c:v>
                </c:pt>
                <c:pt idx="5">
                  <c:v>25212</c:v>
                </c:pt>
                <c:pt idx="6">
                  <c:v>22198</c:v>
                </c:pt>
                <c:pt idx="7">
                  <c:v>21981</c:v>
                </c:pt>
                <c:pt idx="8">
                  <c:v>21908</c:v>
                </c:pt>
                <c:pt idx="9">
                  <c:v>19577</c:v>
                </c:pt>
                <c:pt idx="10">
                  <c:v>19529</c:v>
                </c:pt>
                <c:pt idx="11">
                  <c:v>19124</c:v>
                </c:pt>
                <c:pt idx="12">
                  <c:v>19098</c:v>
                </c:pt>
                <c:pt idx="13">
                  <c:v>19041</c:v>
                </c:pt>
                <c:pt idx="14">
                  <c:v>19041</c:v>
                </c:pt>
                <c:pt idx="15">
                  <c:v>18937</c:v>
                </c:pt>
                <c:pt idx="16">
                  <c:v>18749</c:v>
                </c:pt>
                <c:pt idx="17">
                  <c:v>18252</c:v>
                </c:pt>
                <c:pt idx="18">
                  <c:v>14983</c:v>
                </c:pt>
                <c:pt idx="19">
                  <c:v>12449</c:v>
                </c:pt>
                <c:pt idx="20">
                  <c:v>11959</c:v>
                </c:pt>
                <c:pt idx="21">
                  <c:v>10554</c:v>
                </c:pt>
                <c:pt idx="22">
                  <c:v>10070</c:v>
                </c:pt>
                <c:pt idx="23">
                  <c:v>9686</c:v>
                </c:pt>
                <c:pt idx="24">
                  <c:v>7500</c:v>
                </c:pt>
                <c:pt idx="25">
                  <c:v>4155</c:v>
                </c:pt>
                <c:pt idx="26">
                  <c:v>2199</c:v>
                </c:pt>
                <c:pt idx="27">
                  <c:v>3886</c:v>
                </c:pt>
                <c:pt idx="28">
                  <c:v>2254</c:v>
                </c:pt>
                <c:pt idx="29">
                  <c:v>1593</c:v>
                </c:pt>
                <c:pt idx="30">
                  <c:v>1519</c:v>
                </c:pt>
                <c:pt idx="31">
                  <c:v>1386</c:v>
                </c:pt>
                <c:pt idx="32">
                  <c:v>1386</c:v>
                </c:pt>
                <c:pt idx="33">
                  <c:v>755</c:v>
                </c:pt>
                <c:pt idx="34">
                  <c:v>181</c:v>
                </c:pt>
                <c:pt idx="35">
                  <c:v>136</c:v>
                </c:pt>
                <c:pt idx="36">
                  <c:v>6</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numCache>
            </c:numRef>
          </c:val>
          <c:extLst>
            <c:ext xmlns:c16="http://schemas.microsoft.com/office/drawing/2014/chart" uri="{C3380CC4-5D6E-409C-BE32-E72D297353CC}">
              <c16:uniqueId val="{00000003-94EA-43A2-BC3C-B5F67F9AF7F4}"/>
            </c:ext>
          </c:extLst>
        </c:ser>
        <c:dLbls>
          <c:showLegendKey val="0"/>
          <c:showVal val="0"/>
          <c:showCatName val="0"/>
          <c:showSerName val="0"/>
          <c:showPercent val="0"/>
          <c:showBubbleSize val="0"/>
        </c:dLbls>
        <c:gapWidth val="150"/>
        <c:axId val="719446168"/>
        <c:axId val="719445776"/>
      </c:barChart>
      <c:catAx>
        <c:axId val="71944616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9445776"/>
        <c:crosses val="autoZero"/>
        <c:auto val="1"/>
        <c:lblAlgn val="ctr"/>
        <c:lblOffset val="100"/>
        <c:noMultiLvlLbl val="0"/>
      </c:catAx>
      <c:valAx>
        <c:axId val="7194457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Count of Tests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9446168"/>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r>
              <a:rPr lang="en-AU"/>
              <a:t>Features delivered per year</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endParaRPr lang="en-US"/>
        </a:p>
      </c:txPr>
    </c:title>
    <c:autoTitleDeleted val="0"/>
    <c:plotArea>
      <c:layout/>
      <c:barChart>
        <c:barDir val="col"/>
        <c:grouping val="clustered"/>
        <c:varyColors val="0"/>
        <c:dLbls>
          <c:showLegendKey val="0"/>
          <c:showVal val="0"/>
          <c:showCatName val="0"/>
          <c:showSerName val="0"/>
          <c:showPercent val="0"/>
          <c:showBubbleSize val="0"/>
        </c:dLbls>
        <c:gapWidth val="100"/>
        <c:overlap val="-24"/>
        <c:axId val="817106752"/>
        <c:axId val="817112984"/>
      </c:barChart>
      <c:catAx>
        <c:axId val="8171067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817112984"/>
        <c:crosses val="autoZero"/>
        <c:auto val="1"/>
        <c:lblAlgn val="ctr"/>
        <c:lblOffset val="100"/>
        <c:noMultiLvlLbl val="0"/>
      </c:catAx>
      <c:valAx>
        <c:axId val="8171129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8171067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r>
              <a:rPr lang="en-AU"/>
              <a:t>Features delivered per year</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endParaRPr lang="en-US"/>
        </a:p>
      </c:txPr>
    </c:title>
    <c:autoTitleDeleted val="0"/>
    <c:plotArea>
      <c:layout/>
      <c:barChart>
        <c:barDir val="col"/>
        <c:grouping val="clustered"/>
        <c:varyColors val="0"/>
        <c:ser>
          <c:idx val="0"/>
          <c:order val="0"/>
          <c:spPr>
            <a:gradFill flip="none" rotWithShape="1">
              <a:gsLst>
                <a:gs pos="0">
                  <a:schemeClr val="accent4">
                    <a:lumMod val="75000"/>
                  </a:schemeClr>
                </a:gs>
                <a:gs pos="50000">
                  <a:srgbClr val="0078D7"/>
                </a:gs>
                <a:gs pos="100000">
                  <a:schemeClr val="accent4">
                    <a:lumMod val="60000"/>
                    <a:lumOff val="40000"/>
                  </a:schemeClr>
                </a:gs>
              </a:gsLst>
              <a:lin ang="16200000" scaled="1"/>
              <a:tileRect/>
            </a:gradFill>
            <a:ln w="9525" cap="flat" cmpd="sng" algn="ctr">
              <a:solidFill>
                <a:srgbClr val="0078D7"/>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Sheet1!$A$2:$A$9</c:f>
              <c:numCache>
                <c:formatCode>General</c:formatCode>
                <c:ptCount val="8"/>
                <c:pt idx="0">
                  <c:v>2012</c:v>
                </c:pt>
                <c:pt idx="1">
                  <c:v>2013</c:v>
                </c:pt>
                <c:pt idx="2">
                  <c:v>2014</c:v>
                </c:pt>
                <c:pt idx="3">
                  <c:v>2015</c:v>
                </c:pt>
                <c:pt idx="4">
                  <c:v>2016</c:v>
                </c:pt>
                <c:pt idx="5">
                  <c:v>2017</c:v>
                </c:pt>
                <c:pt idx="6">
                  <c:v>2018</c:v>
                </c:pt>
                <c:pt idx="7">
                  <c:v>2019</c:v>
                </c:pt>
              </c:numCache>
            </c:numRef>
          </c:cat>
          <c:val>
            <c:numRef>
              <c:f>Sheet1!$B$2:$B$9</c:f>
              <c:numCache>
                <c:formatCode>General</c:formatCode>
                <c:ptCount val="8"/>
                <c:pt idx="0">
                  <c:v>22</c:v>
                </c:pt>
                <c:pt idx="1">
                  <c:v>58</c:v>
                </c:pt>
                <c:pt idx="2">
                  <c:v>65</c:v>
                </c:pt>
                <c:pt idx="3">
                  <c:v>111</c:v>
                </c:pt>
                <c:pt idx="4">
                  <c:v>262</c:v>
                </c:pt>
                <c:pt idx="5">
                  <c:v>364</c:v>
                </c:pt>
                <c:pt idx="6">
                  <c:v>236</c:v>
                </c:pt>
                <c:pt idx="7">
                  <c:v>148</c:v>
                </c:pt>
              </c:numCache>
            </c:numRef>
          </c:val>
          <c:extLst>
            <c:ext xmlns:c16="http://schemas.microsoft.com/office/drawing/2014/chart" uri="{C3380CC4-5D6E-409C-BE32-E72D297353CC}">
              <c16:uniqueId val="{00000000-70F7-4045-81F0-1B67C9B8C4A2}"/>
            </c:ext>
          </c:extLst>
        </c:ser>
        <c:dLbls>
          <c:showLegendKey val="0"/>
          <c:showVal val="0"/>
          <c:showCatName val="0"/>
          <c:showSerName val="0"/>
          <c:showPercent val="0"/>
          <c:showBubbleSize val="0"/>
        </c:dLbls>
        <c:gapWidth val="100"/>
        <c:overlap val="-24"/>
        <c:axId val="817106752"/>
        <c:axId val="817112984"/>
      </c:barChart>
      <c:catAx>
        <c:axId val="8171067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817112984"/>
        <c:crosses val="autoZero"/>
        <c:auto val="1"/>
        <c:lblAlgn val="ctr"/>
        <c:lblOffset val="100"/>
        <c:noMultiLvlLbl val="0"/>
      </c:catAx>
      <c:valAx>
        <c:axId val="817112984"/>
        <c:scaling>
          <c:orientation val="minMax"/>
          <c:max val="4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8171067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097359-1BE7-4942-9372-D68F03A247D5}" type="doc">
      <dgm:prSet loTypeId="urn:microsoft.com/office/officeart/2008/layout/VerticalCurvedList" loCatId="list" qsTypeId="urn:microsoft.com/office/officeart/2005/8/quickstyle/simple1" qsCatId="simple" csTypeId="urn:microsoft.com/office/officeart/2005/8/colors/accent4_5" csCatId="accent4" phldr="1"/>
      <dgm:spPr/>
      <dgm:t>
        <a:bodyPr/>
        <a:lstStyle/>
        <a:p>
          <a:endParaRPr lang="en-US"/>
        </a:p>
      </dgm:t>
    </dgm:pt>
    <dgm:pt modelId="{DE763067-4C05-4F92-9D32-1B944DF774CC}">
      <dgm:prSet phldrT="[Text]"/>
      <dgm:spPr>
        <a:ln>
          <a:solidFill>
            <a:srgbClr val="1783D9"/>
          </a:solidFill>
        </a:ln>
      </dgm:spPr>
      <dgm:t>
        <a:bodyPr/>
        <a:lstStyle/>
        <a:p>
          <a:r>
            <a:rPr lang="en-GB"/>
            <a:t>Customer Obsessed</a:t>
          </a:r>
          <a:endParaRPr lang="en-US"/>
        </a:p>
      </dgm:t>
    </dgm:pt>
    <dgm:pt modelId="{3A1B4F89-6E70-45E1-8DB9-0B6E7637101A}" type="parTrans" cxnId="{D7A91540-1665-4E9E-B9E0-8CD0A4B6E64B}">
      <dgm:prSet/>
      <dgm:spPr/>
      <dgm:t>
        <a:bodyPr/>
        <a:lstStyle/>
        <a:p>
          <a:endParaRPr lang="en-US"/>
        </a:p>
      </dgm:t>
    </dgm:pt>
    <dgm:pt modelId="{B924D239-3203-491F-9E7F-D478C699C323}" type="sibTrans" cxnId="{D7A91540-1665-4E9E-B9E0-8CD0A4B6E64B}">
      <dgm:prSet/>
      <dgm:spPr>
        <a:solidFill>
          <a:srgbClr val="1783D9"/>
        </a:solidFill>
        <a:ln w="165100" cap="flat">
          <a:solidFill>
            <a:srgbClr val="1783D9"/>
          </a:solidFill>
          <a:bevel/>
        </a:ln>
      </dgm:spPr>
      <dgm:t>
        <a:bodyPr/>
        <a:lstStyle/>
        <a:p>
          <a:endParaRPr lang="en-US"/>
        </a:p>
      </dgm:t>
    </dgm:pt>
    <dgm:pt modelId="{D8D80B6D-64B2-461A-9EC9-E728BCC1633F}">
      <dgm:prSet phldrT="[Text]"/>
      <dgm:spPr>
        <a:ln>
          <a:solidFill>
            <a:srgbClr val="1783D9"/>
          </a:solidFill>
        </a:ln>
      </dgm:spPr>
      <dgm:t>
        <a:bodyPr/>
        <a:lstStyle/>
        <a:p>
          <a:r>
            <a:rPr lang="en-GB"/>
            <a:t>Production First Mindset</a:t>
          </a:r>
          <a:endParaRPr lang="en-US"/>
        </a:p>
      </dgm:t>
    </dgm:pt>
    <dgm:pt modelId="{BD80E00D-C5C1-422B-9F01-ADAEF88DFA46}" type="parTrans" cxnId="{1229F2F8-4443-45EC-976A-3A68840598BE}">
      <dgm:prSet/>
      <dgm:spPr/>
      <dgm:t>
        <a:bodyPr/>
        <a:lstStyle/>
        <a:p>
          <a:endParaRPr lang="en-US"/>
        </a:p>
      </dgm:t>
    </dgm:pt>
    <dgm:pt modelId="{318B013B-6627-4856-B5D9-D67FBFEA89AE}" type="sibTrans" cxnId="{1229F2F8-4443-45EC-976A-3A68840598BE}">
      <dgm:prSet/>
      <dgm:spPr/>
      <dgm:t>
        <a:bodyPr/>
        <a:lstStyle/>
        <a:p>
          <a:endParaRPr lang="en-US"/>
        </a:p>
      </dgm:t>
    </dgm:pt>
    <dgm:pt modelId="{1A1AC72A-D89C-437A-B98A-16E6F095E493}">
      <dgm:prSet phldrT="[Text]"/>
      <dgm:spPr>
        <a:ln>
          <a:solidFill>
            <a:srgbClr val="1783D9"/>
          </a:solidFill>
        </a:ln>
      </dgm:spPr>
      <dgm:t>
        <a:bodyPr/>
        <a:lstStyle/>
        <a:p>
          <a:r>
            <a:rPr lang="en-GB"/>
            <a:t>Team Autonomy + Enterprise Alignment</a:t>
          </a:r>
          <a:endParaRPr lang="en-US"/>
        </a:p>
      </dgm:t>
    </dgm:pt>
    <dgm:pt modelId="{70E02F1F-6F39-4E66-823C-9FC51B549280}" type="parTrans" cxnId="{486D1BCE-23E1-4F15-9CD5-714558FA7339}">
      <dgm:prSet/>
      <dgm:spPr/>
      <dgm:t>
        <a:bodyPr/>
        <a:lstStyle/>
        <a:p>
          <a:endParaRPr lang="en-US"/>
        </a:p>
      </dgm:t>
    </dgm:pt>
    <dgm:pt modelId="{97C6BBF0-5964-412F-8CBE-CC513005BE78}" type="sibTrans" cxnId="{486D1BCE-23E1-4F15-9CD5-714558FA7339}">
      <dgm:prSet/>
      <dgm:spPr/>
      <dgm:t>
        <a:bodyPr/>
        <a:lstStyle/>
        <a:p>
          <a:endParaRPr lang="en-US"/>
        </a:p>
      </dgm:t>
    </dgm:pt>
    <dgm:pt modelId="{B4F80D7B-2F84-4A82-859C-335A5B1A0280}">
      <dgm:prSet phldrT="[Text]"/>
      <dgm:spPr>
        <a:ln>
          <a:solidFill>
            <a:srgbClr val="1783D9"/>
          </a:solidFill>
        </a:ln>
      </dgm:spPr>
      <dgm:t>
        <a:bodyPr/>
        <a:lstStyle/>
        <a:p>
          <a:r>
            <a:rPr lang="en-GB"/>
            <a:t>Shift Left Quality</a:t>
          </a:r>
          <a:endParaRPr lang="en-US"/>
        </a:p>
      </dgm:t>
    </dgm:pt>
    <dgm:pt modelId="{F0182EA7-14EB-49E3-A92A-B0C3F527BA27}" type="parTrans" cxnId="{DAF6DBDC-5290-4CC4-82A7-9539F0182316}">
      <dgm:prSet/>
      <dgm:spPr/>
      <dgm:t>
        <a:bodyPr/>
        <a:lstStyle/>
        <a:p>
          <a:endParaRPr lang="en-US"/>
        </a:p>
      </dgm:t>
    </dgm:pt>
    <dgm:pt modelId="{16FC9701-ADD0-4313-B947-AB5EC5A8FE21}" type="sibTrans" cxnId="{DAF6DBDC-5290-4CC4-82A7-9539F0182316}">
      <dgm:prSet/>
      <dgm:spPr/>
      <dgm:t>
        <a:bodyPr/>
        <a:lstStyle/>
        <a:p>
          <a:endParaRPr lang="en-US"/>
        </a:p>
      </dgm:t>
    </dgm:pt>
    <dgm:pt modelId="{786CEC3A-106B-42AB-B15B-8DEF8540D74A}">
      <dgm:prSet phldrT="[Text]"/>
      <dgm:spPr>
        <a:ln>
          <a:solidFill>
            <a:srgbClr val="1783D9"/>
          </a:solidFill>
        </a:ln>
      </dgm:spPr>
      <dgm:t>
        <a:bodyPr/>
        <a:lstStyle/>
        <a:p>
          <a:r>
            <a:rPr lang="en-GB" dirty="0"/>
            <a:t>Safe Deployments and Limiting Damage</a:t>
          </a:r>
          <a:endParaRPr lang="en-US" dirty="0"/>
        </a:p>
      </dgm:t>
    </dgm:pt>
    <dgm:pt modelId="{CECFCE1D-6607-40C5-B350-23D86BF8CCC9}" type="parTrans" cxnId="{A4EAE4A8-EB0F-44E8-8811-2A4C83384C39}">
      <dgm:prSet/>
      <dgm:spPr/>
      <dgm:t>
        <a:bodyPr/>
        <a:lstStyle/>
        <a:p>
          <a:endParaRPr lang="en-US"/>
        </a:p>
      </dgm:t>
    </dgm:pt>
    <dgm:pt modelId="{7EA0F2D5-0A7A-4726-A575-9100BFB4F3BF}" type="sibTrans" cxnId="{A4EAE4A8-EB0F-44E8-8811-2A4C83384C39}">
      <dgm:prSet/>
      <dgm:spPr/>
      <dgm:t>
        <a:bodyPr/>
        <a:lstStyle/>
        <a:p>
          <a:endParaRPr lang="en-US"/>
        </a:p>
      </dgm:t>
    </dgm:pt>
    <dgm:pt modelId="{DB74B89A-E4E1-4E9A-B1C1-F97126CD7EF5}" type="pres">
      <dgm:prSet presAssocID="{57097359-1BE7-4942-9372-D68F03A247D5}" presName="Name0" presStyleCnt="0">
        <dgm:presLayoutVars>
          <dgm:chMax val="7"/>
          <dgm:chPref val="7"/>
          <dgm:dir/>
        </dgm:presLayoutVars>
      </dgm:prSet>
      <dgm:spPr/>
    </dgm:pt>
    <dgm:pt modelId="{817860E4-9F39-4665-AD9B-D434DC1D2BB2}" type="pres">
      <dgm:prSet presAssocID="{57097359-1BE7-4942-9372-D68F03A247D5}" presName="Name1" presStyleCnt="0"/>
      <dgm:spPr/>
    </dgm:pt>
    <dgm:pt modelId="{474DFEE5-F6A4-44E9-B5BF-FDC32871AEFC}" type="pres">
      <dgm:prSet presAssocID="{57097359-1BE7-4942-9372-D68F03A247D5}" presName="cycle" presStyleCnt="0"/>
      <dgm:spPr/>
    </dgm:pt>
    <dgm:pt modelId="{66351354-9619-4910-80A6-55E7C669099A}" type="pres">
      <dgm:prSet presAssocID="{57097359-1BE7-4942-9372-D68F03A247D5}" presName="srcNode" presStyleLbl="node1" presStyleIdx="0" presStyleCnt="5"/>
      <dgm:spPr/>
    </dgm:pt>
    <dgm:pt modelId="{D9942946-8F75-4FE2-8724-F851F973A115}" type="pres">
      <dgm:prSet presAssocID="{57097359-1BE7-4942-9372-D68F03A247D5}" presName="conn" presStyleLbl="parChTrans1D2" presStyleIdx="0" presStyleCnt="1"/>
      <dgm:spPr/>
    </dgm:pt>
    <dgm:pt modelId="{D56072B2-1236-4B26-9BF1-ED5131F73A5E}" type="pres">
      <dgm:prSet presAssocID="{57097359-1BE7-4942-9372-D68F03A247D5}" presName="extraNode" presStyleLbl="node1" presStyleIdx="0" presStyleCnt="5"/>
      <dgm:spPr/>
    </dgm:pt>
    <dgm:pt modelId="{188B68D4-8400-4B96-B10A-51AA0E265FB6}" type="pres">
      <dgm:prSet presAssocID="{57097359-1BE7-4942-9372-D68F03A247D5}" presName="dstNode" presStyleLbl="node1" presStyleIdx="0" presStyleCnt="5"/>
      <dgm:spPr/>
    </dgm:pt>
    <dgm:pt modelId="{AC24BD0C-8DA0-4521-8474-C7FAB7A058EE}" type="pres">
      <dgm:prSet presAssocID="{DE763067-4C05-4F92-9D32-1B944DF774CC}" presName="text_1" presStyleLbl="node1" presStyleIdx="0" presStyleCnt="5">
        <dgm:presLayoutVars>
          <dgm:bulletEnabled val="1"/>
        </dgm:presLayoutVars>
      </dgm:prSet>
      <dgm:spPr/>
    </dgm:pt>
    <dgm:pt modelId="{F5C4D7D4-ED4E-41D7-975A-F56255EDD752}" type="pres">
      <dgm:prSet presAssocID="{DE763067-4C05-4F92-9D32-1B944DF774CC}" presName="accent_1" presStyleCnt="0"/>
      <dgm:spPr/>
    </dgm:pt>
    <dgm:pt modelId="{FAE312C1-F6DF-487F-8F5E-AB05DC572E28}" type="pres">
      <dgm:prSet presAssocID="{DE763067-4C05-4F92-9D32-1B944DF774CC}" presName="accentRepeatNode" presStyleLbl="solidFgAcc1" presStyleIdx="0" presStyleCnt="5"/>
      <dgm:spPr/>
    </dgm:pt>
    <dgm:pt modelId="{18751D14-F071-41C5-91BD-4D6265C3BAD7}" type="pres">
      <dgm:prSet presAssocID="{D8D80B6D-64B2-461A-9EC9-E728BCC1633F}" presName="text_2" presStyleLbl="node1" presStyleIdx="1" presStyleCnt="5">
        <dgm:presLayoutVars>
          <dgm:bulletEnabled val="1"/>
        </dgm:presLayoutVars>
      </dgm:prSet>
      <dgm:spPr/>
    </dgm:pt>
    <dgm:pt modelId="{A6A43AED-A978-4B32-A416-C862F79DCD81}" type="pres">
      <dgm:prSet presAssocID="{D8D80B6D-64B2-461A-9EC9-E728BCC1633F}" presName="accent_2" presStyleCnt="0"/>
      <dgm:spPr/>
    </dgm:pt>
    <dgm:pt modelId="{EAB3C5CA-2A6F-4697-8728-EC274D140EC0}" type="pres">
      <dgm:prSet presAssocID="{D8D80B6D-64B2-461A-9EC9-E728BCC1633F}" presName="accentRepeatNode" presStyleLbl="solidFgAcc1" presStyleIdx="1" presStyleCnt="5"/>
      <dgm:spPr/>
    </dgm:pt>
    <dgm:pt modelId="{4190FB0A-345B-4854-89FB-A1363D6B7FFC}" type="pres">
      <dgm:prSet presAssocID="{1A1AC72A-D89C-437A-B98A-16E6F095E493}" presName="text_3" presStyleLbl="node1" presStyleIdx="2" presStyleCnt="5">
        <dgm:presLayoutVars>
          <dgm:bulletEnabled val="1"/>
        </dgm:presLayoutVars>
      </dgm:prSet>
      <dgm:spPr/>
    </dgm:pt>
    <dgm:pt modelId="{1E0B6459-5AED-4F95-BEB8-C66CB52FFA8E}" type="pres">
      <dgm:prSet presAssocID="{1A1AC72A-D89C-437A-B98A-16E6F095E493}" presName="accent_3" presStyleCnt="0"/>
      <dgm:spPr/>
    </dgm:pt>
    <dgm:pt modelId="{51AC9237-79BE-4ED3-9D6E-6B2E9132A540}" type="pres">
      <dgm:prSet presAssocID="{1A1AC72A-D89C-437A-B98A-16E6F095E493}" presName="accentRepeatNode" presStyleLbl="solidFgAcc1" presStyleIdx="2" presStyleCnt="5"/>
      <dgm:spPr/>
    </dgm:pt>
    <dgm:pt modelId="{D9EEA9D0-2305-4C6D-8CF6-D97EACD79664}" type="pres">
      <dgm:prSet presAssocID="{B4F80D7B-2F84-4A82-859C-335A5B1A0280}" presName="text_4" presStyleLbl="node1" presStyleIdx="3" presStyleCnt="5">
        <dgm:presLayoutVars>
          <dgm:bulletEnabled val="1"/>
        </dgm:presLayoutVars>
      </dgm:prSet>
      <dgm:spPr/>
    </dgm:pt>
    <dgm:pt modelId="{7F7B271F-64E2-4EDE-8FA9-AA50EB338366}" type="pres">
      <dgm:prSet presAssocID="{B4F80D7B-2F84-4A82-859C-335A5B1A0280}" presName="accent_4" presStyleCnt="0"/>
      <dgm:spPr/>
    </dgm:pt>
    <dgm:pt modelId="{CD8AE00B-1EFF-48B7-8DF5-6B0FC504DAAD}" type="pres">
      <dgm:prSet presAssocID="{B4F80D7B-2F84-4A82-859C-335A5B1A0280}" presName="accentRepeatNode" presStyleLbl="solidFgAcc1" presStyleIdx="3" presStyleCnt="5"/>
      <dgm:spPr/>
    </dgm:pt>
    <dgm:pt modelId="{1F41BBDB-C34B-4DB1-8A97-08728582E3E9}" type="pres">
      <dgm:prSet presAssocID="{786CEC3A-106B-42AB-B15B-8DEF8540D74A}" presName="text_5" presStyleLbl="node1" presStyleIdx="4" presStyleCnt="5">
        <dgm:presLayoutVars>
          <dgm:bulletEnabled val="1"/>
        </dgm:presLayoutVars>
      </dgm:prSet>
      <dgm:spPr/>
    </dgm:pt>
    <dgm:pt modelId="{217E9BFF-6FEE-449E-871F-BF60304943A5}" type="pres">
      <dgm:prSet presAssocID="{786CEC3A-106B-42AB-B15B-8DEF8540D74A}" presName="accent_5" presStyleCnt="0"/>
      <dgm:spPr/>
    </dgm:pt>
    <dgm:pt modelId="{1479512B-F7CF-4D00-9AF7-C7D377B164C5}" type="pres">
      <dgm:prSet presAssocID="{786CEC3A-106B-42AB-B15B-8DEF8540D74A}" presName="accentRepeatNode" presStyleLbl="solidFgAcc1" presStyleIdx="4" presStyleCnt="5"/>
      <dgm:spPr/>
    </dgm:pt>
  </dgm:ptLst>
  <dgm:cxnLst>
    <dgm:cxn modelId="{CCF20A18-DD11-4F09-B90A-2AE224E80F76}" type="presOf" srcId="{B4F80D7B-2F84-4A82-859C-335A5B1A0280}" destId="{D9EEA9D0-2305-4C6D-8CF6-D97EACD79664}" srcOrd="0" destOrd="0" presId="urn:microsoft.com/office/officeart/2008/layout/VerticalCurvedList"/>
    <dgm:cxn modelId="{2BE65725-E416-4EED-9FF1-D77086F1B483}" type="presOf" srcId="{DE763067-4C05-4F92-9D32-1B944DF774CC}" destId="{AC24BD0C-8DA0-4521-8474-C7FAB7A058EE}" srcOrd="0" destOrd="0" presId="urn:microsoft.com/office/officeart/2008/layout/VerticalCurvedList"/>
    <dgm:cxn modelId="{D7A91540-1665-4E9E-B9E0-8CD0A4B6E64B}" srcId="{57097359-1BE7-4942-9372-D68F03A247D5}" destId="{DE763067-4C05-4F92-9D32-1B944DF774CC}" srcOrd="0" destOrd="0" parTransId="{3A1B4F89-6E70-45E1-8DB9-0B6E7637101A}" sibTransId="{B924D239-3203-491F-9E7F-D478C699C323}"/>
    <dgm:cxn modelId="{92B0DC65-D2DE-44F1-98CA-395E5E3FCE55}" type="presOf" srcId="{D8D80B6D-64B2-461A-9EC9-E728BCC1633F}" destId="{18751D14-F071-41C5-91BD-4D6265C3BAD7}" srcOrd="0" destOrd="0" presId="urn:microsoft.com/office/officeart/2008/layout/VerticalCurvedList"/>
    <dgm:cxn modelId="{29D21D87-F2FE-4021-9A3B-A2EC108DFBD0}" type="presOf" srcId="{786CEC3A-106B-42AB-B15B-8DEF8540D74A}" destId="{1F41BBDB-C34B-4DB1-8A97-08728582E3E9}" srcOrd="0" destOrd="0" presId="urn:microsoft.com/office/officeart/2008/layout/VerticalCurvedList"/>
    <dgm:cxn modelId="{A4EAE4A8-EB0F-44E8-8811-2A4C83384C39}" srcId="{57097359-1BE7-4942-9372-D68F03A247D5}" destId="{786CEC3A-106B-42AB-B15B-8DEF8540D74A}" srcOrd="4" destOrd="0" parTransId="{CECFCE1D-6607-40C5-B350-23D86BF8CCC9}" sibTransId="{7EA0F2D5-0A7A-4726-A575-9100BFB4F3BF}"/>
    <dgm:cxn modelId="{071D7ABB-239D-4271-8CDB-0FDA769D7EA7}" type="presOf" srcId="{B924D239-3203-491F-9E7F-D478C699C323}" destId="{D9942946-8F75-4FE2-8724-F851F973A115}" srcOrd="0" destOrd="0" presId="urn:microsoft.com/office/officeart/2008/layout/VerticalCurvedList"/>
    <dgm:cxn modelId="{0473C0C3-6FB0-4CD9-B0D3-140B3A6C3C76}" type="presOf" srcId="{1A1AC72A-D89C-437A-B98A-16E6F095E493}" destId="{4190FB0A-345B-4854-89FB-A1363D6B7FFC}" srcOrd="0" destOrd="0" presId="urn:microsoft.com/office/officeart/2008/layout/VerticalCurvedList"/>
    <dgm:cxn modelId="{486D1BCE-23E1-4F15-9CD5-714558FA7339}" srcId="{57097359-1BE7-4942-9372-D68F03A247D5}" destId="{1A1AC72A-D89C-437A-B98A-16E6F095E493}" srcOrd="2" destOrd="0" parTransId="{70E02F1F-6F39-4E66-823C-9FC51B549280}" sibTransId="{97C6BBF0-5964-412F-8CBE-CC513005BE78}"/>
    <dgm:cxn modelId="{DAF6DBDC-5290-4CC4-82A7-9539F0182316}" srcId="{57097359-1BE7-4942-9372-D68F03A247D5}" destId="{B4F80D7B-2F84-4A82-859C-335A5B1A0280}" srcOrd="3" destOrd="0" parTransId="{F0182EA7-14EB-49E3-A92A-B0C3F527BA27}" sibTransId="{16FC9701-ADD0-4313-B947-AB5EC5A8FE21}"/>
    <dgm:cxn modelId="{1229F2F8-4443-45EC-976A-3A68840598BE}" srcId="{57097359-1BE7-4942-9372-D68F03A247D5}" destId="{D8D80B6D-64B2-461A-9EC9-E728BCC1633F}" srcOrd="1" destOrd="0" parTransId="{BD80E00D-C5C1-422B-9F01-ADAEF88DFA46}" sibTransId="{318B013B-6627-4856-B5D9-D67FBFEA89AE}"/>
    <dgm:cxn modelId="{A71F79FA-593C-45BE-AAFC-D0D31E67B9AF}" type="presOf" srcId="{57097359-1BE7-4942-9372-D68F03A247D5}" destId="{DB74B89A-E4E1-4E9A-B1C1-F97126CD7EF5}" srcOrd="0" destOrd="0" presId="urn:microsoft.com/office/officeart/2008/layout/VerticalCurvedList"/>
    <dgm:cxn modelId="{9E1FD0A6-767E-4CE8-B2F5-DBD3860827DF}" type="presParOf" srcId="{DB74B89A-E4E1-4E9A-B1C1-F97126CD7EF5}" destId="{817860E4-9F39-4665-AD9B-D434DC1D2BB2}" srcOrd="0" destOrd="0" presId="urn:microsoft.com/office/officeart/2008/layout/VerticalCurvedList"/>
    <dgm:cxn modelId="{6DDE1B62-8B41-41ED-A94B-B708B20EC8B6}" type="presParOf" srcId="{817860E4-9F39-4665-AD9B-D434DC1D2BB2}" destId="{474DFEE5-F6A4-44E9-B5BF-FDC32871AEFC}" srcOrd="0" destOrd="0" presId="urn:microsoft.com/office/officeart/2008/layout/VerticalCurvedList"/>
    <dgm:cxn modelId="{EB29EBE7-A855-4384-8282-B3384E4B26FD}" type="presParOf" srcId="{474DFEE5-F6A4-44E9-B5BF-FDC32871AEFC}" destId="{66351354-9619-4910-80A6-55E7C669099A}" srcOrd="0" destOrd="0" presId="urn:microsoft.com/office/officeart/2008/layout/VerticalCurvedList"/>
    <dgm:cxn modelId="{526C93E9-331F-4C1B-8DC6-A75572B41718}" type="presParOf" srcId="{474DFEE5-F6A4-44E9-B5BF-FDC32871AEFC}" destId="{D9942946-8F75-4FE2-8724-F851F973A115}" srcOrd="1" destOrd="0" presId="urn:microsoft.com/office/officeart/2008/layout/VerticalCurvedList"/>
    <dgm:cxn modelId="{6B220AB5-E553-4DE3-A0E9-FF3A61D518D0}" type="presParOf" srcId="{474DFEE5-F6A4-44E9-B5BF-FDC32871AEFC}" destId="{D56072B2-1236-4B26-9BF1-ED5131F73A5E}" srcOrd="2" destOrd="0" presId="urn:microsoft.com/office/officeart/2008/layout/VerticalCurvedList"/>
    <dgm:cxn modelId="{02D99342-F169-4DCE-8B81-B4F2281F7CD9}" type="presParOf" srcId="{474DFEE5-F6A4-44E9-B5BF-FDC32871AEFC}" destId="{188B68D4-8400-4B96-B10A-51AA0E265FB6}" srcOrd="3" destOrd="0" presId="urn:microsoft.com/office/officeart/2008/layout/VerticalCurvedList"/>
    <dgm:cxn modelId="{7D139655-513C-4CDD-BA7B-07D8D6A1EE05}" type="presParOf" srcId="{817860E4-9F39-4665-AD9B-D434DC1D2BB2}" destId="{AC24BD0C-8DA0-4521-8474-C7FAB7A058EE}" srcOrd="1" destOrd="0" presId="urn:microsoft.com/office/officeart/2008/layout/VerticalCurvedList"/>
    <dgm:cxn modelId="{FBACF977-85DD-40D7-A9A8-A96766D05FF4}" type="presParOf" srcId="{817860E4-9F39-4665-AD9B-D434DC1D2BB2}" destId="{F5C4D7D4-ED4E-41D7-975A-F56255EDD752}" srcOrd="2" destOrd="0" presId="urn:microsoft.com/office/officeart/2008/layout/VerticalCurvedList"/>
    <dgm:cxn modelId="{2C3C79BF-D5E2-4A71-BBF1-5ADFB9539FA4}" type="presParOf" srcId="{F5C4D7D4-ED4E-41D7-975A-F56255EDD752}" destId="{FAE312C1-F6DF-487F-8F5E-AB05DC572E28}" srcOrd="0" destOrd="0" presId="urn:microsoft.com/office/officeart/2008/layout/VerticalCurvedList"/>
    <dgm:cxn modelId="{22875334-D25B-40DD-8465-1C715A982A0E}" type="presParOf" srcId="{817860E4-9F39-4665-AD9B-D434DC1D2BB2}" destId="{18751D14-F071-41C5-91BD-4D6265C3BAD7}" srcOrd="3" destOrd="0" presId="urn:microsoft.com/office/officeart/2008/layout/VerticalCurvedList"/>
    <dgm:cxn modelId="{AF8D088B-DAF8-4150-B7A7-5B11D64A6664}" type="presParOf" srcId="{817860E4-9F39-4665-AD9B-D434DC1D2BB2}" destId="{A6A43AED-A978-4B32-A416-C862F79DCD81}" srcOrd="4" destOrd="0" presId="urn:microsoft.com/office/officeart/2008/layout/VerticalCurvedList"/>
    <dgm:cxn modelId="{0BCDB2AA-06AD-4411-B2E0-8CC1828553CB}" type="presParOf" srcId="{A6A43AED-A978-4B32-A416-C862F79DCD81}" destId="{EAB3C5CA-2A6F-4697-8728-EC274D140EC0}" srcOrd="0" destOrd="0" presId="urn:microsoft.com/office/officeart/2008/layout/VerticalCurvedList"/>
    <dgm:cxn modelId="{CAF66FEB-8569-4A92-96A1-45C9B6B08BE4}" type="presParOf" srcId="{817860E4-9F39-4665-AD9B-D434DC1D2BB2}" destId="{4190FB0A-345B-4854-89FB-A1363D6B7FFC}" srcOrd="5" destOrd="0" presId="urn:microsoft.com/office/officeart/2008/layout/VerticalCurvedList"/>
    <dgm:cxn modelId="{C002ADB6-EA41-4FB3-BE99-A9F2F7E52D00}" type="presParOf" srcId="{817860E4-9F39-4665-AD9B-D434DC1D2BB2}" destId="{1E0B6459-5AED-4F95-BEB8-C66CB52FFA8E}" srcOrd="6" destOrd="0" presId="urn:microsoft.com/office/officeart/2008/layout/VerticalCurvedList"/>
    <dgm:cxn modelId="{B93F37A2-EE4C-4B8A-A0C8-640FAB351E83}" type="presParOf" srcId="{1E0B6459-5AED-4F95-BEB8-C66CB52FFA8E}" destId="{51AC9237-79BE-4ED3-9D6E-6B2E9132A540}" srcOrd="0" destOrd="0" presId="urn:microsoft.com/office/officeart/2008/layout/VerticalCurvedList"/>
    <dgm:cxn modelId="{6612D57D-B768-4A42-BAD6-B421C1E60052}" type="presParOf" srcId="{817860E4-9F39-4665-AD9B-D434DC1D2BB2}" destId="{D9EEA9D0-2305-4C6D-8CF6-D97EACD79664}" srcOrd="7" destOrd="0" presId="urn:microsoft.com/office/officeart/2008/layout/VerticalCurvedList"/>
    <dgm:cxn modelId="{7954C73A-803F-437B-AAC1-7628D098CB2F}" type="presParOf" srcId="{817860E4-9F39-4665-AD9B-D434DC1D2BB2}" destId="{7F7B271F-64E2-4EDE-8FA9-AA50EB338366}" srcOrd="8" destOrd="0" presId="urn:microsoft.com/office/officeart/2008/layout/VerticalCurvedList"/>
    <dgm:cxn modelId="{8471EFEE-8FFC-46CF-AFB1-4975A9B0CDDC}" type="presParOf" srcId="{7F7B271F-64E2-4EDE-8FA9-AA50EB338366}" destId="{CD8AE00B-1EFF-48B7-8DF5-6B0FC504DAAD}" srcOrd="0" destOrd="0" presId="urn:microsoft.com/office/officeart/2008/layout/VerticalCurvedList"/>
    <dgm:cxn modelId="{D180914F-8E5C-4528-B56A-94C8E275E025}" type="presParOf" srcId="{817860E4-9F39-4665-AD9B-D434DC1D2BB2}" destId="{1F41BBDB-C34B-4DB1-8A97-08728582E3E9}" srcOrd="9" destOrd="0" presId="urn:microsoft.com/office/officeart/2008/layout/VerticalCurvedList"/>
    <dgm:cxn modelId="{DC0AA7C9-B2D3-4892-B50B-57C450713971}" type="presParOf" srcId="{817860E4-9F39-4665-AD9B-D434DC1D2BB2}" destId="{217E9BFF-6FEE-449E-871F-BF60304943A5}" srcOrd="10" destOrd="0" presId="urn:microsoft.com/office/officeart/2008/layout/VerticalCurvedList"/>
    <dgm:cxn modelId="{5B808E62-BDC2-4B5E-B16C-09950DF085AE}" type="presParOf" srcId="{217E9BFF-6FEE-449E-871F-BF60304943A5}" destId="{1479512B-F7CF-4D00-9AF7-C7D377B164C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7097359-1BE7-4942-9372-D68F03A247D5}" type="doc">
      <dgm:prSet loTypeId="urn:microsoft.com/office/officeart/2008/layout/VerticalCurvedList" loCatId="list" qsTypeId="urn:microsoft.com/office/officeart/2005/8/quickstyle/simple1" qsCatId="simple" csTypeId="urn:microsoft.com/office/officeart/2005/8/colors/accent4_5" csCatId="accent4" phldr="1"/>
      <dgm:spPr/>
      <dgm:t>
        <a:bodyPr/>
        <a:lstStyle/>
        <a:p>
          <a:endParaRPr lang="en-US"/>
        </a:p>
      </dgm:t>
    </dgm:pt>
    <dgm:pt modelId="{DE763067-4C05-4F92-9D32-1B944DF774CC}">
      <dgm:prSet phldrT="[Text]"/>
      <dgm:spPr>
        <a:ln>
          <a:solidFill>
            <a:srgbClr val="1783D9"/>
          </a:solidFill>
        </a:ln>
      </dgm:spPr>
      <dgm:t>
        <a:bodyPr/>
        <a:lstStyle/>
        <a:p>
          <a:r>
            <a:rPr lang="en-GB"/>
            <a:t>Customer Obsessed</a:t>
          </a:r>
          <a:endParaRPr lang="en-US"/>
        </a:p>
      </dgm:t>
    </dgm:pt>
    <dgm:pt modelId="{3A1B4F89-6E70-45E1-8DB9-0B6E7637101A}" type="parTrans" cxnId="{D7A91540-1665-4E9E-B9E0-8CD0A4B6E64B}">
      <dgm:prSet/>
      <dgm:spPr/>
      <dgm:t>
        <a:bodyPr/>
        <a:lstStyle/>
        <a:p>
          <a:endParaRPr lang="en-US"/>
        </a:p>
      </dgm:t>
    </dgm:pt>
    <dgm:pt modelId="{B924D239-3203-491F-9E7F-D478C699C323}" type="sibTrans" cxnId="{D7A91540-1665-4E9E-B9E0-8CD0A4B6E64B}">
      <dgm:prSet/>
      <dgm:spPr>
        <a:solidFill>
          <a:schemeClr val="accent6">
            <a:lumMod val="75000"/>
          </a:schemeClr>
        </a:solidFill>
        <a:ln w="165100" cap="flat">
          <a:solidFill>
            <a:schemeClr val="accent6">
              <a:lumMod val="75000"/>
            </a:schemeClr>
          </a:solidFill>
          <a:bevel/>
        </a:ln>
      </dgm:spPr>
      <dgm:t>
        <a:bodyPr/>
        <a:lstStyle/>
        <a:p>
          <a:endParaRPr lang="en-US"/>
        </a:p>
      </dgm:t>
    </dgm:pt>
    <dgm:pt modelId="{D8D80B6D-64B2-461A-9EC9-E728BCC1633F}">
      <dgm:prSet phldrT="[Text]"/>
      <dgm:spPr>
        <a:solidFill>
          <a:schemeClr val="accent6">
            <a:lumMod val="90000"/>
            <a:alpha val="80000"/>
          </a:schemeClr>
        </a:solidFill>
        <a:ln>
          <a:solidFill>
            <a:schemeClr val="accent6">
              <a:lumMod val="75000"/>
              <a:alpha val="80000"/>
            </a:schemeClr>
          </a:solidFill>
        </a:ln>
      </dgm:spPr>
      <dgm:t>
        <a:bodyPr/>
        <a:lstStyle/>
        <a:p>
          <a:r>
            <a:rPr lang="en-GB"/>
            <a:t>Production First Mindset</a:t>
          </a:r>
          <a:endParaRPr lang="en-US"/>
        </a:p>
      </dgm:t>
    </dgm:pt>
    <dgm:pt modelId="{BD80E00D-C5C1-422B-9F01-ADAEF88DFA46}" type="parTrans" cxnId="{1229F2F8-4443-45EC-976A-3A68840598BE}">
      <dgm:prSet/>
      <dgm:spPr/>
      <dgm:t>
        <a:bodyPr/>
        <a:lstStyle/>
        <a:p>
          <a:endParaRPr lang="en-US"/>
        </a:p>
      </dgm:t>
    </dgm:pt>
    <dgm:pt modelId="{318B013B-6627-4856-B5D9-D67FBFEA89AE}" type="sibTrans" cxnId="{1229F2F8-4443-45EC-976A-3A68840598BE}">
      <dgm:prSet/>
      <dgm:spPr/>
      <dgm:t>
        <a:bodyPr/>
        <a:lstStyle/>
        <a:p>
          <a:endParaRPr lang="en-US"/>
        </a:p>
      </dgm:t>
    </dgm:pt>
    <dgm:pt modelId="{1A1AC72A-D89C-437A-B98A-16E6F095E493}">
      <dgm:prSet phldrT="[Text]"/>
      <dgm:spPr>
        <a:solidFill>
          <a:schemeClr val="accent6">
            <a:lumMod val="90000"/>
            <a:alpha val="80000"/>
          </a:schemeClr>
        </a:solidFill>
        <a:ln>
          <a:solidFill>
            <a:schemeClr val="accent6">
              <a:lumMod val="75000"/>
              <a:alpha val="80000"/>
            </a:schemeClr>
          </a:solidFill>
        </a:ln>
      </dgm:spPr>
      <dgm:t>
        <a:bodyPr/>
        <a:lstStyle/>
        <a:p>
          <a:r>
            <a:rPr lang="en-GB"/>
            <a:t>Team Autonomy + Enterprise Alignment</a:t>
          </a:r>
          <a:endParaRPr lang="en-US"/>
        </a:p>
      </dgm:t>
    </dgm:pt>
    <dgm:pt modelId="{70E02F1F-6F39-4E66-823C-9FC51B549280}" type="parTrans" cxnId="{486D1BCE-23E1-4F15-9CD5-714558FA7339}">
      <dgm:prSet/>
      <dgm:spPr/>
      <dgm:t>
        <a:bodyPr/>
        <a:lstStyle/>
        <a:p>
          <a:endParaRPr lang="en-US"/>
        </a:p>
      </dgm:t>
    </dgm:pt>
    <dgm:pt modelId="{97C6BBF0-5964-412F-8CBE-CC513005BE78}" type="sibTrans" cxnId="{486D1BCE-23E1-4F15-9CD5-714558FA7339}">
      <dgm:prSet/>
      <dgm:spPr/>
      <dgm:t>
        <a:bodyPr/>
        <a:lstStyle/>
        <a:p>
          <a:endParaRPr lang="en-US"/>
        </a:p>
      </dgm:t>
    </dgm:pt>
    <dgm:pt modelId="{B4F80D7B-2F84-4A82-859C-335A5B1A0280}">
      <dgm:prSet phldrT="[Text]"/>
      <dgm:spPr>
        <a:solidFill>
          <a:schemeClr val="accent6">
            <a:lumMod val="90000"/>
            <a:alpha val="80000"/>
          </a:schemeClr>
        </a:solidFill>
        <a:ln>
          <a:solidFill>
            <a:schemeClr val="accent6">
              <a:lumMod val="75000"/>
              <a:alpha val="80000"/>
            </a:schemeClr>
          </a:solidFill>
        </a:ln>
      </dgm:spPr>
      <dgm:t>
        <a:bodyPr/>
        <a:lstStyle/>
        <a:p>
          <a:r>
            <a:rPr lang="en-GB"/>
            <a:t>Shift Left Quality</a:t>
          </a:r>
          <a:endParaRPr lang="en-US"/>
        </a:p>
      </dgm:t>
    </dgm:pt>
    <dgm:pt modelId="{F0182EA7-14EB-49E3-A92A-B0C3F527BA27}" type="parTrans" cxnId="{DAF6DBDC-5290-4CC4-82A7-9539F0182316}">
      <dgm:prSet/>
      <dgm:spPr/>
      <dgm:t>
        <a:bodyPr/>
        <a:lstStyle/>
        <a:p>
          <a:endParaRPr lang="en-US"/>
        </a:p>
      </dgm:t>
    </dgm:pt>
    <dgm:pt modelId="{16FC9701-ADD0-4313-B947-AB5EC5A8FE21}" type="sibTrans" cxnId="{DAF6DBDC-5290-4CC4-82A7-9539F0182316}">
      <dgm:prSet/>
      <dgm:spPr/>
      <dgm:t>
        <a:bodyPr/>
        <a:lstStyle/>
        <a:p>
          <a:endParaRPr lang="en-US"/>
        </a:p>
      </dgm:t>
    </dgm:pt>
    <dgm:pt modelId="{786CEC3A-106B-42AB-B15B-8DEF8540D74A}">
      <dgm:prSet phldrT="[Text]"/>
      <dgm:spPr>
        <a:solidFill>
          <a:schemeClr val="accent6">
            <a:lumMod val="90000"/>
            <a:alpha val="80000"/>
          </a:schemeClr>
        </a:solidFill>
        <a:ln>
          <a:solidFill>
            <a:schemeClr val="accent6">
              <a:lumMod val="75000"/>
              <a:alpha val="80000"/>
            </a:schemeClr>
          </a:solidFill>
        </a:ln>
      </dgm:spPr>
      <dgm:t>
        <a:bodyPr/>
        <a:lstStyle/>
        <a:p>
          <a:r>
            <a:rPr lang="en-GB" dirty="0"/>
            <a:t>Safe Deployments and Limiting Damage</a:t>
          </a:r>
          <a:endParaRPr lang="en-US" dirty="0"/>
        </a:p>
      </dgm:t>
    </dgm:pt>
    <dgm:pt modelId="{CECFCE1D-6607-40C5-B350-23D86BF8CCC9}" type="parTrans" cxnId="{A4EAE4A8-EB0F-44E8-8811-2A4C83384C39}">
      <dgm:prSet/>
      <dgm:spPr/>
      <dgm:t>
        <a:bodyPr/>
        <a:lstStyle/>
        <a:p>
          <a:endParaRPr lang="en-US"/>
        </a:p>
      </dgm:t>
    </dgm:pt>
    <dgm:pt modelId="{7EA0F2D5-0A7A-4726-A575-9100BFB4F3BF}" type="sibTrans" cxnId="{A4EAE4A8-EB0F-44E8-8811-2A4C83384C39}">
      <dgm:prSet/>
      <dgm:spPr/>
      <dgm:t>
        <a:bodyPr/>
        <a:lstStyle/>
        <a:p>
          <a:endParaRPr lang="en-US"/>
        </a:p>
      </dgm:t>
    </dgm:pt>
    <dgm:pt modelId="{DB74B89A-E4E1-4E9A-B1C1-F97126CD7EF5}" type="pres">
      <dgm:prSet presAssocID="{57097359-1BE7-4942-9372-D68F03A247D5}" presName="Name0" presStyleCnt="0">
        <dgm:presLayoutVars>
          <dgm:chMax val="7"/>
          <dgm:chPref val="7"/>
          <dgm:dir/>
        </dgm:presLayoutVars>
      </dgm:prSet>
      <dgm:spPr/>
    </dgm:pt>
    <dgm:pt modelId="{817860E4-9F39-4665-AD9B-D434DC1D2BB2}" type="pres">
      <dgm:prSet presAssocID="{57097359-1BE7-4942-9372-D68F03A247D5}" presName="Name1" presStyleCnt="0"/>
      <dgm:spPr/>
    </dgm:pt>
    <dgm:pt modelId="{474DFEE5-F6A4-44E9-B5BF-FDC32871AEFC}" type="pres">
      <dgm:prSet presAssocID="{57097359-1BE7-4942-9372-D68F03A247D5}" presName="cycle" presStyleCnt="0"/>
      <dgm:spPr/>
    </dgm:pt>
    <dgm:pt modelId="{66351354-9619-4910-80A6-55E7C669099A}" type="pres">
      <dgm:prSet presAssocID="{57097359-1BE7-4942-9372-D68F03A247D5}" presName="srcNode" presStyleLbl="node1" presStyleIdx="0" presStyleCnt="5"/>
      <dgm:spPr/>
    </dgm:pt>
    <dgm:pt modelId="{D9942946-8F75-4FE2-8724-F851F973A115}" type="pres">
      <dgm:prSet presAssocID="{57097359-1BE7-4942-9372-D68F03A247D5}" presName="conn" presStyleLbl="parChTrans1D2" presStyleIdx="0" presStyleCnt="1"/>
      <dgm:spPr/>
    </dgm:pt>
    <dgm:pt modelId="{D56072B2-1236-4B26-9BF1-ED5131F73A5E}" type="pres">
      <dgm:prSet presAssocID="{57097359-1BE7-4942-9372-D68F03A247D5}" presName="extraNode" presStyleLbl="node1" presStyleIdx="0" presStyleCnt="5"/>
      <dgm:spPr/>
    </dgm:pt>
    <dgm:pt modelId="{188B68D4-8400-4B96-B10A-51AA0E265FB6}" type="pres">
      <dgm:prSet presAssocID="{57097359-1BE7-4942-9372-D68F03A247D5}" presName="dstNode" presStyleLbl="node1" presStyleIdx="0" presStyleCnt="5"/>
      <dgm:spPr/>
    </dgm:pt>
    <dgm:pt modelId="{AC24BD0C-8DA0-4521-8474-C7FAB7A058EE}" type="pres">
      <dgm:prSet presAssocID="{DE763067-4C05-4F92-9D32-1B944DF774CC}" presName="text_1" presStyleLbl="node1" presStyleIdx="0" presStyleCnt="5">
        <dgm:presLayoutVars>
          <dgm:bulletEnabled val="1"/>
        </dgm:presLayoutVars>
      </dgm:prSet>
      <dgm:spPr/>
    </dgm:pt>
    <dgm:pt modelId="{F5C4D7D4-ED4E-41D7-975A-F56255EDD752}" type="pres">
      <dgm:prSet presAssocID="{DE763067-4C05-4F92-9D32-1B944DF774CC}" presName="accent_1" presStyleCnt="0"/>
      <dgm:spPr/>
    </dgm:pt>
    <dgm:pt modelId="{FAE312C1-F6DF-487F-8F5E-AB05DC572E28}" type="pres">
      <dgm:prSet presAssocID="{DE763067-4C05-4F92-9D32-1B944DF774CC}" presName="accentRepeatNode" presStyleLbl="solidFgAcc1" presStyleIdx="0" presStyleCnt="5"/>
      <dgm:spPr/>
    </dgm:pt>
    <dgm:pt modelId="{18751D14-F071-41C5-91BD-4D6265C3BAD7}" type="pres">
      <dgm:prSet presAssocID="{D8D80B6D-64B2-461A-9EC9-E728BCC1633F}" presName="text_2" presStyleLbl="node1" presStyleIdx="1" presStyleCnt="5">
        <dgm:presLayoutVars>
          <dgm:bulletEnabled val="1"/>
        </dgm:presLayoutVars>
      </dgm:prSet>
      <dgm:spPr/>
    </dgm:pt>
    <dgm:pt modelId="{A6A43AED-A978-4B32-A416-C862F79DCD81}" type="pres">
      <dgm:prSet presAssocID="{D8D80B6D-64B2-461A-9EC9-E728BCC1633F}" presName="accent_2" presStyleCnt="0"/>
      <dgm:spPr/>
    </dgm:pt>
    <dgm:pt modelId="{EAB3C5CA-2A6F-4697-8728-EC274D140EC0}" type="pres">
      <dgm:prSet presAssocID="{D8D80B6D-64B2-461A-9EC9-E728BCC1633F}" presName="accentRepeatNode" presStyleLbl="solidFgAcc1" presStyleIdx="1" presStyleCnt="5"/>
      <dgm:spPr>
        <a:ln>
          <a:solidFill>
            <a:schemeClr val="accent6">
              <a:lumMod val="75000"/>
              <a:alpha val="80000"/>
            </a:schemeClr>
          </a:solidFill>
        </a:ln>
      </dgm:spPr>
    </dgm:pt>
    <dgm:pt modelId="{4190FB0A-345B-4854-89FB-A1363D6B7FFC}" type="pres">
      <dgm:prSet presAssocID="{1A1AC72A-D89C-437A-B98A-16E6F095E493}" presName="text_3" presStyleLbl="node1" presStyleIdx="2" presStyleCnt="5">
        <dgm:presLayoutVars>
          <dgm:bulletEnabled val="1"/>
        </dgm:presLayoutVars>
      </dgm:prSet>
      <dgm:spPr/>
    </dgm:pt>
    <dgm:pt modelId="{1E0B6459-5AED-4F95-BEB8-C66CB52FFA8E}" type="pres">
      <dgm:prSet presAssocID="{1A1AC72A-D89C-437A-B98A-16E6F095E493}" presName="accent_3" presStyleCnt="0"/>
      <dgm:spPr/>
    </dgm:pt>
    <dgm:pt modelId="{51AC9237-79BE-4ED3-9D6E-6B2E9132A540}" type="pres">
      <dgm:prSet presAssocID="{1A1AC72A-D89C-437A-B98A-16E6F095E493}" presName="accentRepeatNode" presStyleLbl="solidFgAcc1" presStyleIdx="2" presStyleCnt="5"/>
      <dgm:spPr>
        <a:ln>
          <a:solidFill>
            <a:schemeClr val="accent6">
              <a:lumMod val="75000"/>
              <a:alpha val="80000"/>
            </a:schemeClr>
          </a:solidFill>
        </a:ln>
      </dgm:spPr>
    </dgm:pt>
    <dgm:pt modelId="{D9EEA9D0-2305-4C6D-8CF6-D97EACD79664}" type="pres">
      <dgm:prSet presAssocID="{B4F80D7B-2F84-4A82-859C-335A5B1A0280}" presName="text_4" presStyleLbl="node1" presStyleIdx="3" presStyleCnt="5">
        <dgm:presLayoutVars>
          <dgm:bulletEnabled val="1"/>
        </dgm:presLayoutVars>
      </dgm:prSet>
      <dgm:spPr/>
    </dgm:pt>
    <dgm:pt modelId="{7F7B271F-64E2-4EDE-8FA9-AA50EB338366}" type="pres">
      <dgm:prSet presAssocID="{B4F80D7B-2F84-4A82-859C-335A5B1A0280}" presName="accent_4" presStyleCnt="0"/>
      <dgm:spPr/>
    </dgm:pt>
    <dgm:pt modelId="{CD8AE00B-1EFF-48B7-8DF5-6B0FC504DAAD}" type="pres">
      <dgm:prSet presAssocID="{B4F80D7B-2F84-4A82-859C-335A5B1A0280}" presName="accentRepeatNode" presStyleLbl="solidFgAcc1" presStyleIdx="3" presStyleCnt="5"/>
      <dgm:spPr>
        <a:ln>
          <a:solidFill>
            <a:schemeClr val="accent6">
              <a:lumMod val="75000"/>
              <a:alpha val="80000"/>
            </a:schemeClr>
          </a:solidFill>
        </a:ln>
      </dgm:spPr>
    </dgm:pt>
    <dgm:pt modelId="{1F41BBDB-C34B-4DB1-8A97-08728582E3E9}" type="pres">
      <dgm:prSet presAssocID="{786CEC3A-106B-42AB-B15B-8DEF8540D74A}" presName="text_5" presStyleLbl="node1" presStyleIdx="4" presStyleCnt="5">
        <dgm:presLayoutVars>
          <dgm:bulletEnabled val="1"/>
        </dgm:presLayoutVars>
      </dgm:prSet>
      <dgm:spPr/>
    </dgm:pt>
    <dgm:pt modelId="{217E9BFF-6FEE-449E-871F-BF60304943A5}" type="pres">
      <dgm:prSet presAssocID="{786CEC3A-106B-42AB-B15B-8DEF8540D74A}" presName="accent_5" presStyleCnt="0"/>
      <dgm:spPr/>
    </dgm:pt>
    <dgm:pt modelId="{1479512B-F7CF-4D00-9AF7-C7D377B164C5}" type="pres">
      <dgm:prSet presAssocID="{786CEC3A-106B-42AB-B15B-8DEF8540D74A}" presName="accentRepeatNode" presStyleLbl="solidFgAcc1" presStyleIdx="4" presStyleCnt="5"/>
      <dgm:spPr>
        <a:ln>
          <a:solidFill>
            <a:schemeClr val="accent6">
              <a:lumMod val="75000"/>
              <a:alpha val="80000"/>
            </a:schemeClr>
          </a:solidFill>
        </a:ln>
      </dgm:spPr>
    </dgm:pt>
  </dgm:ptLst>
  <dgm:cxnLst>
    <dgm:cxn modelId="{CCF20A18-DD11-4F09-B90A-2AE224E80F76}" type="presOf" srcId="{B4F80D7B-2F84-4A82-859C-335A5B1A0280}" destId="{D9EEA9D0-2305-4C6D-8CF6-D97EACD79664}" srcOrd="0" destOrd="0" presId="urn:microsoft.com/office/officeart/2008/layout/VerticalCurvedList"/>
    <dgm:cxn modelId="{2BE65725-E416-4EED-9FF1-D77086F1B483}" type="presOf" srcId="{DE763067-4C05-4F92-9D32-1B944DF774CC}" destId="{AC24BD0C-8DA0-4521-8474-C7FAB7A058EE}" srcOrd="0" destOrd="0" presId="urn:microsoft.com/office/officeart/2008/layout/VerticalCurvedList"/>
    <dgm:cxn modelId="{D7A91540-1665-4E9E-B9E0-8CD0A4B6E64B}" srcId="{57097359-1BE7-4942-9372-D68F03A247D5}" destId="{DE763067-4C05-4F92-9D32-1B944DF774CC}" srcOrd="0" destOrd="0" parTransId="{3A1B4F89-6E70-45E1-8DB9-0B6E7637101A}" sibTransId="{B924D239-3203-491F-9E7F-D478C699C323}"/>
    <dgm:cxn modelId="{92B0DC65-D2DE-44F1-98CA-395E5E3FCE55}" type="presOf" srcId="{D8D80B6D-64B2-461A-9EC9-E728BCC1633F}" destId="{18751D14-F071-41C5-91BD-4D6265C3BAD7}" srcOrd="0" destOrd="0" presId="urn:microsoft.com/office/officeart/2008/layout/VerticalCurvedList"/>
    <dgm:cxn modelId="{29D21D87-F2FE-4021-9A3B-A2EC108DFBD0}" type="presOf" srcId="{786CEC3A-106B-42AB-B15B-8DEF8540D74A}" destId="{1F41BBDB-C34B-4DB1-8A97-08728582E3E9}" srcOrd="0" destOrd="0" presId="urn:microsoft.com/office/officeart/2008/layout/VerticalCurvedList"/>
    <dgm:cxn modelId="{A4EAE4A8-EB0F-44E8-8811-2A4C83384C39}" srcId="{57097359-1BE7-4942-9372-D68F03A247D5}" destId="{786CEC3A-106B-42AB-B15B-8DEF8540D74A}" srcOrd="4" destOrd="0" parTransId="{CECFCE1D-6607-40C5-B350-23D86BF8CCC9}" sibTransId="{7EA0F2D5-0A7A-4726-A575-9100BFB4F3BF}"/>
    <dgm:cxn modelId="{071D7ABB-239D-4271-8CDB-0FDA769D7EA7}" type="presOf" srcId="{B924D239-3203-491F-9E7F-D478C699C323}" destId="{D9942946-8F75-4FE2-8724-F851F973A115}" srcOrd="0" destOrd="0" presId="urn:microsoft.com/office/officeart/2008/layout/VerticalCurvedList"/>
    <dgm:cxn modelId="{0473C0C3-6FB0-4CD9-B0D3-140B3A6C3C76}" type="presOf" srcId="{1A1AC72A-D89C-437A-B98A-16E6F095E493}" destId="{4190FB0A-345B-4854-89FB-A1363D6B7FFC}" srcOrd="0" destOrd="0" presId="urn:microsoft.com/office/officeart/2008/layout/VerticalCurvedList"/>
    <dgm:cxn modelId="{486D1BCE-23E1-4F15-9CD5-714558FA7339}" srcId="{57097359-1BE7-4942-9372-D68F03A247D5}" destId="{1A1AC72A-D89C-437A-B98A-16E6F095E493}" srcOrd="2" destOrd="0" parTransId="{70E02F1F-6F39-4E66-823C-9FC51B549280}" sibTransId="{97C6BBF0-5964-412F-8CBE-CC513005BE78}"/>
    <dgm:cxn modelId="{DAF6DBDC-5290-4CC4-82A7-9539F0182316}" srcId="{57097359-1BE7-4942-9372-D68F03A247D5}" destId="{B4F80D7B-2F84-4A82-859C-335A5B1A0280}" srcOrd="3" destOrd="0" parTransId="{F0182EA7-14EB-49E3-A92A-B0C3F527BA27}" sibTransId="{16FC9701-ADD0-4313-B947-AB5EC5A8FE21}"/>
    <dgm:cxn modelId="{1229F2F8-4443-45EC-976A-3A68840598BE}" srcId="{57097359-1BE7-4942-9372-D68F03A247D5}" destId="{D8D80B6D-64B2-461A-9EC9-E728BCC1633F}" srcOrd="1" destOrd="0" parTransId="{BD80E00D-C5C1-422B-9F01-ADAEF88DFA46}" sibTransId="{318B013B-6627-4856-B5D9-D67FBFEA89AE}"/>
    <dgm:cxn modelId="{A71F79FA-593C-45BE-AAFC-D0D31E67B9AF}" type="presOf" srcId="{57097359-1BE7-4942-9372-D68F03A247D5}" destId="{DB74B89A-E4E1-4E9A-B1C1-F97126CD7EF5}" srcOrd="0" destOrd="0" presId="urn:microsoft.com/office/officeart/2008/layout/VerticalCurvedList"/>
    <dgm:cxn modelId="{9E1FD0A6-767E-4CE8-B2F5-DBD3860827DF}" type="presParOf" srcId="{DB74B89A-E4E1-4E9A-B1C1-F97126CD7EF5}" destId="{817860E4-9F39-4665-AD9B-D434DC1D2BB2}" srcOrd="0" destOrd="0" presId="urn:microsoft.com/office/officeart/2008/layout/VerticalCurvedList"/>
    <dgm:cxn modelId="{6DDE1B62-8B41-41ED-A94B-B708B20EC8B6}" type="presParOf" srcId="{817860E4-9F39-4665-AD9B-D434DC1D2BB2}" destId="{474DFEE5-F6A4-44E9-B5BF-FDC32871AEFC}" srcOrd="0" destOrd="0" presId="urn:microsoft.com/office/officeart/2008/layout/VerticalCurvedList"/>
    <dgm:cxn modelId="{EB29EBE7-A855-4384-8282-B3384E4B26FD}" type="presParOf" srcId="{474DFEE5-F6A4-44E9-B5BF-FDC32871AEFC}" destId="{66351354-9619-4910-80A6-55E7C669099A}" srcOrd="0" destOrd="0" presId="urn:microsoft.com/office/officeart/2008/layout/VerticalCurvedList"/>
    <dgm:cxn modelId="{526C93E9-331F-4C1B-8DC6-A75572B41718}" type="presParOf" srcId="{474DFEE5-F6A4-44E9-B5BF-FDC32871AEFC}" destId="{D9942946-8F75-4FE2-8724-F851F973A115}" srcOrd="1" destOrd="0" presId="urn:microsoft.com/office/officeart/2008/layout/VerticalCurvedList"/>
    <dgm:cxn modelId="{6B220AB5-E553-4DE3-A0E9-FF3A61D518D0}" type="presParOf" srcId="{474DFEE5-F6A4-44E9-B5BF-FDC32871AEFC}" destId="{D56072B2-1236-4B26-9BF1-ED5131F73A5E}" srcOrd="2" destOrd="0" presId="urn:microsoft.com/office/officeart/2008/layout/VerticalCurvedList"/>
    <dgm:cxn modelId="{02D99342-F169-4DCE-8B81-B4F2281F7CD9}" type="presParOf" srcId="{474DFEE5-F6A4-44E9-B5BF-FDC32871AEFC}" destId="{188B68D4-8400-4B96-B10A-51AA0E265FB6}" srcOrd="3" destOrd="0" presId="urn:microsoft.com/office/officeart/2008/layout/VerticalCurvedList"/>
    <dgm:cxn modelId="{7D139655-513C-4CDD-BA7B-07D8D6A1EE05}" type="presParOf" srcId="{817860E4-9F39-4665-AD9B-D434DC1D2BB2}" destId="{AC24BD0C-8DA0-4521-8474-C7FAB7A058EE}" srcOrd="1" destOrd="0" presId="urn:microsoft.com/office/officeart/2008/layout/VerticalCurvedList"/>
    <dgm:cxn modelId="{FBACF977-85DD-40D7-A9A8-A96766D05FF4}" type="presParOf" srcId="{817860E4-9F39-4665-AD9B-D434DC1D2BB2}" destId="{F5C4D7D4-ED4E-41D7-975A-F56255EDD752}" srcOrd="2" destOrd="0" presId="urn:microsoft.com/office/officeart/2008/layout/VerticalCurvedList"/>
    <dgm:cxn modelId="{2C3C79BF-D5E2-4A71-BBF1-5ADFB9539FA4}" type="presParOf" srcId="{F5C4D7D4-ED4E-41D7-975A-F56255EDD752}" destId="{FAE312C1-F6DF-487F-8F5E-AB05DC572E28}" srcOrd="0" destOrd="0" presId="urn:microsoft.com/office/officeart/2008/layout/VerticalCurvedList"/>
    <dgm:cxn modelId="{22875334-D25B-40DD-8465-1C715A982A0E}" type="presParOf" srcId="{817860E4-9F39-4665-AD9B-D434DC1D2BB2}" destId="{18751D14-F071-41C5-91BD-4D6265C3BAD7}" srcOrd="3" destOrd="0" presId="urn:microsoft.com/office/officeart/2008/layout/VerticalCurvedList"/>
    <dgm:cxn modelId="{AF8D088B-DAF8-4150-B7A7-5B11D64A6664}" type="presParOf" srcId="{817860E4-9F39-4665-AD9B-D434DC1D2BB2}" destId="{A6A43AED-A978-4B32-A416-C862F79DCD81}" srcOrd="4" destOrd="0" presId="urn:microsoft.com/office/officeart/2008/layout/VerticalCurvedList"/>
    <dgm:cxn modelId="{0BCDB2AA-06AD-4411-B2E0-8CC1828553CB}" type="presParOf" srcId="{A6A43AED-A978-4B32-A416-C862F79DCD81}" destId="{EAB3C5CA-2A6F-4697-8728-EC274D140EC0}" srcOrd="0" destOrd="0" presId="urn:microsoft.com/office/officeart/2008/layout/VerticalCurvedList"/>
    <dgm:cxn modelId="{CAF66FEB-8569-4A92-96A1-45C9B6B08BE4}" type="presParOf" srcId="{817860E4-9F39-4665-AD9B-D434DC1D2BB2}" destId="{4190FB0A-345B-4854-89FB-A1363D6B7FFC}" srcOrd="5" destOrd="0" presId="urn:microsoft.com/office/officeart/2008/layout/VerticalCurvedList"/>
    <dgm:cxn modelId="{C002ADB6-EA41-4FB3-BE99-A9F2F7E52D00}" type="presParOf" srcId="{817860E4-9F39-4665-AD9B-D434DC1D2BB2}" destId="{1E0B6459-5AED-4F95-BEB8-C66CB52FFA8E}" srcOrd="6" destOrd="0" presId="urn:microsoft.com/office/officeart/2008/layout/VerticalCurvedList"/>
    <dgm:cxn modelId="{B93F37A2-EE4C-4B8A-A0C8-640FAB351E83}" type="presParOf" srcId="{1E0B6459-5AED-4F95-BEB8-C66CB52FFA8E}" destId="{51AC9237-79BE-4ED3-9D6E-6B2E9132A540}" srcOrd="0" destOrd="0" presId="urn:microsoft.com/office/officeart/2008/layout/VerticalCurvedList"/>
    <dgm:cxn modelId="{6612D57D-B768-4A42-BAD6-B421C1E60052}" type="presParOf" srcId="{817860E4-9F39-4665-AD9B-D434DC1D2BB2}" destId="{D9EEA9D0-2305-4C6D-8CF6-D97EACD79664}" srcOrd="7" destOrd="0" presId="urn:microsoft.com/office/officeart/2008/layout/VerticalCurvedList"/>
    <dgm:cxn modelId="{7954C73A-803F-437B-AAC1-7628D098CB2F}" type="presParOf" srcId="{817860E4-9F39-4665-AD9B-D434DC1D2BB2}" destId="{7F7B271F-64E2-4EDE-8FA9-AA50EB338366}" srcOrd="8" destOrd="0" presId="urn:microsoft.com/office/officeart/2008/layout/VerticalCurvedList"/>
    <dgm:cxn modelId="{8471EFEE-8FFC-46CF-AFB1-4975A9B0CDDC}" type="presParOf" srcId="{7F7B271F-64E2-4EDE-8FA9-AA50EB338366}" destId="{CD8AE00B-1EFF-48B7-8DF5-6B0FC504DAAD}" srcOrd="0" destOrd="0" presId="urn:microsoft.com/office/officeart/2008/layout/VerticalCurvedList"/>
    <dgm:cxn modelId="{D180914F-8E5C-4528-B56A-94C8E275E025}" type="presParOf" srcId="{817860E4-9F39-4665-AD9B-D434DC1D2BB2}" destId="{1F41BBDB-C34B-4DB1-8A97-08728582E3E9}" srcOrd="9" destOrd="0" presId="urn:microsoft.com/office/officeart/2008/layout/VerticalCurvedList"/>
    <dgm:cxn modelId="{DC0AA7C9-B2D3-4892-B50B-57C450713971}" type="presParOf" srcId="{817860E4-9F39-4665-AD9B-D434DC1D2BB2}" destId="{217E9BFF-6FEE-449E-871F-BF60304943A5}" srcOrd="10" destOrd="0" presId="urn:microsoft.com/office/officeart/2008/layout/VerticalCurvedList"/>
    <dgm:cxn modelId="{5B808E62-BDC2-4B5E-B16C-09950DF085AE}" type="presParOf" srcId="{217E9BFF-6FEE-449E-871F-BF60304943A5}" destId="{1479512B-F7CF-4D00-9AF7-C7D377B164C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097359-1BE7-4942-9372-D68F03A247D5}" type="doc">
      <dgm:prSet loTypeId="urn:microsoft.com/office/officeart/2008/layout/VerticalCurvedList" loCatId="list" qsTypeId="urn:microsoft.com/office/officeart/2005/8/quickstyle/simple1" qsCatId="simple" csTypeId="urn:microsoft.com/office/officeart/2005/8/colors/accent4_5" csCatId="accent4" phldr="1"/>
      <dgm:spPr/>
      <dgm:t>
        <a:bodyPr/>
        <a:lstStyle/>
        <a:p>
          <a:endParaRPr lang="en-US"/>
        </a:p>
      </dgm:t>
    </dgm:pt>
    <dgm:pt modelId="{DE763067-4C05-4F92-9D32-1B944DF774CC}">
      <dgm:prSet phldrT="[Text]"/>
      <dgm:spPr>
        <a:solidFill>
          <a:schemeClr val="accent6">
            <a:lumMod val="90000"/>
            <a:alpha val="90000"/>
          </a:schemeClr>
        </a:solidFill>
        <a:ln>
          <a:solidFill>
            <a:schemeClr val="accent6">
              <a:lumMod val="75000"/>
            </a:schemeClr>
          </a:solidFill>
        </a:ln>
      </dgm:spPr>
      <dgm:t>
        <a:bodyPr/>
        <a:lstStyle/>
        <a:p>
          <a:r>
            <a:rPr lang="en-GB"/>
            <a:t>Customer Obsessed</a:t>
          </a:r>
          <a:endParaRPr lang="en-US"/>
        </a:p>
      </dgm:t>
    </dgm:pt>
    <dgm:pt modelId="{3A1B4F89-6E70-45E1-8DB9-0B6E7637101A}" type="parTrans" cxnId="{D7A91540-1665-4E9E-B9E0-8CD0A4B6E64B}">
      <dgm:prSet/>
      <dgm:spPr/>
      <dgm:t>
        <a:bodyPr/>
        <a:lstStyle/>
        <a:p>
          <a:endParaRPr lang="en-US"/>
        </a:p>
      </dgm:t>
    </dgm:pt>
    <dgm:pt modelId="{B924D239-3203-491F-9E7F-D478C699C323}" type="sibTrans" cxnId="{D7A91540-1665-4E9E-B9E0-8CD0A4B6E64B}">
      <dgm:prSet/>
      <dgm:spPr>
        <a:solidFill>
          <a:schemeClr val="accent6">
            <a:lumMod val="75000"/>
          </a:schemeClr>
        </a:solidFill>
        <a:ln w="165100" cap="flat">
          <a:solidFill>
            <a:schemeClr val="accent6">
              <a:lumMod val="75000"/>
            </a:schemeClr>
          </a:solidFill>
          <a:bevel/>
        </a:ln>
      </dgm:spPr>
      <dgm:t>
        <a:bodyPr/>
        <a:lstStyle/>
        <a:p>
          <a:endParaRPr lang="en-US"/>
        </a:p>
      </dgm:t>
    </dgm:pt>
    <dgm:pt modelId="{D8D80B6D-64B2-461A-9EC9-E728BCC1633F}">
      <dgm:prSet phldrT="[Text]"/>
      <dgm:spPr>
        <a:solidFill>
          <a:schemeClr val="accent4">
            <a:alpha val="80000"/>
          </a:schemeClr>
        </a:solidFill>
        <a:ln>
          <a:solidFill>
            <a:srgbClr val="0070C0">
              <a:alpha val="80000"/>
            </a:srgbClr>
          </a:solidFill>
        </a:ln>
      </dgm:spPr>
      <dgm:t>
        <a:bodyPr/>
        <a:lstStyle/>
        <a:p>
          <a:r>
            <a:rPr lang="en-GB"/>
            <a:t>Production First Mindset</a:t>
          </a:r>
          <a:endParaRPr lang="en-US"/>
        </a:p>
      </dgm:t>
    </dgm:pt>
    <dgm:pt modelId="{BD80E00D-C5C1-422B-9F01-ADAEF88DFA46}" type="parTrans" cxnId="{1229F2F8-4443-45EC-976A-3A68840598BE}">
      <dgm:prSet/>
      <dgm:spPr/>
      <dgm:t>
        <a:bodyPr/>
        <a:lstStyle/>
        <a:p>
          <a:endParaRPr lang="en-US"/>
        </a:p>
      </dgm:t>
    </dgm:pt>
    <dgm:pt modelId="{318B013B-6627-4856-B5D9-D67FBFEA89AE}" type="sibTrans" cxnId="{1229F2F8-4443-45EC-976A-3A68840598BE}">
      <dgm:prSet/>
      <dgm:spPr/>
      <dgm:t>
        <a:bodyPr/>
        <a:lstStyle/>
        <a:p>
          <a:endParaRPr lang="en-US"/>
        </a:p>
      </dgm:t>
    </dgm:pt>
    <dgm:pt modelId="{1A1AC72A-D89C-437A-B98A-16E6F095E493}">
      <dgm:prSet phldrT="[Text]"/>
      <dgm:spPr>
        <a:solidFill>
          <a:schemeClr val="accent6">
            <a:lumMod val="90000"/>
            <a:alpha val="80000"/>
          </a:schemeClr>
        </a:solidFill>
        <a:ln>
          <a:solidFill>
            <a:schemeClr val="accent6">
              <a:lumMod val="75000"/>
              <a:alpha val="80000"/>
            </a:schemeClr>
          </a:solidFill>
        </a:ln>
      </dgm:spPr>
      <dgm:t>
        <a:bodyPr/>
        <a:lstStyle/>
        <a:p>
          <a:r>
            <a:rPr lang="en-GB"/>
            <a:t>Team Autonomy + Enterprise Alignment</a:t>
          </a:r>
          <a:endParaRPr lang="en-US"/>
        </a:p>
      </dgm:t>
    </dgm:pt>
    <dgm:pt modelId="{70E02F1F-6F39-4E66-823C-9FC51B549280}" type="parTrans" cxnId="{486D1BCE-23E1-4F15-9CD5-714558FA7339}">
      <dgm:prSet/>
      <dgm:spPr/>
      <dgm:t>
        <a:bodyPr/>
        <a:lstStyle/>
        <a:p>
          <a:endParaRPr lang="en-US"/>
        </a:p>
      </dgm:t>
    </dgm:pt>
    <dgm:pt modelId="{97C6BBF0-5964-412F-8CBE-CC513005BE78}" type="sibTrans" cxnId="{486D1BCE-23E1-4F15-9CD5-714558FA7339}">
      <dgm:prSet/>
      <dgm:spPr/>
      <dgm:t>
        <a:bodyPr/>
        <a:lstStyle/>
        <a:p>
          <a:endParaRPr lang="en-US"/>
        </a:p>
      </dgm:t>
    </dgm:pt>
    <dgm:pt modelId="{B4F80D7B-2F84-4A82-859C-335A5B1A0280}">
      <dgm:prSet phldrT="[Text]"/>
      <dgm:spPr>
        <a:solidFill>
          <a:schemeClr val="accent6">
            <a:lumMod val="90000"/>
            <a:alpha val="80000"/>
          </a:schemeClr>
        </a:solidFill>
        <a:ln>
          <a:solidFill>
            <a:schemeClr val="accent6">
              <a:lumMod val="75000"/>
              <a:alpha val="80000"/>
            </a:schemeClr>
          </a:solidFill>
        </a:ln>
      </dgm:spPr>
      <dgm:t>
        <a:bodyPr/>
        <a:lstStyle/>
        <a:p>
          <a:r>
            <a:rPr lang="en-GB"/>
            <a:t>Shift Left Quality</a:t>
          </a:r>
          <a:endParaRPr lang="en-US"/>
        </a:p>
      </dgm:t>
    </dgm:pt>
    <dgm:pt modelId="{F0182EA7-14EB-49E3-A92A-B0C3F527BA27}" type="parTrans" cxnId="{DAF6DBDC-5290-4CC4-82A7-9539F0182316}">
      <dgm:prSet/>
      <dgm:spPr/>
      <dgm:t>
        <a:bodyPr/>
        <a:lstStyle/>
        <a:p>
          <a:endParaRPr lang="en-US"/>
        </a:p>
      </dgm:t>
    </dgm:pt>
    <dgm:pt modelId="{16FC9701-ADD0-4313-B947-AB5EC5A8FE21}" type="sibTrans" cxnId="{DAF6DBDC-5290-4CC4-82A7-9539F0182316}">
      <dgm:prSet/>
      <dgm:spPr/>
      <dgm:t>
        <a:bodyPr/>
        <a:lstStyle/>
        <a:p>
          <a:endParaRPr lang="en-US"/>
        </a:p>
      </dgm:t>
    </dgm:pt>
    <dgm:pt modelId="{786CEC3A-106B-42AB-B15B-8DEF8540D74A}">
      <dgm:prSet phldrT="[Text]"/>
      <dgm:spPr>
        <a:solidFill>
          <a:schemeClr val="accent6">
            <a:lumMod val="90000"/>
            <a:alpha val="80000"/>
          </a:schemeClr>
        </a:solidFill>
        <a:ln>
          <a:solidFill>
            <a:schemeClr val="accent6">
              <a:lumMod val="75000"/>
              <a:alpha val="80000"/>
            </a:schemeClr>
          </a:solidFill>
        </a:ln>
      </dgm:spPr>
      <dgm:t>
        <a:bodyPr/>
        <a:lstStyle/>
        <a:p>
          <a:r>
            <a:rPr lang="en-GB" dirty="0"/>
            <a:t>Safe Deployments and Limiting Damage</a:t>
          </a:r>
          <a:endParaRPr lang="en-US" dirty="0"/>
        </a:p>
      </dgm:t>
    </dgm:pt>
    <dgm:pt modelId="{CECFCE1D-6607-40C5-B350-23D86BF8CCC9}" type="parTrans" cxnId="{A4EAE4A8-EB0F-44E8-8811-2A4C83384C39}">
      <dgm:prSet/>
      <dgm:spPr/>
      <dgm:t>
        <a:bodyPr/>
        <a:lstStyle/>
        <a:p>
          <a:endParaRPr lang="en-US"/>
        </a:p>
      </dgm:t>
    </dgm:pt>
    <dgm:pt modelId="{7EA0F2D5-0A7A-4726-A575-9100BFB4F3BF}" type="sibTrans" cxnId="{A4EAE4A8-EB0F-44E8-8811-2A4C83384C39}">
      <dgm:prSet/>
      <dgm:spPr/>
      <dgm:t>
        <a:bodyPr/>
        <a:lstStyle/>
        <a:p>
          <a:endParaRPr lang="en-US"/>
        </a:p>
      </dgm:t>
    </dgm:pt>
    <dgm:pt modelId="{DB74B89A-E4E1-4E9A-B1C1-F97126CD7EF5}" type="pres">
      <dgm:prSet presAssocID="{57097359-1BE7-4942-9372-D68F03A247D5}" presName="Name0" presStyleCnt="0">
        <dgm:presLayoutVars>
          <dgm:chMax val="7"/>
          <dgm:chPref val="7"/>
          <dgm:dir/>
        </dgm:presLayoutVars>
      </dgm:prSet>
      <dgm:spPr/>
    </dgm:pt>
    <dgm:pt modelId="{817860E4-9F39-4665-AD9B-D434DC1D2BB2}" type="pres">
      <dgm:prSet presAssocID="{57097359-1BE7-4942-9372-D68F03A247D5}" presName="Name1" presStyleCnt="0"/>
      <dgm:spPr/>
    </dgm:pt>
    <dgm:pt modelId="{474DFEE5-F6A4-44E9-B5BF-FDC32871AEFC}" type="pres">
      <dgm:prSet presAssocID="{57097359-1BE7-4942-9372-D68F03A247D5}" presName="cycle" presStyleCnt="0"/>
      <dgm:spPr/>
    </dgm:pt>
    <dgm:pt modelId="{66351354-9619-4910-80A6-55E7C669099A}" type="pres">
      <dgm:prSet presAssocID="{57097359-1BE7-4942-9372-D68F03A247D5}" presName="srcNode" presStyleLbl="node1" presStyleIdx="0" presStyleCnt="5"/>
      <dgm:spPr/>
    </dgm:pt>
    <dgm:pt modelId="{D9942946-8F75-4FE2-8724-F851F973A115}" type="pres">
      <dgm:prSet presAssocID="{57097359-1BE7-4942-9372-D68F03A247D5}" presName="conn" presStyleLbl="parChTrans1D2" presStyleIdx="0" presStyleCnt="1"/>
      <dgm:spPr/>
    </dgm:pt>
    <dgm:pt modelId="{D56072B2-1236-4B26-9BF1-ED5131F73A5E}" type="pres">
      <dgm:prSet presAssocID="{57097359-1BE7-4942-9372-D68F03A247D5}" presName="extraNode" presStyleLbl="node1" presStyleIdx="0" presStyleCnt="5"/>
      <dgm:spPr/>
    </dgm:pt>
    <dgm:pt modelId="{188B68D4-8400-4B96-B10A-51AA0E265FB6}" type="pres">
      <dgm:prSet presAssocID="{57097359-1BE7-4942-9372-D68F03A247D5}" presName="dstNode" presStyleLbl="node1" presStyleIdx="0" presStyleCnt="5"/>
      <dgm:spPr/>
    </dgm:pt>
    <dgm:pt modelId="{AC24BD0C-8DA0-4521-8474-C7FAB7A058EE}" type="pres">
      <dgm:prSet presAssocID="{DE763067-4C05-4F92-9D32-1B944DF774CC}" presName="text_1" presStyleLbl="node1" presStyleIdx="0" presStyleCnt="5">
        <dgm:presLayoutVars>
          <dgm:bulletEnabled val="1"/>
        </dgm:presLayoutVars>
      </dgm:prSet>
      <dgm:spPr/>
    </dgm:pt>
    <dgm:pt modelId="{F5C4D7D4-ED4E-41D7-975A-F56255EDD752}" type="pres">
      <dgm:prSet presAssocID="{DE763067-4C05-4F92-9D32-1B944DF774CC}" presName="accent_1" presStyleCnt="0"/>
      <dgm:spPr/>
    </dgm:pt>
    <dgm:pt modelId="{FAE312C1-F6DF-487F-8F5E-AB05DC572E28}" type="pres">
      <dgm:prSet presAssocID="{DE763067-4C05-4F92-9D32-1B944DF774CC}" presName="accentRepeatNode" presStyleLbl="solidFgAcc1" presStyleIdx="0" presStyleCnt="5"/>
      <dgm:spPr>
        <a:ln>
          <a:solidFill>
            <a:schemeClr val="accent6">
              <a:lumMod val="75000"/>
            </a:schemeClr>
          </a:solidFill>
        </a:ln>
      </dgm:spPr>
    </dgm:pt>
    <dgm:pt modelId="{18751D14-F071-41C5-91BD-4D6265C3BAD7}" type="pres">
      <dgm:prSet presAssocID="{D8D80B6D-64B2-461A-9EC9-E728BCC1633F}" presName="text_2" presStyleLbl="node1" presStyleIdx="1" presStyleCnt="5">
        <dgm:presLayoutVars>
          <dgm:bulletEnabled val="1"/>
        </dgm:presLayoutVars>
      </dgm:prSet>
      <dgm:spPr/>
    </dgm:pt>
    <dgm:pt modelId="{A6A43AED-A978-4B32-A416-C862F79DCD81}" type="pres">
      <dgm:prSet presAssocID="{D8D80B6D-64B2-461A-9EC9-E728BCC1633F}" presName="accent_2" presStyleCnt="0"/>
      <dgm:spPr/>
    </dgm:pt>
    <dgm:pt modelId="{EAB3C5CA-2A6F-4697-8728-EC274D140EC0}" type="pres">
      <dgm:prSet presAssocID="{D8D80B6D-64B2-461A-9EC9-E728BCC1633F}" presName="accentRepeatNode" presStyleLbl="solidFgAcc1" presStyleIdx="1" presStyleCnt="5"/>
      <dgm:spPr>
        <a:ln>
          <a:solidFill>
            <a:srgbClr val="0070C0">
              <a:alpha val="80000"/>
            </a:srgbClr>
          </a:solidFill>
        </a:ln>
      </dgm:spPr>
    </dgm:pt>
    <dgm:pt modelId="{4190FB0A-345B-4854-89FB-A1363D6B7FFC}" type="pres">
      <dgm:prSet presAssocID="{1A1AC72A-D89C-437A-B98A-16E6F095E493}" presName="text_3" presStyleLbl="node1" presStyleIdx="2" presStyleCnt="5">
        <dgm:presLayoutVars>
          <dgm:bulletEnabled val="1"/>
        </dgm:presLayoutVars>
      </dgm:prSet>
      <dgm:spPr/>
    </dgm:pt>
    <dgm:pt modelId="{1E0B6459-5AED-4F95-BEB8-C66CB52FFA8E}" type="pres">
      <dgm:prSet presAssocID="{1A1AC72A-D89C-437A-B98A-16E6F095E493}" presName="accent_3" presStyleCnt="0"/>
      <dgm:spPr/>
    </dgm:pt>
    <dgm:pt modelId="{51AC9237-79BE-4ED3-9D6E-6B2E9132A540}" type="pres">
      <dgm:prSet presAssocID="{1A1AC72A-D89C-437A-B98A-16E6F095E493}" presName="accentRepeatNode" presStyleLbl="solidFgAcc1" presStyleIdx="2" presStyleCnt="5"/>
      <dgm:spPr>
        <a:ln>
          <a:solidFill>
            <a:schemeClr val="accent6">
              <a:lumMod val="75000"/>
              <a:alpha val="80000"/>
            </a:schemeClr>
          </a:solidFill>
        </a:ln>
      </dgm:spPr>
    </dgm:pt>
    <dgm:pt modelId="{D9EEA9D0-2305-4C6D-8CF6-D97EACD79664}" type="pres">
      <dgm:prSet presAssocID="{B4F80D7B-2F84-4A82-859C-335A5B1A0280}" presName="text_4" presStyleLbl="node1" presStyleIdx="3" presStyleCnt="5">
        <dgm:presLayoutVars>
          <dgm:bulletEnabled val="1"/>
        </dgm:presLayoutVars>
      </dgm:prSet>
      <dgm:spPr/>
    </dgm:pt>
    <dgm:pt modelId="{7F7B271F-64E2-4EDE-8FA9-AA50EB338366}" type="pres">
      <dgm:prSet presAssocID="{B4F80D7B-2F84-4A82-859C-335A5B1A0280}" presName="accent_4" presStyleCnt="0"/>
      <dgm:spPr/>
    </dgm:pt>
    <dgm:pt modelId="{CD8AE00B-1EFF-48B7-8DF5-6B0FC504DAAD}" type="pres">
      <dgm:prSet presAssocID="{B4F80D7B-2F84-4A82-859C-335A5B1A0280}" presName="accentRepeatNode" presStyleLbl="solidFgAcc1" presStyleIdx="3" presStyleCnt="5"/>
      <dgm:spPr>
        <a:ln>
          <a:solidFill>
            <a:schemeClr val="accent6">
              <a:lumMod val="75000"/>
              <a:alpha val="80000"/>
            </a:schemeClr>
          </a:solidFill>
        </a:ln>
      </dgm:spPr>
    </dgm:pt>
    <dgm:pt modelId="{1F41BBDB-C34B-4DB1-8A97-08728582E3E9}" type="pres">
      <dgm:prSet presAssocID="{786CEC3A-106B-42AB-B15B-8DEF8540D74A}" presName="text_5" presStyleLbl="node1" presStyleIdx="4" presStyleCnt="5">
        <dgm:presLayoutVars>
          <dgm:bulletEnabled val="1"/>
        </dgm:presLayoutVars>
      </dgm:prSet>
      <dgm:spPr/>
    </dgm:pt>
    <dgm:pt modelId="{217E9BFF-6FEE-449E-871F-BF60304943A5}" type="pres">
      <dgm:prSet presAssocID="{786CEC3A-106B-42AB-B15B-8DEF8540D74A}" presName="accent_5" presStyleCnt="0"/>
      <dgm:spPr/>
    </dgm:pt>
    <dgm:pt modelId="{1479512B-F7CF-4D00-9AF7-C7D377B164C5}" type="pres">
      <dgm:prSet presAssocID="{786CEC3A-106B-42AB-B15B-8DEF8540D74A}" presName="accentRepeatNode" presStyleLbl="solidFgAcc1" presStyleIdx="4" presStyleCnt="5"/>
      <dgm:spPr>
        <a:ln>
          <a:solidFill>
            <a:schemeClr val="accent6">
              <a:lumMod val="75000"/>
              <a:alpha val="80000"/>
            </a:schemeClr>
          </a:solidFill>
        </a:ln>
      </dgm:spPr>
    </dgm:pt>
  </dgm:ptLst>
  <dgm:cxnLst>
    <dgm:cxn modelId="{CCF20A18-DD11-4F09-B90A-2AE224E80F76}" type="presOf" srcId="{B4F80D7B-2F84-4A82-859C-335A5B1A0280}" destId="{D9EEA9D0-2305-4C6D-8CF6-D97EACD79664}" srcOrd="0" destOrd="0" presId="urn:microsoft.com/office/officeart/2008/layout/VerticalCurvedList"/>
    <dgm:cxn modelId="{2BE65725-E416-4EED-9FF1-D77086F1B483}" type="presOf" srcId="{DE763067-4C05-4F92-9D32-1B944DF774CC}" destId="{AC24BD0C-8DA0-4521-8474-C7FAB7A058EE}" srcOrd="0" destOrd="0" presId="urn:microsoft.com/office/officeart/2008/layout/VerticalCurvedList"/>
    <dgm:cxn modelId="{D7A91540-1665-4E9E-B9E0-8CD0A4B6E64B}" srcId="{57097359-1BE7-4942-9372-D68F03A247D5}" destId="{DE763067-4C05-4F92-9D32-1B944DF774CC}" srcOrd="0" destOrd="0" parTransId="{3A1B4F89-6E70-45E1-8DB9-0B6E7637101A}" sibTransId="{B924D239-3203-491F-9E7F-D478C699C323}"/>
    <dgm:cxn modelId="{92B0DC65-D2DE-44F1-98CA-395E5E3FCE55}" type="presOf" srcId="{D8D80B6D-64B2-461A-9EC9-E728BCC1633F}" destId="{18751D14-F071-41C5-91BD-4D6265C3BAD7}" srcOrd="0" destOrd="0" presId="urn:microsoft.com/office/officeart/2008/layout/VerticalCurvedList"/>
    <dgm:cxn modelId="{29D21D87-F2FE-4021-9A3B-A2EC108DFBD0}" type="presOf" srcId="{786CEC3A-106B-42AB-B15B-8DEF8540D74A}" destId="{1F41BBDB-C34B-4DB1-8A97-08728582E3E9}" srcOrd="0" destOrd="0" presId="urn:microsoft.com/office/officeart/2008/layout/VerticalCurvedList"/>
    <dgm:cxn modelId="{A4EAE4A8-EB0F-44E8-8811-2A4C83384C39}" srcId="{57097359-1BE7-4942-9372-D68F03A247D5}" destId="{786CEC3A-106B-42AB-B15B-8DEF8540D74A}" srcOrd="4" destOrd="0" parTransId="{CECFCE1D-6607-40C5-B350-23D86BF8CCC9}" sibTransId="{7EA0F2D5-0A7A-4726-A575-9100BFB4F3BF}"/>
    <dgm:cxn modelId="{071D7ABB-239D-4271-8CDB-0FDA769D7EA7}" type="presOf" srcId="{B924D239-3203-491F-9E7F-D478C699C323}" destId="{D9942946-8F75-4FE2-8724-F851F973A115}" srcOrd="0" destOrd="0" presId="urn:microsoft.com/office/officeart/2008/layout/VerticalCurvedList"/>
    <dgm:cxn modelId="{0473C0C3-6FB0-4CD9-B0D3-140B3A6C3C76}" type="presOf" srcId="{1A1AC72A-D89C-437A-B98A-16E6F095E493}" destId="{4190FB0A-345B-4854-89FB-A1363D6B7FFC}" srcOrd="0" destOrd="0" presId="urn:microsoft.com/office/officeart/2008/layout/VerticalCurvedList"/>
    <dgm:cxn modelId="{486D1BCE-23E1-4F15-9CD5-714558FA7339}" srcId="{57097359-1BE7-4942-9372-D68F03A247D5}" destId="{1A1AC72A-D89C-437A-B98A-16E6F095E493}" srcOrd="2" destOrd="0" parTransId="{70E02F1F-6F39-4E66-823C-9FC51B549280}" sibTransId="{97C6BBF0-5964-412F-8CBE-CC513005BE78}"/>
    <dgm:cxn modelId="{DAF6DBDC-5290-4CC4-82A7-9539F0182316}" srcId="{57097359-1BE7-4942-9372-D68F03A247D5}" destId="{B4F80D7B-2F84-4A82-859C-335A5B1A0280}" srcOrd="3" destOrd="0" parTransId="{F0182EA7-14EB-49E3-A92A-B0C3F527BA27}" sibTransId="{16FC9701-ADD0-4313-B947-AB5EC5A8FE21}"/>
    <dgm:cxn modelId="{1229F2F8-4443-45EC-976A-3A68840598BE}" srcId="{57097359-1BE7-4942-9372-D68F03A247D5}" destId="{D8D80B6D-64B2-461A-9EC9-E728BCC1633F}" srcOrd="1" destOrd="0" parTransId="{BD80E00D-C5C1-422B-9F01-ADAEF88DFA46}" sibTransId="{318B013B-6627-4856-B5D9-D67FBFEA89AE}"/>
    <dgm:cxn modelId="{A71F79FA-593C-45BE-AAFC-D0D31E67B9AF}" type="presOf" srcId="{57097359-1BE7-4942-9372-D68F03A247D5}" destId="{DB74B89A-E4E1-4E9A-B1C1-F97126CD7EF5}" srcOrd="0" destOrd="0" presId="urn:microsoft.com/office/officeart/2008/layout/VerticalCurvedList"/>
    <dgm:cxn modelId="{9E1FD0A6-767E-4CE8-B2F5-DBD3860827DF}" type="presParOf" srcId="{DB74B89A-E4E1-4E9A-B1C1-F97126CD7EF5}" destId="{817860E4-9F39-4665-AD9B-D434DC1D2BB2}" srcOrd="0" destOrd="0" presId="urn:microsoft.com/office/officeart/2008/layout/VerticalCurvedList"/>
    <dgm:cxn modelId="{6DDE1B62-8B41-41ED-A94B-B708B20EC8B6}" type="presParOf" srcId="{817860E4-9F39-4665-AD9B-D434DC1D2BB2}" destId="{474DFEE5-F6A4-44E9-B5BF-FDC32871AEFC}" srcOrd="0" destOrd="0" presId="urn:microsoft.com/office/officeart/2008/layout/VerticalCurvedList"/>
    <dgm:cxn modelId="{EB29EBE7-A855-4384-8282-B3384E4B26FD}" type="presParOf" srcId="{474DFEE5-F6A4-44E9-B5BF-FDC32871AEFC}" destId="{66351354-9619-4910-80A6-55E7C669099A}" srcOrd="0" destOrd="0" presId="urn:microsoft.com/office/officeart/2008/layout/VerticalCurvedList"/>
    <dgm:cxn modelId="{526C93E9-331F-4C1B-8DC6-A75572B41718}" type="presParOf" srcId="{474DFEE5-F6A4-44E9-B5BF-FDC32871AEFC}" destId="{D9942946-8F75-4FE2-8724-F851F973A115}" srcOrd="1" destOrd="0" presId="urn:microsoft.com/office/officeart/2008/layout/VerticalCurvedList"/>
    <dgm:cxn modelId="{6B220AB5-E553-4DE3-A0E9-FF3A61D518D0}" type="presParOf" srcId="{474DFEE5-F6A4-44E9-B5BF-FDC32871AEFC}" destId="{D56072B2-1236-4B26-9BF1-ED5131F73A5E}" srcOrd="2" destOrd="0" presId="urn:microsoft.com/office/officeart/2008/layout/VerticalCurvedList"/>
    <dgm:cxn modelId="{02D99342-F169-4DCE-8B81-B4F2281F7CD9}" type="presParOf" srcId="{474DFEE5-F6A4-44E9-B5BF-FDC32871AEFC}" destId="{188B68D4-8400-4B96-B10A-51AA0E265FB6}" srcOrd="3" destOrd="0" presId="urn:microsoft.com/office/officeart/2008/layout/VerticalCurvedList"/>
    <dgm:cxn modelId="{7D139655-513C-4CDD-BA7B-07D8D6A1EE05}" type="presParOf" srcId="{817860E4-9F39-4665-AD9B-D434DC1D2BB2}" destId="{AC24BD0C-8DA0-4521-8474-C7FAB7A058EE}" srcOrd="1" destOrd="0" presId="urn:microsoft.com/office/officeart/2008/layout/VerticalCurvedList"/>
    <dgm:cxn modelId="{FBACF977-85DD-40D7-A9A8-A96766D05FF4}" type="presParOf" srcId="{817860E4-9F39-4665-AD9B-D434DC1D2BB2}" destId="{F5C4D7D4-ED4E-41D7-975A-F56255EDD752}" srcOrd="2" destOrd="0" presId="urn:microsoft.com/office/officeart/2008/layout/VerticalCurvedList"/>
    <dgm:cxn modelId="{2C3C79BF-D5E2-4A71-BBF1-5ADFB9539FA4}" type="presParOf" srcId="{F5C4D7D4-ED4E-41D7-975A-F56255EDD752}" destId="{FAE312C1-F6DF-487F-8F5E-AB05DC572E28}" srcOrd="0" destOrd="0" presId="urn:microsoft.com/office/officeart/2008/layout/VerticalCurvedList"/>
    <dgm:cxn modelId="{22875334-D25B-40DD-8465-1C715A982A0E}" type="presParOf" srcId="{817860E4-9F39-4665-AD9B-D434DC1D2BB2}" destId="{18751D14-F071-41C5-91BD-4D6265C3BAD7}" srcOrd="3" destOrd="0" presId="urn:microsoft.com/office/officeart/2008/layout/VerticalCurvedList"/>
    <dgm:cxn modelId="{AF8D088B-DAF8-4150-B7A7-5B11D64A6664}" type="presParOf" srcId="{817860E4-9F39-4665-AD9B-D434DC1D2BB2}" destId="{A6A43AED-A978-4B32-A416-C862F79DCD81}" srcOrd="4" destOrd="0" presId="urn:microsoft.com/office/officeart/2008/layout/VerticalCurvedList"/>
    <dgm:cxn modelId="{0BCDB2AA-06AD-4411-B2E0-8CC1828553CB}" type="presParOf" srcId="{A6A43AED-A978-4B32-A416-C862F79DCD81}" destId="{EAB3C5CA-2A6F-4697-8728-EC274D140EC0}" srcOrd="0" destOrd="0" presId="urn:microsoft.com/office/officeart/2008/layout/VerticalCurvedList"/>
    <dgm:cxn modelId="{CAF66FEB-8569-4A92-96A1-45C9B6B08BE4}" type="presParOf" srcId="{817860E4-9F39-4665-AD9B-D434DC1D2BB2}" destId="{4190FB0A-345B-4854-89FB-A1363D6B7FFC}" srcOrd="5" destOrd="0" presId="urn:microsoft.com/office/officeart/2008/layout/VerticalCurvedList"/>
    <dgm:cxn modelId="{C002ADB6-EA41-4FB3-BE99-A9F2F7E52D00}" type="presParOf" srcId="{817860E4-9F39-4665-AD9B-D434DC1D2BB2}" destId="{1E0B6459-5AED-4F95-BEB8-C66CB52FFA8E}" srcOrd="6" destOrd="0" presId="urn:microsoft.com/office/officeart/2008/layout/VerticalCurvedList"/>
    <dgm:cxn modelId="{B93F37A2-EE4C-4B8A-A0C8-640FAB351E83}" type="presParOf" srcId="{1E0B6459-5AED-4F95-BEB8-C66CB52FFA8E}" destId="{51AC9237-79BE-4ED3-9D6E-6B2E9132A540}" srcOrd="0" destOrd="0" presId="urn:microsoft.com/office/officeart/2008/layout/VerticalCurvedList"/>
    <dgm:cxn modelId="{6612D57D-B768-4A42-BAD6-B421C1E60052}" type="presParOf" srcId="{817860E4-9F39-4665-AD9B-D434DC1D2BB2}" destId="{D9EEA9D0-2305-4C6D-8CF6-D97EACD79664}" srcOrd="7" destOrd="0" presId="urn:microsoft.com/office/officeart/2008/layout/VerticalCurvedList"/>
    <dgm:cxn modelId="{7954C73A-803F-437B-AAC1-7628D098CB2F}" type="presParOf" srcId="{817860E4-9F39-4665-AD9B-D434DC1D2BB2}" destId="{7F7B271F-64E2-4EDE-8FA9-AA50EB338366}" srcOrd="8" destOrd="0" presId="urn:microsoft.com/office/officeart/2008/layout/VerticalCurvedList"/>
    <dgm:cxn modelId="{8471EFEE-8FFC-46CF-AFB1-4975A9B0CDDC}" type="presParOf" srcId="{7F7B271F-64E2-4EDE-8FA9-AA50EB338366}" destId="{CD8AE00B-1EFF-48B7-8DF5-6B0FC504DAAD}" srcOrd="0" destOrd="0" presId="urn:microsoft.com/office/officeart/2008/layout/VerticalCurvedList"/>
    <dgm:cxn modelId="{D180914F-8E5C-4528-B56A-94C8E275E025}" type="presParOf" srcId="{817860E4-9F39-4665-AD9B-D434DC1D2BB2}" destId="{1F41BBDB-C34B-4DB1-8A97-08728582E3E9}" srcOrd="9" destOrd="0" presId="urn:microsoft.com/office/officeart/2008/layout/VerticalCurvedList"/>
    <dgm:cxn modelId="{DC0AA7C9-B2D3-4892-B50B-57C450713971}" type="presParOf" srcId="{817860E4-9F39-4665-AD9B-D434DC1D2BB2}" destId="{217E9BFF-6FEE-449E-871F-BF60304943A5}" srcOrd="10" destOrd="0" presId="urn:microsoft.com/office/officeart/2008/layout/VerticalCurvedList"/>
    <dgm:cxn modelId="{5B808E62-BDC2-4B5E-B16C-09950DF085AE}" type="presParOf" srcId="{217E9BFF-6FEE-449E-871F-BF60304943A5}" destId="{1479512B-F7CF-4D00-9AF7-C7D377B164C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097359-1BE7-4942-9372-D68F03A247D5}" type="doc">
      <dgm:prSet loTypeId="urn:microsoft.com/office/officeart/2008/layout/VerticalCurvedList" loCatId="list" qsTypeId="urn:microsoft.com/office/officeart/2005/8/quickstyle/simple1" qsCatId="simple" csTypeId="urn:microsoft.com/office/officeart/2005/8/colors/accent4_5" csCatId="accent4" phldr="1"/>
      <dgm:spPr/>
      <dgm:t>
        <a:bodyPr/>
        <a:lstStyle/>
        <a:p>
          <a:endParaRPr lang="en-US"/>
        </a:p>
      </dgm:t>
    </dgm:pt>
    <dgm:pt modelId="{DE763067-4C05-4F92-9D32-1B944DF774CC}">
      <dgm:prSet phldrT="[Text]"/>
      <dgm:spPr>
        <a:solidFill>
          <a:schemeClr val="accent6">
            <a:lumMod val="90000"/>
            <a:alpha val="90000"/>
          </a:schemeClr>
        </a:solidFill>
        <a:ln>
          <a:solidFill>
            <a:schemeClr val="accent6">
              <a:lumMod val="75000"/>
            </a:schemeClr>
          </a:solidFill>
        </a:ln>
      </dgm:spPr>
      <dgm:t>
        <a:bodyPr/>
        <a:lstStyle/>
        <a:p>
          <a:r>
            <a:rPr lang="en-GB"/>
            <a:t>Customer Obsessed</a:t>
          </a:r>
          <a:endParaRPr lang="en-US"/>
        </a:p>
      </dgm:t>
    </dgm:pt>
    <dgm:pt modelId="{3A1B4F89-6E70-45E1-8DB9-0B6E7637101A}" type="parTrans" cxnId="{D7A91540-1665-4E9E-B9E0-8CD0A4B6E64B}">
      <dgm:prSet/>
      <dgm:spPr/>
      <dgm:t>
        <a:bodyPr/>
        <a:lstStyle/>
        <a:p>
          <a:endParaRPr lang="en-US"/>
        </a:p>
      </dgm:t>
    </dgm:pt>
    <dgm:pt modelId="{B924D239-3203-491F-9E7F-D478C699C323}" type="sibTrans" cxnId="{D7A91540-1665-4E9E-B9E0-8CD0A4B6E64B}">
      <dgm:prSet/>
      <dgm:spPr>
        <a:solidFill>
          <a:schemeClr val="accent6">
            <a:lumMod val="75000"/>
          </a:schemeClr>
        </a:solidFill>
        <a:ln w="165100" cap="flat">
          <a:solidFill>
            <a:schemeClr val="accent6">
              <a:lumMod val="75000"/>
            </a:schemeClr>
          </a:solidFill>
          <a:bevel/>
        </a:ln>
      </dgm:spPr>
      <dgm:t>
        <a:bodyPr/>
        <a:lstStyle/>
        <a:p>
          <a:endParaRPr lang="en-US"/>
        </a:p>
      </dgm:t>
    </dgm:pt>
    <dgm:pt modelId="{D8D80B6D-64B2-461A-9EC9-E728BCC1633F}">
      <dgm:prSet phldrT="[Text]"/>
      <dgm:spPr>
        <a:solidFill>
          <a:schemeClr val="accent6">
            <a:lumMod val="90000"/>
            <a:alpha val="80000"/>
          </a:schemeClr>
        </a:solidFill>
        <a:ln>
          <a:solidFill>
            <a:schemeClr val="accent6">
              <a:lumMod val="75000"/>
              <a:alpha val="80000"/>
            </a:schemeClr>
          </a:solidFill>
        </a:ln>
      </dgm:spPr>
      <dgm:t>
        <a:bodyPr/>
        <a:lstStyle/>
        <a:p>
          <a:r>
            <a:rPr lang="en-GB"/>
            <a:t>Production First Mindset</a:t>
          </a:r>
          <a:endParaRPr lang="en-US"/>
        </a:p>
      </dgm:t>
    </dgm:pt>
    <dgm:pt modelId="{BD80E00D-C5C1-422B-9F01-ADAEF88DFA46}" type="parTrans" cxnId="{1229F2F8-4443-45EC-976A-3A68840598BE}">
      <dgm:prSet/>
      <dgm:spPr/>
      <dgm:t>
        <a:bodyPr/>
        <a:lstStyle/>
        <a:p>
          <a:endParaRPr lang="en-US"/>
        </a:p>
      </dgm:t>
    </dgm:pt>
    <dgm:pt modelId="{318B013B-6627-4856-B5D9-D67FBFEA89AE}" type="sibTrans" cxnId="{1229F2F8-4443-45EC-976A-3A68840598BE}">
      <dgm:prSet/>
      <dgm:spPr/>
      <dgm:t>
        <a:bodyPr/>
        <a:lstStyle/>
        <a:p>
          <a:endParaRPr lang="en-US"/>
        </a:p>
      </dgm:t>
    </dgm:pt>
    <dgm:pt modelId="{1A1AC72A-D89C-437A-B98A-16E6F095E493}">
      <dgm:prSet phldrT="[Text]"/>
      <dgm:spPr>
        <a:solidFill>
          <a:schemeClr val="accent4">
            <a:alpha val="80000"/>
          </a:schemeClr>
        </a:solidFill>
        <a:ln>
          <a:solidFill>
            <a:srgbClr val="0070C0">
              <a:alpha val="80000"/>
            </a:srgbClr>
          </a:solidFill>
        </a:ln>
      </dgm:spPr>
      <dgm:t>
        <a:bodyPr/>
        <a:lstStyle/>
        <a:p>
          <a:r>
            <a:rPr lang="en-GB"/>
            <a:t>Team Autonomy + Enterprise Alignment</a:t>
          </a:r>
          <a:endParaRPr lang="en-US"/>
        </a:p>
      </dgm:t>
    </dgm:pt>
    <dgm:pt modelId="{70E02F1F-6F39-4E66-823C-9FC51B549280}" type="parTrans" cxnId="{486D1BCE-23E1-4F15-9CD5-714558FA7339}">
      <dgm:prSet/>
      <dgm:spPr/>
      <dgm:t>
        <a:bodyPr/>
        <a:lstStyle/>
        <a:p>
          <a:endParaRPr lang="en-US"/>
        </a:p>
      </dgm:t>
    </dgm:pt>
    <dgm:pt modelId="{97C6BBF0-5964-412F-8CBE-CC513005BE78}" type="sibTrans" cxnId="{486D1BCE-23E1-4F15-9CD5-714558FA7339}">
      <dgm:prSet/>
      <dgm:spPr/>
      <dgm:t>
        <a:bodyPr/>
        <a:lstStyle/>
        <a:p>
          <a:endParaRPr lang="en-US"/>
        </a:p>
      </dgm:t>
    </dgm:pt>
    <dgm:pt modelId="{B4F80D7B-2F84-4A82-859C-335A5B1A0280}">
      <dgm:prSet phldrT="[Text]"/>
      <dgm:spPr>
        <a:solidFill>
          <a:schemeClr val="accent6">
            <a:lumMod val="90000"/>
            <a:alpha val="80000"/>
          </a:schemeClr>
        </a:solidFill>
        <a:ln>
          <a:solidFill>
            <a:schemeClr val="accent6">
              <a:lumMod val="75000"/>
              <a:alpha val="80000"/>
            </a:schemeClr>
          </a:solidFill>
        </a:ln>
      </dgm:spPr>
      <dgm:t>
        <a:bodyPr/>
        <a:lstStyle/>
        <a:p>
          <a:r>
            <a:rPr lang="en-GB"/>
            <a:t>Shift Left Quality</a:t>
          </a:r>
          <a:endParaRPr lang="en-US"/>
        </a:p>
      </dgm:t>
    </dgm:pt>
    <dgm:pt modelId="{F0182EA7-14EB-49E3-A92A-B0C3F527BA27}" type="parTrans" cxnId="{DAF6DBDC-5290-4CC4-82A7-9539F0182316}">
      <dgm:prSet/>
      <dgm:spPr/>
      <dgm:t>
        <a:bodyPr/>
        <a:lstStyle/>
        <a:p>
          <a:endParaRPr lang="en-US"/>
        </a:p>
      </dgm:t>
    </dgm:pt>
    <dgm:pt modelId="{16FC9701-ADD0-4313-B947-AB5EC5A8FE21}" type="sibTrans" cxnId="{DAF6DBDC-5290-4CC4-82A7-9539F0182316}">
      <dgm:prSet/>
      <dgm:spPr/>
      <dgm:t>
        <a:bodyPr/>
        <a:lstStyle/>
        <a:p>
          <a:endParaRPr lang="en-US"/>
        </a:p>
      </dgm:t>
    </dgm:pt>
    <dgm:pt modelId="{786CEC3A-106B-42AB-B15B-8DEF8540D74A}">
      <dgm:prSet phldrT="[Text]"/>
      <dgm:spPr>
        <a:solidFill>
          <a:schemeClr val="accent6">
            <a:lumMod val="90000"/>
            <a:alpha val="80000"/>
          </a:schemeClr>
        </a:solidFill>
        <a:ln>
          <a:solidFill>
            <a:schemeClr val="accent6">
              <a:lumMod val="75000"/>
              <a:alpha val="80000"/>
            </a:schemeClr>
          </a:solidFill>
        </a:ln>
      </dgm:spPr>
      <dgm:t>
        <a:bodyPr/>
        <a:lstStyle/>
        <a:p>
          <a:r>
            <a:rPr lang="en-GB" dirty="0"/>
            <a:t>Safe Deployments and Limiting Damage</a:t>
          </a:r>
          <a:endParaRPr lang="en-US" dirty="0"/>
        </a:p>
      </dgm:t>
    </dgm:pt>
    <dgm:pt modelId="{CECFCE1D-6607-40C5-B350-23D86BF8CCC9}" type="parTrans" cxnId="{A4EAE4A8-EB0F-44E8-8811-2A4C83384C39}">
      <dgm:prSet/>
      <dgm:spPr/>
      <dgm:t>
        <a:bodyPr/>
        <a:lstStyle/>
        <a:p>
          <a:endParaRPr lang="en-US"/>
        </a:p>
      </dgm:t>
    </dgm:pt>
    <dgm:pt modelId="{7EA0F2D5-0A7A-4726-A575-9100BFB4F3BF}" type="sibTrans" cxnId="{A4EAE4A8-EB0F-44E8-8811-2A4C83384C39}">
      <dgm:prSet/>
      <dgm:spPr/>
      <dgm:t>
        <a:bodyPr/>
        <a:lstStyle/>
        <a:p>
          <a:endParaRPr lang="en-US"/>
        </a:p>
      </dgm:t>
    </dgm:pt>
    <dgm:pt modelId="{DB74B89A-E4E1-4E9A-B1C1-F97126CD7EF5}" type="pres">
      <dgm:prSet presAssocID="{57097359-1BE7-4942-9372-D68F03A247D5}" presName="Name0" presStyleCnt="0">
        <dgm:presLayoutVars>
          <dgm:chMax val="7"/>
          <dgm:chPref val="7"/>
          <dgm:dir/>
        </dgm:presLayoutVars>
      </dgm:prSet>
      <dgm:spPr/>
    </dgm:pt>
    <dgm:pt modelId="{817860E4-9F39-4665-AD9B-D434DC1D2BB2}" type="pres">
      <dgm:prSet presAssocID="{57097359-1BE7-4942-9372-D68F03A247D5}" presName="Name1" presStyleCnt="0"/>
      <dgm:spPr/>
    </dgm:pt>
    <dgm:pt modelId="{474DFEE5-F6A4-44E9-B5BF-FDC32871AEFC}" type="pres">
      <dgm:prSet presAssocID="{57097359-1BE7-4942-9372-D68F03A247D5}" presName="cycle" presStyleCnt="0"/>
      <dgm:spPr/>
    </dgm:pt>
    <dgm:pt modelId="{66351354-9619-4910-80A6-55E7C669099A}" type="pres">
      <dgm:prSet presAssocID="{57097359-1BE7-4942-9372-D68F03A247D5}" presName="srcNode" presStyleLbl="node1" presStyleIdx="0" presStyleCnt="5"/>
      <dgm:spPr/>
    </dgm:pt>
    <dgm:pt modelId="{D9942946-8F75-4FE2-8724-F851F973A115}" type="pres">
      <dgm:prSet presAssocID="{57097359-1BE7-4942-9372-D68F03A247D5}" presName="conn" presStyleLbl="parChTrans1D2" presStyleIdx="0" presStyleCnt="1"/>
      <dgm:spPr/>
    </dgm:pt>
    <dgm:pt modelId="{D56072B2-1236-4B26-9BF1-ED5131F73A5E}" type="pres">
      <dgm:prSet presAssocID="{57097359-1BE7-4942-9372-D68F03A247D5}" presName="extraNode" presStyleLbl="node1" presStyleIdx="0" presStyleCnt="5"/>
      <dgm:spPr/>
    </dgm:pt>
    <dgm:pt modelId="{188B68D4-8400-4B96-B10A-51AA0E265FB6}" type="pres">
      <dgm:prSet presAssocID="{57097359-1BE7-4942-9372-D68F03A247D5}" presName="dstNode" presStyleLbl="node1" presStyleIdx="0" presStyleCnt="5"/>
      <dgm:spPr/>
    </dgm:pt>
    <dgm:pt modelId="{AC24BD0C-8DA0-4521-8474-C7FAB7A058EE}" type="pres">
      <dgm:prSet presAssocID="{DE763067-4C05-4F92-9D32-1B944DF774CC}" presName="text_1" presStyleLbl="node1" presStyleIdx="0" presStyleCnt="5">
        <dgm:presLayoutVars>
          <dgm:bulletEnabled val="1"/>
        </dgm:presLayoutVars>
      </dgm:prSet>
      <dgm:spPr/>
    </dgm:pt>
    <dgm:pt modelId="{F5C4D7D4-ED4E-41D7-975A-F56255EDD752}" type="pres">
      <dgm:prSet presAssocID="{DE763067-4C05-4F92-9D32-1B944DF774CC}" presName="accent_1" presStyleCnt="0"/>
      <dgm:spPr/>
    </dgm:pt>
    <dgm:pt modelId="{FAE312C1-F6DF-487F-8F5E-AB05DC572E28}" type="pres">
      <dgm:prSet presAssocID="{DE763067-4C05-4F92-9D32-1B944DF774CC}" presName="accentRepeatNode" presStyleLbl="solidFgAcc1" presStyleIdx="0" presStyleCnt="5"/>
      <dgm:spPr>
        <a:ln>
          <a:solidFill>
            <a:schemeClr val="accent6">
              <a:lumMod val="75000"/>
            </a:schemeClr>
          </a:solidFill>
        </a:ln>
      </dgm:spPr>
    </dgm:pt>
    <dgm:pt modelId="{18751D14-F071-41C5-91BD-4D6265C3BAD7}" type="pres">
      <dgm:prSet presAssocID="{D8D80B6D-64B2-461A-9EC9-E728BCC1633F}" presName="text_2" presStyleLbl="node1" presStyleIdx="1" presStyleCnt="5">
        <dgm:presLayoutVars>
          <dgm:bulletEnabled val="1"/>
        </dgm:presLayoutVars>
      </dgm:prSet>
      <dgm:spPr/>
    </dgm:pt>
    <dgm:pt modelId="{A6A43AED-A978-4B32-A416-C862F79DCD81}" type="pres">
      <dgm:prSet presAssocID="{D8D80B6D-64B2-461A-9EC9-E728BCC1633F}" presName="accent_2" presStyleCnt="0"/>
      <dgm:spPr/>
    </dgm:pt>
    <dgm:pt modelId="{EAB3C5CA-2A6F-4697-8728-EC274D140EC0}" type="pres">
      <dgm:prSet presAssocID="{D8D80B6D-64B2-461A-9EC9-E728BCC1633F}" presName="accentRepeatNode" presStyleLbl="solidFgAcc1" presStyleIdx="1" presStyleCnt="5"/>
      <dgm:spPr>
        <a:ln>
          <a:solidFill>
            <a:schemeClr val="accent6">
              <a:lumMod val="75000"/>
              <a:alpha val="80000"/>
            </a:schemeClr>
          </a:solidFill>
        </a:ln>
      </dgm:spPr>
    </dgm:pt>
    <dgm:pt modelId="{4190FB0A-345B-4854-89FB-A1363D6B7FFC}" type="pres">
      <dgm:prSet presAssocID="{1A1AC72A-D89C-437A-B98A-16E6F095E493}" presName="text_3" presStyleLbl="node1" presStyleIdx="2" presStyleCnt="5">
        <dgm:presLayoutVars>
          <dgm:bulletEnabled val="1"/>
        </dgm:presLayoutVars>
      </dgm:prSet>
      <dgm:spPr/>
    </dgm:pt>
    <dgm:pt modelId="{1E0B6459-5AED-4F95-BEB8-C66CB52FFA8E}" type="pres">
      <dgm:prSet presAssocID="{1A1AC72A-D89C-437A-B98A-16E6F095E493}" presName="accent_3" presStyleCnt="0"/>
      <dgm:spPr/>
    </dgm:pt>
    <dgm:pt modelId="{51AC9237-79BE-4ED3-9D6E-6B2E9132A540}" type="pres">
      <dgm:prSet presAssocID="{1A1AC72A-D89C-437A-B98A-16E6F095E493}" presName="accentRepeatNode" presStyleLbl="solidFgAcc1" presStyleIdx="2" presStyleCnt="5"/>
      <dgm:spPr>
        <a:ln>
          <a:solidFill>
            <a:srgbClr val="0070C0">
              <a:alpha val="80000"/>
            </a:srgbClr>
          </a:solidFill>
        </a:ln>
      </dgm:spPr>
    </dgm:pt>
    <dgm:pt modelId="{D9EEA9D0-2305-4C6D-8CF6-D97EACD79664}" type="pres">
      <dgm:prSet presAssocID="{B4F80D7B-2F84-4A82-859C-335A5B1A0280}" presName="text_4" presStyleLbl="node1" presStyleIdx="3" presStyleCnt="5">
        <dgm:presLayoutVars>
          <dgm:bulletEnabled val="1"/>
        </dgm:presLayoutVars>
      </dgm:prSet>
      <dgm:spPr/>
    </dgm:pt>
    <dgm:pt modelId="{7F7B271F-64E2-4EDE-8FA9-AA50EB338366}" type="pres">
      <dgm:prSet presAssocID="{B4F80D7B-2F84-4A82-859C-335A5B1A0280}" presName="accent_4" presStyleCnt="0"/>
      <dgm:spPr/>
    </dgm:pt>
    <dgm:pt modelId="{CD8AE00B-1EFF-48B7-8DF5-6B0FC504DAAD}" type="pres">
      <dgm:prSet presAssocID="{B4F80D7B-2F84-4A82-859C-335A5B1A0280}" presName="accentRepeatNode" presStyleLbl="solidFgAcc1" presStyleIdx="3" presStyleCnt="5"/>
      <dgm:spPr>
        <a:ln>
          <a:solidFill>
            <a:schemeClr val="accent6">
              <a:lumMod val="75000"/>
              <a:alpha val="80000"/>
            </a:schemeClr>
          </a:solidFill>
        </a:ln>
      </dgm:spPr>
    </dgm:pt>
    <dgm:pt modelId="{1F41BBDB-C34B-4DB1-8A97-08728582E3E9}" type="pres">
      <dgm:prSet presAssocID="{786CEC3A-106B-42AB-B15B-8DEF8540D74A}" presName="text_5" presStyleLbl="node1" presStyleIdx="4" presStyleCnt="5">
        <dgm:presLayoutVars>
          <dgm:bulletEnabled val="1"/>
        </dgm:presLayoutVars>
      </dgm:prSet>
      <dgm:spPr/>
    </dgm:pt>
    <dgm:pt modelId="{217E9BFF-6FEE-449E-871F-BF60304943A5}" type="pres">
      <dgm:prSet presAssocID="{786CEC3A-106B-42AB-B15B-8DEF8540D74A}" presName="accent_5" presStyleCnt="0"/>
      <dgm:spPr/>
    </dgm:pt>
    <dgm:pt modelId="{1479512B-F7CF-4D00-9AF7-C7D377B164C5}" type="pres">
      <dgm:prSet presAssocID="{786CEC3A-106B-42AB-B15B-8DEF8540D74A}" presName="accentRepeatNode" presStyleLbl="solidFgAcc1" presStyleIdx="4" presStyleCnt="5"/>
      <dgm:spPr>
        <a:ln>
          <a:solidFill>
            <a:schemeClr val="accent6">
              <a:lumMod val="75000"/>
              <a:alpha val="80000"/>
            </a:schemeClr>
          </a:solidFill>
        </a:ln>
      </dgm:spPr>
    </dgm:pt>
  </dgm:ptLst>
  <dgm:cxnLst>
    <dgm:cxn modelId="{CCF20A18-DD11-4F09-B90A-2AE224E80F76}" type="presOf" srcId="{B4F80D7B-2F84-4A82-859C-335A5B1A0280}" destId="{D9EEA9D0-2305-4C6D-8CF6-D97EACD79664}" srcOrd="0" destOrd="0" presId="urn:microsoft.com/office/officeart/2008/layout/VerticalCurvedList"/>
    <dgm:cxn modelId="{2BE65725-E416-4EED-9FF1-D77086F1B483}" type="presOf" srcId="{DE763067-4C05-4F92-9D32-1B944DF774CC}" destId="{AC24BD0C-8DA0-4521-8474-C7FAB7A058EE}" srcOrd="0" destOrd="0" presId="urn:microsoft.com/office/officeart/2008/layout/VerticalCurvedList"/>
    <dgm:cxn modelId="{D7A91540-1665-4E9E-B9E0-8CD0A4B6E64B}" srcId="{57097359-1BE7-4942-9372-D68F03A247D5}" destId="{DE763067-4C05-4F92-9D32-1B944DF774CC}" srcOrd="0" destOrd="0" parTransId="{3A1B4F89-6E70-45E1-8DB9-0B6E7637101A}" sibTransId="{B924D239-3203-491F-9E7F-D478C699C323}"/>
    <dgm:cxn modelId="{92B0DC65-D2DE-44F1-98CA-395E5E3FCE55}" type="presOf" srcId="{D8D80B6D-64B2-461A-9EC9-E728BCC1633F}" destId="{18751D14-F071-41C5-91BD-4D6265C3BAD7}" srcOrd="0" destOrd="0" presId="urn:microsoft.com/office/officeart/2008/layout/VerticalCurvedList"/>
    <dgm:cxn modelId="{29D21D87-F2FE-4021-9A3B-A2EC108DFBD0}" type="presOf" srcId="{786CEC3A-106B-42AB-B15B-8DEF8540D74A}" destId="{1F41BBDB-C34B-4DB1-8A97-08728582E3E9}" srcOrd="0" destOrd="0" presId="urn:microsoft.com/office/officeart/2008/layout/VerticalCurvedList"/>
    <dgm:cxn modelId="{A4EAE4A8-EB0F-44E8-8811-2A4C83384C39}" srcId="{57097359-1BE7-4942-9372-D68F03A247D5}" destId="{786CEC3A-106B-42AB-B15B-8DEF8540D74A}" srcOrd="4" destOrd="0" parTransId="{CECFCE1D-6607-40C5-B350-23D86BF8CCC9}" sibTransId="{7EA0F2D5-0A7A-4726-A575-9100BFB4F3BF}"/>
    <dgm:cxn modelId="{071D7ABB-239D-4271-8CDB-0FDA769D7EA7}" type="presOf" srcId="{B924D239-3203-491F-9E7F-D478C699C323}" destId="{D9942946-8F75-4FE2-8724-F851F973A115}" srcOrd="0" destOrd="0" presId="urn:microsoft.com/office/officeart/2008/layout/VerticalCurvedList"/>
    <dgm:cxn modelId="{0473C0C3-6FB0-4CD9-B0D3-140B3A6C3C76}" type="presOf" srcId="{1A1AC72A-D89C-437A-B98A-16E6F095E493}" destId="{4190FB0A-345B-4854-89FB-A1363D6B7FFC}" srcOrd="0" destOrd="0" presId="urn:microsoft.com/office/officeart/2008/layout/VerticalCurvedList"/>
    <dgm:cxn modelId="{486D1BCE-23E1-4F15-9CD5-714558FA7339}" srcId="{57097359-1BE7-4942-9372-D68F03A247D5}" destId="{1A1AC72A-D89C-437A-B98A-16E6F095E493}" srcOrd="2" destOrd="0" parTransId="{70E02F1F-6F39-4E66-823C-9FC51B549280}" sibTransId="{97C6BBF0-5964-412F-8CBE-CC513005BE78}"/>
    <dgm:cxn modelId="{DAF6DBDC-5290-4CC4-82A7-9539F0182316}" srcId="{57097359-1BE7-4942-9372-D68F03A247D5}" destId="{B4F80D7B-2F84-4A82-859C-335A5B1A0280}" srcOrd="3" destOrd="0" parTransId="{F0182EA7-14EB-49E3-A92A-B0C3F527BA27}" sibTransId="{16FC9701-ADD0-4313-B947-AB5EC5A8FE21}"/>
    <dgm:cxn modelId="{1229F2F8-4443-45EC-976A-3A68840598BE}" srcId="{57097359-1BE7-4942-9372-D68F03A247D5}" destId="{D8D80B6D-64B2-461A-9EC9-E728BCC1633F}" srcOrd="1" destOrd="0" parTransId="{BD80E00D-C5C1-422B-9F01-ADAEF88DFA46}" sibTransId="{318B013B-6627-4856-B5D9-D67FBFEA89AE}"/>
    <dgm:cxn modelId="{A71F79FA-593C-45BE-AAFC-D0D31E67B9AF}" type="presOf" srcId="{57097359-1BE7-4942-9372-D68F03A247D5}" destId="{DB74B89A-E4E1-4E9A-B1C1-F97126CD7EF5}" srcOrd="0" destOrd="0" presId="urn:microsoft.com/office/officeart/2008/layout/VerticalCurvedList"/>
    <dgm:cxn modelId="{9E1FD0A6-767E-4CE8-B2F5-DBD3860827DF}" type="presParOf" srcId="{DB74B89A-E4E1-4E9A-B1C1-F97126CD7EF5}" destId="{817860E4-9F39-4665-AD9B-D434DC1D2BB2}" srcOrd="0" destOrd="0" presId="urn:microsoft.com/office/officeart/2008/layout/VerticalCurvedList"/>
    <dgm:cxn modelId="{6DDE1B62-8B41-41ED-A94B-B708B20EC8B6}" type="presParOf" srcId="{817860E4-9F39-4665-AD9B-D434DC1D2BB2}" destId="{474DFEE5-F6A4-44E9-B5BF-FDC32871AEFC}" srcOrd="0" destOrd="0" presId="urn:microsoft.com/office/officeart/2008/layout/VerticalCurvedList"/>
    <dgm:cxn modelId="{EB29EBE7-A855-4384-8282-B3384E4B26FD}" type="presParOf" srcId="{474DFEE5-F6A4-44E9-B5BF-FDC32871AEFC}" destId="{66351354-9619-4910-80A6-55E7C669099A}" srcOrd="0" destOrd="0" presId="urn:microsoft.com/office/officeart/2008/layout/VerticalCurvedList"/>
    <dgm:cxn modelId="{526C93E9-331F-4C1B-8DC6-A75572B41718}" type="presParOf" srcId="{474DFEE5-F6A4-44E9-B5BF-FDC32871AEFC}" destId="{D9942946-8F75-4FE2-8724-F851F973A115}" srcOrd="1" destOrd="0" presId="urn:microsoft.com/office/officeart/2008/layout/VerticalCurvedList"/>
    <dgm:cxn modelId="{6B220AB5-E553-4DE3-A0E9-FF3A61D518D0}" type="presParOf" srcId="{474DFEE5-F6A4-44E9-B5BF-FDC32871AEFC}" destId="{D56072B2-1236-4B26-9BF1-ED5131F73A5E}" srcOrd="2" destOrd="0" presId="urn:microsoft.com/office/officeart/2008/layout/VerticalCurvedList"/>
    <dgm:cxn modelId="{02D99342-F169-4DCE-8B81-B4F2281F7CD9}" type="presParOf" srcId="{474DFEE5-F6A4-44E9-B5BF-FDC32871AEFC}" destId="{188B68D4-8400-4B96-B10A-51AA0E265FB6}" srcOrd="3" destOrd="0" presId="urn:microsoft.com/office/officeart/2008/layout/VerticalCurvedList"/>
    <dgm:cxn modelId="{7D139655-513C-4CDD-BA7B-07D8D6A1EE05}" type="presParOf" srcId="{817860E4-9F39-4665-AD9B-D434DC1D2BB2}" destId="{AC24BD0C-8DA0-4521-8474-C7FAB7A058EE}" srcOrd="1" destOrd="0" presId="urn:microsoft.com/office/officeart/2008/layout/VerticalCurvedList"/>
    <dgm:cxn modelId="{FBACF977-85DD-40D7-A9A8-A96766D05FF4}" type="presParOf" srcId="{817860E4-9F39-4665-AD9B-D434DC1D2BB2}" destId="{F5C4D7D4-ED4E-41D7-975A-F56255EDD752}" srcOrd="2" destOrd="0" presId="urn:microsoft.com/office/officeart/2008/layout/VerticalCurvedList"/>
    <dgm:cxn modelId="{2C3C79BF-D5E2-4A71-BBF1-5ADFB9539FA4}" type="presParOf" srcId="{F5C4D7D4-ED4E-41D7-975A-F56255EDD752}" destId="{FAE312C1-F6DF-487F-8F5E-AB05DC572E28}" srcOrd="0" destOrd="0" presId="urn:microsoft.com/office/officeart/2008/layout/VerticalCurvedList"/>
    <dgm:cxn modelId="{22875334-D25B-40DD-8465-1C715A982A0E}" type="presParOf" srcId="{817860E4-9F39-4665-AD9B-D434DC1D2BB2}" destId="{18751D14-F071-41C5-91BD-4D6265C3BAD7}" srcOrd="3" destOrd="0" presId="urn:microsoft.com/office/officeart/2008/layout/VerticalCurvedList"/>
    <dgm:cxn modelId="{AF8D088B-DAF8-4150-B7A7-5B11D64A6664}" type="presParOf" srcId="{817860E4-9F39-4665-AD9B-D434DC1D2BB2}" destId="{A6A43AED-A978-4B32-A416-C862F79DCD81}" srcOrd="4" destOrd="0" presId="urn:microsoft.com/office/officeart/2008/layout/VerticalCurvedList"/>
    <dgm:cxn modelId="{0BCDB2AA-06AD-4411-B2E0-8CC1828553CB}" type="presParOf" srcId="{A6A43AED-A978-4B32-A416-C862F79DCD81}" destId="{EAB3C5CA-2A6F-4697-8728-EC274D140EC0}" srcOrd="0" destOrd="0" presId="urn:microsoft.com/office/officeart/2008/layout/VerticalCurvedList"/>
    <dgm:cxn modelId="{CAF66FEB-8569-4A92-96A1-45C9B6B08BE4}" type="presParOf" srcId="{817860E4-9F39-4665-AD9B-D434DC1D2BB2}" destId="{4190FB0A-345B-4854-89FB-A1363D6B7FFC}" srcOrd="5" destOrd="0" presId="urn:microsoft.com/office/officeart/2008/layout/VerticalCurvedList"/>
    <dgm:cxn modelId="{C002ADB6-EA41-4FB3-BE99-A9F2F7E52D00}" type="presParOf" srcId="{817860E4-9F39-4665-AD9B-D434DC1D2BB2}" destId="{1E0B6459-5AED-4F95-BEB8-C66CB52FFA8E}" srcOrd="6" destOrd="0" presId="urn:microsoft.com/office/officeart/2008/layout/VerticalCurvedList"/>
    <dgm:cxn modelId="{B93F37A2-EE4C-4B8A-A0C8-640FAB351E83}" type="presParOf" srcId="{1E0B6459-5AED-4F95-BEB8-C66CB52FFA8E}" destId="{51AC9237-79BE-4ED3-9D6E-6B2E9132A540}" srcOrd="0" destOrd="0" presId="urn:microsoft.com/office/officeart/2008/layout/VerticalCurvedList"/>
    <dgm:cxn modelId="{6612D57D-B768-4A42-BAD6-B421C1E60052}" type="presParOf" srcId="{817860E4-9F39-4665-AD9B-D434DC1D2BB2}" destId="{D9EEA9D0-2305-4C6D-8CF6-D97EACD79664}" srcOrd="7" destOrd="0" presId="urn:microsoft.com/office/officeart/2008/layout/VerticalCurvedList"/>
    <dgm:cxn modelId="{7954C73A-803F-437B-AAC1-7628D098CB2F}" type="presParOf" srcId="{817860E4-9F39-4665-AD9B-D434DC1D2BB2}" destId="{7F7B271F-64E2-4EDE-8FA9-AA50EB338366}" srcOrd="8" destOrd="0" presId="urn:microsoft.com/office/officeart/2008/layout/VerticalCurvedList"/>
    <dgm:cxn modelId="{8471EFEE-8FFC-46CF-AFB1-4975A9B0CDDC}" type="presParOf" srcId="{7F7B271F-64E2-4EDE-8FA9-AA50EB338366}" destId="{CD8AE00B-1EFF-48B7-8DF5-6B0FC504DAAD}" srcOrd="0" destOrd="0" presId="urn:microsoft.com/office/officeart/2008/layout/VerticalCurvedList"/>
    <dgm:cxn modelId="{D180914F-8E5C-4528-B56A-94C8E275E025}" type="presParOf" srcId="{817860E4-9F39-4665-AD9B-D434DC1D2BB2}" destId="{1F41BBDB-C34B-4DB1-8A97-08728582E3E9}" srcOrd="9" destOrd="0" presId="urn:microsoft.com/office/officeart/2008/layout/VerticalCurvedList"/>
    <dgm:cxn modelId="{DC0AA7C9-B2D3-4892-B50B-57C450713971}" type="presParOf" srcId="{817860E4-9F39-4665-AD9B-D434DC1D2BB2}" destId="{217E9BFF-6FEE-449E-871F-BF60304943A5}" srcOrd="10" destOrd="0" presId="urn:microsoft.com/office/officeart/2008/layout/VerticalCurvedList"/>
    <dgm:cxn modelId="{5B808E62-BDC2-4B5E-B16C-09950DF085AE}" type="presParOf" srcId="{217E9BFF-6FEE-449E-871F-BF60304943A5}" destId="{1479512B-F7CF-4D00-9AF7-C7D377B164C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7097359-1BE7-4942-9372-D68F03A247D5}" type="doc">
      <dgm:prSet loTypeId="urn:microsoft.com/office/officeart/2008/layout/VerticalCurvedList" loCatId="list" qsTypeId="urn:microsoft.com/office/officeart/2005/8/quickstyle/simple1" qsCatId="simple" csTypeId="urn:microsoft.com/office/officeart/2005/8/colors/accent4_5" csCatId="accent4" phldr="1"/>
      <dgm:spPr/>
      <dgm:t>
        <a:bodyPr/>
        <a:lstStyle/>
        <a:p>
          <a:endParaRPr lang="en-US"/>
        </a:p>
      </dgm:t>
    </dgm:pt>
    <dgm:pt modelId="{DE763067-4C05-4F92-9D32-1B944DF774CC}">
      <dgm:prSet phldrT="[Text]"/>
      <dgm:spPr>
        <a:solidFill>
          <a:schemeClr val="accent6">
            <a:lumMod val="90000"/>
            <a:alpha val="90000"/>
          </a:schemeClr>
        </a:solidFill>
        <a:ln>
          <a:solidFill>
            <a:schemeClr val="accent6">
              <a:lumMod val="75000"/>
            </a:schemeClr>
          </a:solidFill>
        </a:ln>
      </dgm:spPr>
      <dgm:t>
        <a:bodyPr/>
        <a:lstStyle/>
        <a:p>
          <a:r>
            <a:rPr lang="en-GB"/>
            <a:t>Customer Obsessed</a:t>
          </a:r>
          <a:endParaRPr lang="en-US"/>
        </a:p>
      </dgm:t>
    </dgm:pt>
    <dgm:pt modelId="{3A1B4F89-6E70-45E1-8DB9-0B6E7637101A}" type="parTrans" cxnId="{D7A91540-1665-4E9E-B9E0-8CD0A4B6E64B}">
      <dgm:prSet/>
      <dgm:spPr/>
      <dgm:t>
        <a:bodyPr/>
        <a:lstStyle/>
        <a:p>
          <a:endParaRPr lang="en-US"/>
        </a:p>
      </dgm:t>
    </dgm:pt>
    <dgm:pt modelId="{B924D239-3203-491F-9E7F-D478C699C323}" type="sibTrans" cxnId="{D7A91540-1665-4E9E-B9E0-8CD0A4B6E64B}">
      <dgm:prSet/>
      <dgm:spPr>
        <a:solidFill>
          <a:schemeClr val="accent6">
            <a:lumMod val="75000"/>
          </a:schemeClr>
        </a:solidFill>
        <a:ln w="165100" cap="flat">
          <a:solidFill>
            <a:schemeClr val="accent6">
              <a:lumMod val="75000"/>
            </a:schemeClr>
          </a:solidFill>
          <a:bevel/>
        </a:ln>
      </dgm:spPr>
      <dgm:t>
        <a:bodyPr/>
        <a:lstStyle/>
        <a:p>
          <a:endParaRPr lang="en-US"/>
        </a:p>
      </dgm:t>
    </dgm:pt>
    <dgm:pt modelId="{D8D80B6D-64B2-461A-9EC9-E728BCC1633F}">
      <dgm:prSet phldrT="[Text]"/>
      <dgm:spPr>
        <a:solidFill>
          <a:schemeClr val="accent6">
            <a:lumMod val="90000"/>
            <a:alpha val="80000"/>
          </a:schemeClr>
        </a:solidFill>
        <a:ln>
          <a:solidFill>
            <a:schemeClr val="accent6">
              <a:lumMod val="75000"/>
              <a:alpha val="80000"/>
            </a:schemeClr>
          </a:solidFill>
        </a:ln>
      </dgm:spPr>
      <dgm:t>
        <a:bodyPr/>
        <a:lstStyle/>
        <a:p>
          <a:r>
            <a:rPr lang="en-GB"/>
            <a:t>Production First Mindset</a:t>
          </a:r>
          <a:endParaRPr lang="en-US"/>
        </a:p>
      </dgm:t>
    </dgm:pt>
    <dgm:pt modelId="{BD80E00D-C5C1-422B-9F01-ADAEF88DFA46}" type="parTrans" cxnId="{1229F2F8-4443-45EC-976A-3A68840598BE}">
      <dgm:prSet/>
      <dgm:spPr/>
      <dgm:t>
        <a:bodyPr/>
        <a:lstStyle/>
        <a:p>
          <a:endParaRPr lang="en-US"/>
        </a:p>
      </dgm:t>
    </dgm:pt>
    <dgm:pt modelId="{318B013B-6627-4856-B5D9-D67FBFEA89AE}" type="sibTrans" cxnId="{1229F2F8-4443-45EC-976A-3A68840598BE}">
      <dgm:prSet/>
      <dgm:spPr/>
      <dgm:t>
        <a:bodyPr/>
        <a:lstStyle/>
        <a:p>
          <a:endParaRPr lang="en-US"/>
        </a:p>
      </dgm:t>
    </dgm:pt>
    <dgm:pt modelId="{1A1AC72A-D89C-437A-B98A-16E6F095E493}">
      <dgm:prSet phldrT="[Text]"/>
      <dgm:spPr>
        <a:solidFill>
          <a:schemeClr val="accent6">
            <a:lumMod val="90000"/>
            <a:alpha val="80000"/>
          </a:schemeClr>
        </a:solidFill>
        <a:ln>
          <a:solidFill>
            <a:schemeClr val="accent6">
              <a:lumMod val="75000"/>
              <a:alpha val="80000"/>
            </a:schemeClr>
          </a:solidFill>
        </a:ln>
      </dgm:spPr>
      <dgm:t>
        <a:bodyPr/>
        <a:lstStyle/>
        <a:p>
          <a:r>
            <a:rPr lang="en-GB"/>
            <a:t>Team Autonomy + Enterprise Alignment</a:t>
          </a:r>
          <a:endParaRPr lang="en-US"/>
        </a:p>
      </dgm:t>
    </dgm:pt>
    <dgm:pt modelId="{70E02F1F-6F39-4E66-823C-9FC51B549280}" type="parTrans" cxnId="{486D1BCE-23E1-4F15-9CD5-714558FA7339}">
      <dgm:prSet/>
      <dgm:spPr/>
      <dgm:t>
        <a:bodyPr/>
        <a:lstStyle/>
        <a:p>
          <a:endParaRPr lang="en-US"/>
        </a:p>
      </dgm:t>
    </dgm:pt>
    <dgm:pt modelId="{97C6BBF0-5964-412F-8CBE-CC513005BE78}" type="sibTrans" cxnId="{486D1BCE-23E1-4F15-9CD5-714558FA7339}">
      <dgm:prSet/>
      <dgm:spPr/>
      <dgm:t>
        <a:bodyPr/>
        <a:lstStyle/>
        <a:p>
          <a:endParaRPr lang="en-US"/>
        </a:p>
      </dgm:t>
    </dgm:pt>
    <dgm:pt modelId="{B4F80D7B-2F84-4A82-859C-335A5B1A0280}">
      <dgm:prSet phldrT="[Text]"/>
      <dgm:spPr>
        <a:solidFill>
          <a:schemeClr val="accent4">
            <a:alpha val="80000"/>
          </a:schemeClr>
        </a:solidFill>
        <a:ln>
          <a:solidFill>
            <a:srgbClr val="0070C0">
              <a:alpha val="80000"/>
            </a:srgbClr>
          </a:solidFill>
        </a:ln>
      </dgm:spPr>
      <dgm:t>
        <a:bodyPr/>
        <a:lstStyle/>
        <a:p>
          <a:r>
            <a:rPr lang="en-GB"/>
            <a:t>Shift Left Quality</a:t>
          </a:r>
          <a:endParaRPr lang="en-US"/>
        </a:p>
      </dgm:t>
    </dgm:pt>
    <dgm:pt modelId="{F0182EA7-14EB-49E3-A92A-B0C3F527BA27}" type="parTrans" cxnId="{DAF6DBDC-5290-4CC4-82A7-9539F0182316}">
      <dgm:prSet/>
      <dgm:spPr/>
      <dgm:t>
        <a:bodyPr/>
        <a:lstStyle/>
        <a:p>
          <a:endParaRPr lang="en-US"/>
        </a:p>
      </dgm:t>
    </dgm:pt>
    <dgm:pt modelId="{16FC9701-ADD0-4313-B947-AB5EC5A8FE21}" type="sibTrans" cxnId="{DAF6DBDC-5290-4CC4-82A7-9539F0182316}">
      <dgm:prSet/>
      <dgm:spPr/>
      <dgm:t>
        <a:bodyPr/>
        <a:lstStyle/>
        <a:p>
          <a:endParaRPr lang="en-US"/>
        </a:p>
      </dgm:t>
    </dgm:pt>
    <dgm:pt modelId="{786CEC3A-106B-42AB-B15B-8DEF8540D74A}">
      <dgm:prSet phldrT="[Text]"/>
      <dgm:spPr>
        <a:solidFill>
          <a:schemeClr val="accent6">
            <a:lumMod val="90000"/>
            <a:alpha val="80000"/>
          </a:schemeClr>
        </a:solidFill>
        <a:ln>
          <a:solidFill>
            <a:schemeClr val="accent6">
              <a:lumMod val="75000"/>
              <a:alpha val="80000"/>
            </a:schemeClr>
          </a:solidFill>
        </a:ln>
      </dgm:spPr>
      <dgm:t>
        <a:bodyPr/>
        <a:lstStyle/>
        <a:p>
          <a:r>
            <a:rPr lang="en-GB" dirty="0"/>
            <a:t>Safe Deployments and Limiting Damage</a:t>
          </a:r>
          <a:endParaRPr lang="en-US" dirty="0"/>
        </a:p>
      </dgm:t>
    </dgm:pt>
    <dgm:pt modelId="{CECFCE1D-6607-40C5-B350-23D86BF8CCC9}" type="parTrans" cxnId="{A4EAE4A8-EB0F-44E8-8811-2A4C83384C39}">
      <dgm:prSet/>
      <dgm:spPr/>
      <dgm:t>
        <a:bodyPr/>
        <a:lstStyle/>
        <a:p>
          <a:endParaRPr lang="en-US"/>
        </a:p>
      </dgm:t>
    </dgm:pt>
    <dgm:pt modelId="{7EA0F2D5-0A7A-4726-A575-9100BFB4F3BF}" type="sibTrans" cxnId="{A4EAE4A8-EB0F-44E8-8811-2A4C83384C39}">
      <dgm:prSet/>
      <dgm:spPr/>
      <dgm:t>
        <a:bodyPr/>
        <a:lstStyle/>
        <a:p>
          <a:endParaRPr lang="en-US"/>
        </a:p>
      </dgm:t>
    </dgm:pt>
    <dgm:pt modelId="{DB74B89A-E4E1-4E9A-B1C1-F97126CD7EF5}" type="pres">
      <dgm:prSet presAssocID="{57097359-1BE7-4942-9372-D68F03A247D5}" presName="Name0" presStyleCnt="0">
        <dgm:presLayoutVars>
          <dgm:chMax val="7"/>
          <dgm:chPref val="7"/>
          <dgm:dir/>
        </dgm:presLayoutVars>
      </dgm:prSet>
      <dgm:spPr/>
    </dgm:pt>
    <dgm:pt modelId="{817860E4-9F39-4665-AD9B-D434DC1D2BB2}" type="pres">
      <dgm:prSet presAssocID="{57097359-1BE7-4942-9372-D68F03A247D5}" presName="Name1" presStyleCnt="0"/>
      <dgm:spPr/>
    </dgm:pt>
    <dgm:pt modelId="{474DFEE5-F6A4-44E9-B5BF-FDC32871AEFC}" type="pres">
      <dgm:prSet presAssocID="{57097359-1BE7-4942-9372-D68F03A247D5}" presName="cycle" presStyleCnt="0"/>
      <dgm:spPr/>
    </dgm:pt>
    <dgm:pt modelId="{66351354-9619-4910-80A6-55E7C669099A}" type="pres">
      <dgm:prSet presAssocID="{57097359-1BE7-4942-9372-D68F03A247D5}" presName="srcNode" presStyleLbl="node1" presStyleIdx="0" presStyleCnt="5"/>
      <dgm:spPr/>
    </dgm:pt>
    <dgm:pt modelId="{D9942946-8F75-4FE2-8724-F851F973A115}" type="pres">
      <dgm:prSet presAssocID="{57097359-1BE7-4942-9372-D68F03A247D5}" presName="conn" presStyleLbl="parChTrans1D2" presStyleIdx="0" presStyleCnt="1"/>
      <dgm:spPr/>
    </dgm:pt>
    <dgm:pt modelId="{D56072B2-1236-4B26-9BF1-ED5131F73A5E}" type="pres">
      <dgm:prSet presAssocID="{57097359-1BE7-4942-9372-D68F03A247D5}" presName="extraNode" presStyleLbl="node1" presStyleIdx="0" presStyleCnt="5"/>
      <dgm:spPr/>
    </dgm:pt>
    <dgm:pt modelId="{188B68D4-8400-4B96-B10A-51AA0E265FB6}" type="pres">
      <dgm:prSet presAssocID="{57097359-1BE7-4942-9372-D68F03A247D5}" presName="dstNode" presStyleLbl="node1" presStyleIdx="0" presStyleCnt="5"/>
      <dgm:spPr/>
    </dgm:pt>
    <dgm:pt modelId="{AC24BD0C-8DA0-4521-8474-C7FAB7A058EE}" type="pres">
      <dgm:prSet presAssocID="{DE763067-4C05-4F92-9D32-1B944DF774CC}" presName="text_1" presStyleLbl="node1" presStyleIdx="0" presStyleCnt="5">
        <dgm:presLayoutVars>
          <dgm:bulletEnabled val="1"/>
        </dgm:presLayoutVars>
      </dgm:prSet>
      <dgm:spPr/>
    </dgm:pt>
    <dgm:pt modelId="{F5C4D7D4-ED4E-41D7-975A-F56255EDD752}" type="pres">
      <dgm:prSet presAssocID="{DE763067-4C05-4F92-9D32-1B944DF774CC}" presName="accent_1" presStyleCnt="0"/>
      <dgm:spPr/>
    </dgm:pt>
    <dgm:pt modelId="{FAE312C1-F6DF-487F-8F5E-AB05DC572E28}" type="pres">
      <dgm:prSet presAssocID="{DE763067-4C05-4F92-9D32-1B944DF774CC}" presName="accentRepeatNode" presStyleLbl="solidFgAcc1" presStyleIdx="0" presStyleCnt="5"/>
      <dgm:spPr>
        <a:ln>
          <a:solidFill>
            <a:schemeClr val="accent6">
              <a:lumMod val="75000"/>
            </a:schemeClr>
          </a:solidFill>
        </a:ln>
      </dgm:spPr>
    </dgm:pt>
    <dgm:pt modelId="{18751D14-F071-41C5-91BD-4D6265C3BAD7}" type="pres">
      <dgm:prSet presAssocID="{D8D80B6D-64B2-461A-9EC9-E728BCC1633F}" presName="text_2" presStyleLbl="node1" presStyleIdx="1" presStyleCnt="5">
        <dgm:presLayoutVars>
          <dgm:bulletEnabled val="1"/>
        </dgm:presLayoutVars>
      </dgm:prSet>
      <dgm:spPr/>
    </dgm:pt>
    <dgm:pt modelId="{A6A43AED-A978-4B32-A416-C862F79DCD81}" type="pres">
      <dgm:prSet presAssocID="{D8D80B6D-64B2-461A-9EC9-E728BCC1633F}" presName="accent_2" presStyleCnt="0"/>
      <dgm:spPr/>
    </dgm:pt>
    <dgm:pt modelId="{EAB3C5CA-2A6F-4697-8728-EC274D140EC0}" type="pres">
      <dgm:prSet presAssocID="{D8D80B6D-64B2-461A-9EC9-E728BCC1633F}" presName="accentRepeatNode" presStyleLbl="solidFgAcc1" presStyleIdx="1" presStyleCnt="5"/>
      <dgm:spPr>
        <a:ln>
          <a:solidFill>
            <a:schemeClr val="accent6">
              <a:lumMod val="75000"/>
              <a:alpha val="80000"/>
            </a:schemeClr>
          </a:solidFill>
        </a:ln>
      </dgm:spPr>
    </dgm:pt>
    <dgm:pt modelId="{4190FB0A-345B-4854-89FB-A1363D6B7FFC}" type="pres">
      <dgm:prSet presAssocID="{1A1AC72A-D89C-437A-B98A-16E6F095E493}" presName="text_3" presStyleLbl="node1" presStyleIdx="2" presStyleCnt="5">
        <dgm:presLayoutVars>
          <dgm:bulletEnabled val="1"/>
        </dgm:presLayoutVars>
      </dgm:prSet>
      <dgm:spPr/>
    </dgm:pt>
    <dgm:pt modelId="{1E0B6459-5AED-4F95-BEB8-C66CB52FFA8E}" type="pres">
      <dgm:prSet presAssocID="{1A1AC72A-D89C-437A-B98A-16E6F095E493}" presName="accent_3" presStyleCnt="0"/>
      <dgm:spPr/>
    </dgm:pt>
    <dgm:pt modelId="{51AC9237-79BE-4ED3-9D6E-6B2E9132A540}" type="pres">
      <dgm:prSet presAssocID="{1A1AC72A-D89C-437A-B98A-16E6F095E493}" presName="accentRepeatNode" presStyleLbl="solidFgAcc1" presStyleIdx="2" presStyleCnt="5"/>
      <dgm:spPr>
        <a:ln>
          <a:solidFill>
            <a:schemeClr val="accent6">
              <a:lumMod val="75000"/>
              <a:alpha val="80000"/>
            </a:schemeClr>
          </a:solidFill>
        </a:ln>
      </dgm:spPr>
    </dgm:pt>
    <dgm:pt modelId="{D9EEA9D0-2305-4C6D-8CF6-D97EACD79664}" type="pres">
      <dgm:prSet presAssocID="{B4F80D7B-2F84-4A82-859C-335A5B1A0280}" presName="text_4" presStyleLbl="node1" presStyleIdx="3" presStyleCnt="5">
        <dgm:presLayoutVars>
          <dgm:bulletEnabled val="1"/>
        </dgm:presLayoutVars>
      </dgm:prSet>
      <dgm:spPr/>
    </dgm:pt>
    <dgm:pt modelId="{7F7B271F-64E2-4EDE-8FA9-AA50EB338366}" type="pres">
      <dgm:prSet presAssocID="{B4F80D7B-2F84-4A82-859C-335A5B1A0280}" presName="accent_4" presStyleCnt="0"/>
      <dgm:spPr/>
    </dgm:pt>
    <dgm:pt modelId="{CD8AE00B-1EFF-48B7-8DF5-6B0FC504DAAD}" type="pres">
      <dgm:prSet presAssocID="{B4F80D7B-2F84-4A82-859C-335A5B1A0280}" presName="accentRepeatNode" presStyleLbl="solidFgAcc1" presStyleIdx="3" presStyleCnt="5"/>
      <dgm:spPr>
        <a:ln>
          <a:solidFill>
            <a:srgbClr val="0070C0">
              <a:alpha val="80000"/>
            </a:srgbClr>
          </a:solidFill>
        </a:ln>
      </dgm:spPr>
    </dgm:pt>
    <dgm:pt modelId="{1F41BBDB-C34B-4DB1-8A97-08728582E3E9}" type="pres">
      <dgm:prSet presAssocID="{786CEC3A-106B-42AB-B15B-8DEF8540D74A}" presName="text_5" presStyleLbl="node1" presStyleIdx="4" presStyleCnt="5">
        <dgm:presLayoutVars>
          <dgm:bulletEnabled val="1"/>
        </dgm:presLayoutVars>
      </dgm:prSet>
      <dgm:spPr/>
    </dgm:pt>
    <dgm:pt modelId="{217E9BFF-6FEE-449E-871F-BF60304943A5}" type="pres">
      <dgm:prSet presAssocID="{786CEC3A-106B-42AB-B15B-8DEF8540D74A}" presName="accent_5" presStyleCnt="0"/>
      <dgm:spPr/>
    </dgm:pt>
    <dgm:pt modelId="{1479512B-F7CF-4D00-9AF7-C7D377B164C5}" type="pres">
      <dgm:prSet presAssocID="{786CEC3A-106B-42AB-B15B-8DEF8540D74A}" presName="accentRepeatNode" presStyleLbl="solidFgAcc1" presStyleIdx="4" presStyleCnt="5"/>
      <dgm:spPr>
        <a:ln>
          <a:solidFill>
            <a:schemeClr val="accent6">
              <a:lumMod val="75000"/>
              <a:alpha val="80000"/>
            </a:schemeClr>
          </a:solidFill>
        </a:ln>
      </dgm:spPr>
    </dgm:pt>
  </dgm:ptLst>
  <dgm:cxnLst>
    <dgm:cxn modelId="{CCF20A18-DD11-4F09-B90A-2AE224E80F76}" type="presOf" srcId="{B4F80D7B-2F84-4A82-859C-335A5B1A0280}" destId="{D9EEA9D0-2305-4C6D-8CF6-D97EACD79664}" srcOrd="0" destOrd="0" presId="urn:microsoft.com/office/officeart/2008/layout/VerticalCurvedList"/>
    <dgm:cxn modelId="{2BE65725-E416-4EED-9FF1-D77086F1B483}" type="presOf" srcId="{DE763067-4C05-4F92-9D32-1B944DF774CC}" destId="{AC24BD0C-8DA0-4521-8474-C7FAB7A058EE}" srcOrd="0" destOrd="0" presId="urn:microsoft.com/office/officeart/2008/layout/VerticalCurvedList"/>
    <dgm:cxn modelId="{D7A91540-1665-4E9E-B9E0-8CD0A4B6E64B}" srcId="{57097359-1BE7-4942-9372-D68F03A247D5}" destId="{DE763067-4C05-4F92-9D32-1B944DF774CC}" srcOrd="0" destOrd="0" parTransId="{3A1B4F89-6E70-45E1-8DB9-0B6E7637101A}" sibTransId="{B924D239-3203-491F-9E7F-D478C699C323}"/>
    <dgm:cxn modelId="{92B0DC65-D2DE-44F1-98CA-395E5E3FCE55}" type="presOf" srcId="{D8D80B6D-64B2-461A-9EC9-E728BCC1633F}" destId="{18751D14-F071-41C5-91BD-4D6265C3BAD7}" srcOrd="0" destOrd="0" presId="urn:microsoft.com/office/officeart/2008/layout/VerticalCurvedList"/>
    <dgm:cxn modelId="{29D21D87-F2FE-4021-9A3B-A2EC108DFBD0}" type="presOf" srcId="{786CEC3A-106B-42AB-B15B-8DEF8540D74A}" destId="{1F41BBDB-C34B-4DB1-8A97-08728582E3E9}" srcOrd="0" destOrd="0" presId="urn:microsoft.com/office/officeart/2008/layout/VerticalCurvedList"/>
    <dgm:cxn modelId="{A4EAE4A8-EB0F-44E8-8811-2A4C83384C39}" srcId="{57097359-1BE7-4942-9372-D68F03A247D5}" destId="{786CEC3A-106B-42AB-B15B-8DEF8540D74A}" srcOrd="4" destOrd="0" parTransId="{CECFCE1D-6607-40C5-B350-23D86BF8CCC9}" sibTransId="{7EA0F2D5-0A7A-4726-A575-9100BFB4F3BF}"/>
    <dgm:cxn modelId="{071D7ABB-239D-4271-8CDB-0FDA769D7EA7}" type="presOf" srcId="{B924D239-3203-491F-9E7F-D478C699C323}" destId="{D9942946-8F75-4FE2-8724-F851F973A115}" srcOrd="0" destOrd="0" presId="urn:microsoft.com/office/officeart/2008/layout/VerticalCurvedList"/>
    <dgm:cxn modelId="{0473C0C3-6FB0-4CD9-B0D3-140B3A6C3C76}" type="presOf" srcId="{1A1AC72A-D89C-437A-B98A-16E6F095E493}" destId="{4190FB0A-345B-4854-89FB-A1363D6B7FFC}" srcOrd="0" destOrd="0" presId="urn:microsoft.com/office/officeart/2008/layout/VerticalCurvedList"/>
    <dgm:cxn modelId="{486D1BCE-23E1-4F15-9CD5-714558FA7339}" srcId="{57097359-1BE7-4942-9372-D68F03A247D5}" destId="{1A1AC72A-D89C-437A-B98A-16E6F095E493}" srcOrd="2" destOrd="0" parTransId="{70E02F1F-6F39-4E66-823C-9FC51B549280}" sibTransId="{97C6BBF0-5964-412F-8CBE-CC513005BE78}"/>
    <dgm:cxn modelId="{DAF6DBDC-5290-4CC4-82A7-9539F0182316}" srcId="{57097359-1BE7-4942-9372-D68F03A247D5}" destId="{B4F80D7B-2F84-4A82-859C-335A5B1A0280}" srcOrd="3" destOrd="0" parTransId="{F0182EA7-14EB-49E3-A92A-B0C3F527BA27}" sibTransId="{16FC9701-ADD0-4313-B947-AB5EC5A8FE21}"/>
    <dgm:cxn modelId="{1229F2F8-4443-45EC-976A-3A68840598BE}" srcId="{57097359-1BE7-4942-9372-D68F03A247D5}" destId="{D8D80B6D-64B2-461A-9EC9-E728BCC1633F}" srcOrd="1" destOrd="0" parTransId="{BD80E00D-C5C1-422B-9F01-ADAEF88DFA46}" sibTransId="{318B013B-6627-4856-B5D9-D67FBFEA89AE}"/>
    <dgm:cxn modelId="{A71F79FA-593C-45BE-AAFC-D0D31E67B9AF}" type="presOf" srcId="{57097359-1BE7-4942-9372-D68F03A247D5}" destId="{DB74B89A-E4E1-4E9A-B1C1-F97126CD7EF5}" srcOrd="0" destOrd="0" presId="urn:microsoft.com/office/officeart/2008/layout/VerticalCurvedList"/>
    <dgm:cxn modelId="{9E1FD0A6-767E-4CE8-B2F5-DBD3860827DF}" type="presParOf" srcId="{DB74B89A-E4E1-4E9A-B1C1-F97126CD7EF5}" destId="{817860E4-9F39-4665-AD9B-D434DC1D2BB2}" srcOrd="0" destOrd="0" presId="urn:microsoft.com/office/officeart/2008/layout/VerticalCurvedList"/>
    <dgm:cxn modelId="{6DDE1B62-8B41-41ED-A94B-B708B20EC8B6}" type="presParOf" srcId="{817860E4-9F39-4665-AD9B-D434DC1D2BB2}" destId="{474DFEE5-F6A4-44E9-B5BF-FDC32871AEFC}" srcOrd="0" destOrd="0" presId="urn:microsoft.com/office/officeart/2008/layout/VerticalCurvedList"/>
    <dgm:cxn modelId="{EB29EBE7-A855-4384-8282-B3384E4B26FD}" type="presParOf" srcId="{474DFEE5-F6A4-44E9-B5BF-FDC32871AEFC}" destId="{66351354-9619-4910-80A6-55E7C669099A}" srcOrd="0" destOrd="0" presId="urn:microsoft.com/office/officeart/2008/layout/VerticalCurvedList"/>
    <dgm:cxn modelId="{526C93E9-331F-4C1B-8DC6-A75572B41718}" type="presParOf" srcId="{474DFEE5-F6A4-44E9-B5BF-FDC32871AEFC}" destId="{D9942946-8F75-4FE2-8724-F851F973A115}" srcOrd="1" destOrd="0" presId="urn:microsoft.com/office/officeart/2008/layout/VerticalCurvedList"/>
    <dgm:cxn modelId="{6B220AB5-E553-4DE3-A0E9-FF3A61D518D0}" type="presParOf" srcId="{474DFEE5-F6A4-44E9-B5BF-FDC32871AEFC}" destId="{D56072B2-1236-4B26-9BF1-ED5131F73A5E}" srcOrd="2" destOrd="0" presId="urn:microsoft.com/office/officeart/2008/layout/VerticalCurvedList"/>
    <dgm:cxn modelId="{02D99342-F169-4DCE-8B81-B4F2281F7CD9}" type="presParOf" srcId="{474DFEE5-F6A4-44E9-B5BF-FDC32871AEFC}" destId="{188B68D4-8400-4B96-B10A-51AA0E265FB6}" srcOrd="3" destOrd="0" presId="urn:microsoft.com/office/officeart/2008/layout/VerticalCurvedList"/>
    <dgm:cxn modelId="{7D139655-513C-4CDD-BA7B-07D8D6A1EE05}" type="presParOf" srcId="{817860E4-9F39-4665-AD9B-D434DC1D2BB2}" destId="{AC24BD0C-8DA0-4521-8474-C7FAB7A058EE}" srcOrd="1" destOrd="0" presId="urn:microsoft.com/office/officeart/2008/layout/VerticalCurvedList"/>
    <dgm:cxn modelId="{FBACF977-85DD-40D7-A9A8-A96766D05FF4}" type="presParOf" srcId="{817860E4-9F39-4665-AD9B-D434DC1D2BB2}" destId="{F5C4D7D4-ED4E-41D7-975A-F56255EDD752}" srcOrd="2" destOrd="0" presId="urn:microsoft.com/office/officeart/2008/layout/VerticalCurvedList"/>
    <dgm:cxn modelId="{2C3C79BF-D5E2-4A71-BBF1-5ADFB9539FA4}" type="presParOf" srcId="{F5C4D7D4-ED4E-41D7-975A-F56255EDD752}" destId="{FAE312C1-F6DF-487F-8F5E-AB05DC572E28}" srcOrd="0" destOrd="0" presId="urn:microsoft.com/office/officeart/2008/layout/VerticalCurvedList"/>
    <dgm:cxn modelId="{22875334-D25B-40DD-8465-1C715A982A0E}" type="presParOf" srcId="{817860E4-9F39-4665-AD9B-D434DC1D2BB2}" destId="{18751D14-F071-41C5-91BD-4D6265C3BAD7}" srcOrd="3" destOrd="0" presId="urn:microsoft.com/office/officeart/2008/layout/VerticalCurvedList"/>
    <dgm:cxn modelId="{AF8D088B-DAF8-4150-B7A7-5B11D64A6664}" type="presParOf" srcId="{817860E4-9F39-4665-AD9B-D434DC1D2BB2}" destId="{A6A43AED-A978-4B32-A416-C862F79DCD81}" srcOrd="4" destOrd="0" presId="urn:microsoft.com/office/officeart/2008/layout/VerticalCurvedList"/>
    <dgm:cxn modelId="{0BCDB2AA-06AD-4411-B2E0-8CC1828553CB}" type="presParOf" srcId="{A6A43AED-A978-4B32-A416-C862F79DCD81}" destId="{EAB3C5CA-2A6F-4697-8728-EC274D140EC0}" srcOrd="0" destOrd="0" presId="urn:microsoft.com/office/officeart/2008/layout/VerticalCurvedList"/>
    <dgm:cxn modelId="{CAF66FEB-8569-4A92-96A1-45C9B6B08BE4}" type="presParOf" srcId="{817860E4-9F39-4665-AD9B-D434DC1D2BB2}" destId="{4190FB0A-345B-4854-89FB-A1363D6B7FFC}" srcOrd="5" destOrd="0" presId="urn:microsoft.com/office/officeart/2008/layout/VerticalCurvedList"/>
    <dgm:cxn modelId="{C002ADB6-EA41-4FB3-BE99-A9F2F7E52D00}" type="presParOf" srcId="{817860E4-9F39-4665-AD9B-D434DC1D2BB2}" destId="{1E0B6459-5AED-4F95-BEB8-C66CB52FFA8E}" srcOrd="6" destOrd="0" presId="urn:microsoft.com/office/officeart/2008/layout/VerticalCurvedList"/>
    <dgm:cxn modelId="{B93F37A2-EE4C-4B8A-A0C8-640FAB351E83}" type="presParOf" srcId="{1E0B6459-5AED-4F95-BEB8-C66CB52FFA8E}" destId="{51AC9237-79BE-4ED3-9D6E-6B2E9132A540}" srcOrd="0" destOrd="0" presId="urn:microsoft.com/office/officeart/2008/layout/VerticalCurvedList"/>
    <dgm:cxn modelId="{6612D57D-B768-4A42-BAD6-B421C1E60052}" type="presParOf" srcId="{817860E4-9F39-4665-AD9B-D434DC1D2BB2}" destId="{D9EEA9D0-2305-4C6D-8CF6-D97EACD79664}" srcOrd="7" destOrd="0" presId="urn:microsoft.com/office/officeart/2008/layout/VerticalCurvedList"/>
    <dgm:cxn modelId="{7954C73A-803F-437B-AAC1-7628D098CB2F}" type="presParOf" srcId="{817860E4-9F39-4665-AD9B-D434DC1D2BB2}" destId="{7F7B271F-64E2-4EDE-8FA9-AA50EB338366}" srcOrd="8" destOrd="0" presId="urn:microsoft.com/office/officeart/2008/layout/VerticalCurvedList"/>
    <dgm:cxn modelId="{8471EFEE-8FFC-46CF-AFB1-4975A9B0CDDC}" type="presParOf" srcId="{7F7B271F-64E2-4EDE-8FA9-AA50EB338366}" destId="{CD8AE00B-1EFF-48B7-8DF5-6B0FC504DAAD}" srcOrd="0" destOrd="0" presId="urn:microsoft.com/office/officeart/2008/layout/VerticalCurvedList"/>
    <dgm:cxn modelId="{D180914F-8E5C-4528-B56A-94C8E275E025}" type="presParOf" srcId="{817860E4-9F39-4665-AD9B-D434DC1D2BB2}" destId="{1F41BBDB-C34B-4DB1-8A97-08728582E3E9}" srcOrd="9" destOrd="0" presId="urn:microsoft.com/office/officeart/2008/layout/VerticalCurvedList"/>
    <dgm:cxn modelId="{DC0AA7C9-B2D3-4892-B50B-57C450713971}" type="presParOf" srcId="{817860E4-9F39-4665-AD9B-D434DC1D2BB2}" destId="{217E9BFF-6FEE-449E-871F-BF60304943A5}" srcOrd="10" destOrd="0" presId="urn:microsoft.com/office/officeart/2008/layout/VerticalCurvedList"/>
    <dgm:cxn modelId="{5B808E62-BDC2-4B5E-B16C-09950DF085AE}" type="presParOf" srcId="{217E9BFF-6FEE-449E-871F-BF60304943A5}" destId="{1479512B-F7CF-4D00-9AF7-C7D377B164C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E30E403-A12D-42F2-ADEC-028C5410435D}" type="doc">
      <dgm:prSet loTypeId="urn:microsoft.com/office/officeart/2005/8/layout/pyramid3" loCatId="pyramid" qsTypeId="urn:microsoft.com/office/officeart/2005/8/quickstyle/simple1" qsCatId="simple" csTypeId="urn:microsoft.com/office/officeart/2005/8/colors/accent1_2" csCatId="accent1" phldr="1"/>
      <dgm:spPr/>
    </dgm:pt>
    <dgm:pt modelId="{01BD96C9-0245-49DF-830D-DE3F73587F38}">
      <dgm:prSet phldrT="[Text]" custT="1"/>
      <dgm:spPr>
        <a:solidFill>
          <a:schemeClr val="accent4">
            <a:lumMod val="20000"/>
            <a:lumOff val="80000"/>
          </a:schemeClr>
        </a:solidFill>
      </dgm:spPr>
      <dgm:t>
        <a:bodyPr lIns="0" rIns="0"/>
        <a:lstStyle/>
        <a:p>
          <a:r>
            <a:rPr lang="en-US" sz="2800" dirty="0"/>
            <a:t>In-memory unit tests with no  dependencies</a:t>
          </a:r>
        </a:p>
      </dgm:t>
    </dgm:pt>
    <dgm:pt modelId="{7F92ADEF-2481-436C-9D6B-F6FAA2DB3E2C}" type="parTrans" cxnId="{39F105F8-0E67-48B6-B56F-A1A0525CA227}">
      <dgm:prSet/>
      <dgm:spPr/>
      <dgm:t>
        <a:bodyPr/>
        <a:lstStyle/>
        <a:p>
          <a:endParaRPr lang="en-US" sz="2800"/>
        </a:p>
      </dgm:t>
    </dgm:pt>
    <dgm:pt modelId="{0830CF32-341E-4D2D-A692-662A7B0FC3AB}" type="sibTrans" cxnId="{39F105F8-0E67-48B6-B56F-A1A0525CA227}">
      <dgm:prSet/>
      <dgm:spPr/>
      <dgm:t>
        <a:bodyPr/>
        <a:lstStyle/>
        <a:p>
          <a:endParaRPr lang="en-US" sz="2800"/>
        </a:p>
      </dgm:t>
    </dgm:pt>
    <dgm:pt modelId="{D5FC5518-0763-4077-9273-7A324E78DADB}">
      <dgm:prSet phldrT="[Text]" custT="1"/>
      <dgm:spPr>
        <a:solidFill>
          <a:schemeClr val="accent4">
            <a:lumMod val="40000"/>
            <a:lumOff val="60000"/>
          </a:schemeClr>
        </a:solidFill>
      </dgm:spPr>
      <dgm:t>
        <a:bodyPr/>
        <a:lstStyle/>
        <a:p>
          <a:r>
            <a:rPr lang="en-US" sz="2800" dirty="0"/>
            <a:t>Unit tests with dependencies e.g. SQL</a:t>
          </a:r>
        </a:p>
      </dgm:t>
    </dgm:pt>
    <dgm:pt modelId="{E1C914C1-1443-4949-9A33-840353BB070F}" type="parTrans" cxnId="{DF43B0C9-A2A9-4CF4-9A9E-88B9A31198B9}">
      <dgm:prSet/>
      <dgm:spPr/>
      <dgm:t>
        <a:bodyPr/>
        <a:lstStyle/>
        <a:p>
          <a:endParaRPr lang="en-US" sz="2800"/>
        </a:p>
      </dgm:t>
    </dgm:pt>
    <dgm:pt modelId="{6D9560F9-8878-46C1-986E-78CAE2B0DB43}" type="sibTrans" cxnId="{DF43B0C9-A2A9-4CF4-9A9E-88B9A31198B9}">
      <dgm:prSet/>
      <dgm:spPr/>
      <dgm:t>
        <a:bodyPr/>
        <a:lstStyle/>
        <a:p>
          <a:endParaRPr lang="en-US" sz="2800"/>
        </a:p>
      </dgm:t>
    </dgm:pt>
    <dgm:pt modelId="{3E9DF5A8-E284-4ABF-B0BB-77D3ADB8576E}">
      <dgm:prSet phldrT="[Text]" custT="1"/>
      <dgm:spPr>
        <a:solidFill>
          <a:schemeClr val="accent4">
            <a:lumMod val="60000"/>
            <a:lumOff val="40000"/>
          </a:schemeClr>
        </a:solidFill>
      </dgm:spPr>
      <dgm:t>
        <a:bodyPr/>
        <a:lstStyle/>
        <a:p>
          <a:r>
            <a:rPr lang="en-US" sz="2800" dirty="0"/>
            <a:t>Functional tests against APIs</a:t>
          </a:r>
        </a:p>
      </dgm:t>
    </dgm:pt>
    <dgm:pt modelId="{0AA0C926-B904-4C39-B53B-4E57C77A5903}" type="parTrans" cxnId="{ADFD0D0C-5072-45BB-A578-E044CFCEB792}">
      <dgm:prSet/>
      <dgm:spPr/>
      <dgm:t>
        <a:bodyPr/>
        <a:lstStyle/>
        <a:p>
          <a:endParaRPr lang="en-US" sz="2800"/>
        </a:p>
      </dgm:t>
    </dgm:pt>
    <dgm:pt modelId="{AAB56BF2-56A7-425E-A2E4-CEE52FE45508}" type="sibTrans" cxnId="{ADFD0D0C-5072-45BB-A578-E044CFCEB792}">
      <dgm:prSet/>
      <dgm:spPr/>
      <dgm:t>
        <a:bodyPr/>
        <a:lstStyle/>
        <a:p>
          <a:endParaRPr lang="en-US" sz="2800"/>
        </a:p>
      </dgm:t>
    </dgm:pt>
    <dgm:pt modelId="{A91D90FA-F3EA-4FA3-9B81-F763F6988A48}">
      <dgm:prSet phldrT="[Text]" custT="1"/>
      <dgm:spPr/>
      <dgm:t>
        <a:bodyPr bIns="548640"/>
        <a:lstStyle/>
        <a:p>
          <a:r>
            <a:rPr lang="en-US" sz="2800" dirty="0"/>
            <a:t>PROD</a:t>
          </a:r>
        </a:p>
      </dgm:t>
    </dgm:pt>
    <dgm:pt modelId="{C7A7CA98-2E4E-4E3B-B875-5FDB6C093CF1}" type="parTrans" cxnId="{99BDCB8A-4006-4CF8-92DC-C62AB72027E5}">
      <dgm:prSet/>
      <dgm:spPr/>
      <dgm:t>
        <a:bodyPr/>
        <a:lstStyle/>
        <a:p>
          <a:endParaRPr lang="en-US"/>
        </a:p>
      </dgm:t>
    </dgm:pt>
    <dgm:pt modelId="{3A79351C-72FE-42DF-8F0C-783144B92C08}" type="sibTrans" cxnId="{99BDCB8A-4006-4CF8-92DC-C62AB72027E5}">
      <dgm:prSet/>
      <dgm:spPr/>
      <dgm:t>
        <a:bodyPr/>
        <a:lstStyle/>
        <a:p>
          <a:endParaRPr lang="en-US"/>
        </a:p>
      </dgm:t>
    </dgm:pt>
    <dgm:pt modelId="{309ECB59-C7C5-4F55-9098-B862838F5F78}" type="pres">
      <dgm:prSet presAssocID="{4E30E403-A12D-42F2-ADEC-028C5410435D}" presName="Name0" presStyleCnt="0">
        <dgm:presLayoutVars>
          <dgm:dir/>
          <dgm:animLvl val="lvl"/>
          <dgm:resizeHandles val="exact"/>
        </dgm:presLayoutVars>
      </dgm:prSet>
      <dgm:spPr/>
    </dgm:pt>
    <dgm:pt modelId="{54B5272E-030B-44DE-ADD5-8B85899319C0}" type="pres">
      <dgm:prSet presAssocID="{01BD96C9-0245-49DF-830D-DE3F73587F38}" presName="Name8" presStyleCnt="0"/>
      <dgm:spPr/>
    </dgm:pt>
    <dgm:pt modelId="{2321DE25-0BE4-4072-8FA0-B6EBF99E8B8C}" type="pres">
      <dgm:prSet presAssocID="{01BD96C9-0245-49DF-830D-DE3F73587F38}" presName="level" presStyleLbl="node1" presStyleIdx="0" presStyleCnt="4">
        <dgm:presLayoutVars>
          <dgm:chMax val="1"/>
          <dgm:bulletEnabled val="1"/>
        </dgm:presLayoutVars>
      </dgm:prSet>
      <dgm:spPr/>
    </dgm:pt>
    <dgm:pt modelId="{5EDA804E-7738-4C21-B8DF-12CC6ED4D087}" type="pres">
      <dgm:prSet presAssocID="{01BD96C9-0245-49DF-830D-DE3F73587F38}" presName="levelTx" presStyleLbl="revTx" presStyleIdx="0" presStyleCnt="0">
        <dgm:presLayoutVars>
          <dgm:chMax val="1"/>
          <dgm:bulletEnabled val="1"/>
        </dgm:presLayoutVars>
      </dgm:prSet>
      <dgm:spPr/>
    </dgm:pt>
    <dgm:pt modelId="{F791D730-73CE-427F-9939-F55934695CF6}" type="pres">
      <dgm:prSet presAssocID="{D5FC5518-0763-4077-9273-7A324E78DADB}" presName="Name8" presStyleCnt="0"/>
      <dgm:spPr/>
    </dgm:pt>
    <dgm:pt modelId="{CC412287-56F8-4560-B799-7F9BB22AACD4}" type="pres">
      <dgm:prSet presAssocID="{D5FC5518-0763-4077-9273-7A324E78DADB}" presName="level" presStyleLbl="node1" presStyleIdx="1" presStyleCnt="4">
        <dgm:presLayoutVars>
          <dgm:chMax val="1"/>
          <dgm:bulletEnabled val="1"/>
        </dgm:presLayoutVars>
      </dgm:prSet>
      <dgm:spPr/>
    </dgm:pt>
    <dgm:pt modelId="{5043B4F9-D605-429D-B731-04725918F37D}" type="pres">
      <dgm:prSet presAssocID="{D5FC5518-0763-4077-9273-7A324E78DADB}" presName="levelTx" presStyleLbl="revTx" presStyleIdx="0" presStyleCnt="0">
        <dgm:presLayoutVars>
          <dgm:chMax val="1"/>
          <dgm:bulletEnabled val="1"/>
        </dgm:presLayoutVars>
      </dgm:prSet>
      <dgm:spPr/>
    </dgm:pt>
    <dgm:pt modelId="{BFE85A75-6837-4761-86C7-16DA3AEE1644}" type="pres">
      <dgm:prSet presAssocID="{3E9DF5A8-E284-4ABF-B0BB-77D3ADB8576E}" presName="Name8" presStyleCnt="0"/>
      <dgm:spPr/>
    </dgm:pt>
    <dgm:pt modelId="{50DD84C6-6078-4F72-9E46-7F3B13BA7413}" type="pres">
      <dgm:prSet presAssocID="{3E9DF5A8-E284-4ABF-B0BB-77D3ADB8576E}" presName="level" presStyleLbl="node1" presStyleIdx="2" presStyleCnt="4">
        <dgm:presLayoutVars>
          <dgm:chMax val="1"/>
          <dgm:bulletEnabled val="1"/>
        </dgm:presLayoutVars>
      </dgm:prSet>
      <dgm:spPr/>
    </dgm:pt>
    <dgm:pt modelId="{15DC00D1-956B-46F6-B4C3-4D4C309CC41B}" type="pres">
      <dgm:prSet presAssocID="{3E9DF5A8-E284-4ABF-B0BB-77D3ADB8576E}" presName="levelTx" presStyleLbl="revTx" presStyleIdx="0" presStyleCnt="0">
        <dgm:presLayoutVars>
          <dgm:chMax val="1"/>
          <dgm:bulletEnabled val="1"/>
        </dgm:presLayoutVars>
      </dgm:prSet>
      <dgm:spPr/>
    </dgm:pt>
    <dgm:pt modelId="{3CCA497C-86FC-41B3-A69A-F696E14F77CB}" type="pres">
      <dgm:prSet presAssocID="{A91D90FA-F3EA-4FA3-9B81-F763F6988A48}" presName="Name8" presStyleCnt="0"/>
      <dgm:spPr/>
    </dgm:pt>
    <dgm:pt modelId="{1BAE8C95-F7D1-43B3-A540-65AA1A872555}" type="pres">
      <dgm:prSet presAssocID="{A91D90FA-F3EA-4FA3-9B81-F763F6988A48}" presName="level" presStyleLbl="node1" presStyleIdx="3" presStyleCnt="4">
        <dgm:presLayoutVars>
          <dgm:chMax val="1"/>
          <dgm:bulletEnabled val="1"/>
        </dgm:presLayoutVars>
      </dgm:prSet>
      <dgm:spPr/>
    </dgm:pt>
    <dgm:pt modelId="{E82FDC02-47AE-43B0-92E7-A00E93F04BE9}" type="pres">
      <dgm:prSet presAssocID="{A91D90FA-F3EA-4FA3-9B81-F763F6988A48}" presName="levelTx" presStyleLbl="revTx" presStyleIdx="0" presStyleCnt="0">
        <dgm:presLayoutVars>
          <dgm:chMax val="1"/>
          <dgm:bulletEnabled val="1"/>
        </dgm:presLayoutVars>
      </dgm:prSet>
      <dgm:spPr/>
    </dgm:pt>
  </dgm:ptLst>
  <dgm:cxnLst>
    <dgm:cxn modelId="{ADFD0D0C-5072-45BB-A578-E044CFCEB792}" srcId="{4E30E403-A12D-42F2-ADEC-028C5410435D}" destId="{3E9DF5A8-E284-4ABF-B0BB-77D3ADB8576E}" srcOrd="2" destOrd="0" parTransId="{0AA0C926-B904-4C39-B53B-4E57C77A5903}" sibTransId="{AAB56BF2-56A7-425E-A2E4-CEE52FE45508}"/>
    <dgm:cxn modelId="{9F43F338-0ECE-47CD-B487-3F75C383434E}" type="presOf" srcId="{A91D90FA-F3EA-4FA3-9B81-F763F6988A48}" destId="{1BAE8C95-F7D1-43B3-A540-65AA1A872555}" srcOrd="0" destOrd="0" presId="urn:microsoft.com/office/officeart/2005/8/layout/pyramid3"/>
    <dgm:cxn modelId="{A5873E5E-AA6F-4DFD-AB6A-22C9AD72D249}" type="presOf" srcId="{3E9DF5A8-E284-4ABF-B0BB-77D3ADB8576E}" destId="{15DC00D1-956B-46F6-B4C3-4D4C309CC41B}" srcOrd="1" destOrd="0" presId="urn:microsoft.com/office/officeart/2005/8/layout/pyramid3"/>
    <dgm:cxn modelId="{0C4DF148-8CA6-4430-AD5F-DB9DFD0E9340}" type="presOf" srcId="{3E9DF5A8-E284-4ABF-B0BB-77D3ADB8576E}" destId="{50DD84C6-6078-4F72-9E46-7F3B13BA7413}" srcOrd="0" destOrd="0" presId="urn:microsoft.com/office/officeart/2005/8/layout/pyramid3"/>
    <dgm:cxn modelId="{9A2F6A52-3F5B-4941-85F0-EADABAC2B0C8}" type="presOf" srcId="{01BD96C9-0245-49DF-830D-DE3F73587F38}" destId="{2321DE25-0BE4-4072-8FA0-B6EBF99E8B8C}" srcOrd="0" destOrd="0" presId="urn:microsoft.com/office/officeart/2005/8/layout/pyramid3"/>
    <dgm:cxn modelId="{D7FD0979-4C95-4CC3-8F87-BCABABBA4BD7}" type="presOf" srcId="{D5FC5518-0763-4077-9273-7A324E78DADB}" destId="{CC412287-56F8-4560-B799-7F9BB22AACD4}" srcOrd="0" destOrd="0" presId="urn:microsoft.com/office/officeart/2005/8/layout/pyramid3"/>
    <dgm:cxn modelId="{D78D8286-84AB-4410-99DF-0C246310F888}" type="presOf" srcId="{A91D90FA-F3EA-4FA3-9B81-F763F6988A48}" destId="{E82FDC02-47AE-43B0-92E7-A00E93F04BE9}" srcOrd="1" destOrd="0" presId="urn:microsoft.com/office/officeart/2005/8/layout/pyramid3"/>
    <dgm:cxn modelId="{99BDCB8A-4006-4CF8-92DC-C62AB72027E5}" srcId="{4E30E403-A12D-42F2-ADEC-028C5410435D}" destId="{A91D90FA-F3EA-4FA3-9B81-F763F6988A48}" srcOrd="3" destOrd="0" parTransId="{C7A7CA98-2E4E-4E3B-B875-5FDB6C093CF1}" sibTransId="{3A79351C-72FE-42DF-8F0C-783144B92C08}"/>
    <dgm:cxn modelId="{CD321DB5-F05E-4A6D-AF57-7D5322AA9057}" type="presOf" srcId="{D5FC5518-0763-4077-9273-7A324E78DADB}" destId="{5043B4F9-D605-429D-B731-04725918F37D}" srcOrd="1" destOrd="0" presId="urn:microsoft.com/office/officeart/2005/8/layout/pyramid3"/>
    <dgm:cxn modelId="{DF43B0C9-A2A9-4CF4-9A9E-88B9A31198B9}" srcId="{4E30E403-A12D-42F2-ADEC-028C5410435D}" destId="{D5FC5518-0763-4077-9273-7A324E78DADB}" srcOrd="1" destOrd="0" parTransId="{E1C914C1-1443-4949-9A33-840353BB070F}" sibTransId="{6D9560F9-8878-46C1-986E-78CAE2B0DB43}"/>
    <dgm:cxn modelId="{C7A4CDD7-4137-4A70-8690-4C92947D2545}" type="presOf" srcId="{01BD96C9-0245-49DF-830D-DE3F73587F38}" destId="{5EDA804E-7738-4C21-B8DF-12CC6ED4D087}" srcOrd="1" destOrd="0" presId="urn:microsoft.com/office/officeart/2005/8/layout/pyramid3"/>
    <dgm:cxn modelId="{EC08C4EC-F064-4EDF-BA93-62D2763C3219}" type="presOf" srcId="{4E30E403-A12D-42F2-ADEC-028C5410435D}" destId="{309ECB59-C7C5-4F55-9098-B862838F5F78}" srcOrd="0" destOrd="0" presId="urn:microsoft.com/office/officeart/2005/8/layout/pyramid3"/>
    <dgm:cxn modelId="{39F105F8-0E67-48B6-B56F-A1A0525CA227}" srcId="{4E30E403-A12D-42F2-ADEC-028C5410435D}" destId="{01BD96C9-0245-49DF-830D-DE3F73587F38}" srcOrd="0" destOrd="0" parTransId="{7F92ADEF-2481-436C-9D6B-F6FAA2DB3E2C}" sibTransId="{0830CF32-341E-4D2D-A692-662A7B0FC3AB}"/>
    <dgm:cxn modelId="{27E3A536-280D-46EC-B899-89885A37E1F6}" type="presParOf" srcId="{309ECB59-C7C5-4F55-9098-B862838F5F78}" destId="{54B5272E-030B-44DE-ADD5-8B85899319C0}" srcOrd="0" destOrd="0" presId="urn:microsoft.com/office/officeart/2005/8/layout/pyramid3"/>
    <dgm:cxn modelId="{6F1B7089-DEF1-423E-B791-E7F7B4CCA6CB}" type="presParOf" srcId="{54B5272E-030B-44DE-ADD5-8B85899319C0}" destId="{2321DE25-0BE4-4072-8FA0-B6EBF99E8B8C}" srcOrd="0" destOrd="0" presId="urn:microsoft.com/office/officeart/2005/8/layout/pyramid3"/>
    <dgm:cxn modelId="{6BA2F619-C18A-4B11-B2B7-0E6AC61E29DE}" type="presParOf" srcId="{54B5272E-030B-44DE-ADD5-8B85899319C0}" destId="{5EDA804E-7738-4C21-B8DF-12CC6ED4D087}" srcOrd="1" destOrd="0" presId="urn:microsoft.com/office/officeart/2005/8/layout/pyramid3"/>
    <dgm:cxn modelId="{09FC64C7-1263-4E25-AF6B-DB0EB9CB2537}" type="presParOf" srcId="{309ECB59-C7C5-4F55-9098-B862838F5F78}" destId="{F791D730-73CE-427F-9939-F55934695CF6}" srcOrd="1" destOrd="0" presId="urn:microsoft.com/office/officeart/2005/8/layout/pyramid3"/>
    <dgm:cxn modelId="{30FD30A7-C252-452E-9210-09D0DECCB259}" type="presParOf" srcId="{F791D730-73CE-427F-9939-F55934695CF6}" destId="{CC412287-56F8-4560-B799-7F9BB22AACD4}" srcOrd="0" destOrd="0" presId="urn:microsoft.com/office/officeart/2005/8/layout/pyramid3"/>
    <dgm:cxn modelId="{228A5920-2ABF-47BD-89F2-10CC9010210E}" type="presParOf" srcId="{F791D730-73CE-427F-9939-F55934695CF6}" destId="{5043B4F9-D605-429D-B731-04725918F37D}" srcOrd="1" destOrd="0" presId="urn:microsoft.com/office/officeart/2005/8/layout/pyramid3"/>
    <dgm:cxn modelId="{C3A3510F-A2F5-4C66-9EAF-45B1A9FA0BE8}" type="presParOf" srcId="{309ECB59-C7C5-4F55-9098-B862838F5F78}" destId="{BFE85A75-6837-4761-86C7-16DA3AEE1644}" srcOrd="2" destOrd="0" presId="urn:microsoft.com/office/officeart/2005/8/layout/pyramid3"/>
    <dgm:cxn modelId="{EE600BF6-86E7-4939-B791-D881C0E3765D}" type="presParOf" srcId="{BFE85A75-6837-4761-86C7-16DA3AEE1644}" destId="{50DD84C6-6078-4F72-9E46-7F3B13BA7413}" srcOrd="0" destOrd="0" presId="urn:microsoft.com/office/officeart/2005/8/layout/pyramid3"/>
    <dgm:cxn modelId="{605B66D1-3FE7-4494-8257-3B16118739A4}" type="presParOf" srcId="{BFE85A75-6837-4761-86C7-16DA3AEE1644}" destId="{15DC00D1-956B-46F6-B4C3-4D4C309CC41B}" srcOrd="1" destOrd="0" presId="urn:microsoft.com/office/officeart/2005/8/layout/pyramid3"/>
    <dgm:cxn modelId="{5C1305A4-907D-4855-BEDD-FF127E608C9F}" type="presParOf" srcId="{309ECB59-C7C5-4F55-9098-B862838F5F78}" destId="{3CCA497C-86FC-41B3-A69A-F696E14F77CB}" srcOrd="3" destOrd="0" presId="urn:microsoft.com/office/officeart/2005/8/layout/pyramid3"/>
    <dgm:cxn modelId="{298421A3-EFFE-4A2C-9151-BB863902F6AC}" type="presParOf" srcId="{3CCA497C-86FC-41B3-A69A-F696E14F77CB}" destId="{1BAE8C95-F7D1-43B3-A540-65AA1A872555}" srcOrd="0" destOrd="0" presId="urn:microsoft.com/office/officeart/2005/8/layout/pyramid3"/>
    <dgm:cxn modelId="{7AB795A9-7540-4172-AA23-BFFF1FFB3831}" type="presParOf" srcId="{3CCA497C-86FC-41B3-A69A-F696E14F77CB}" destId="{E82FDC02-47AE-43B0-92E7-A00E93F04BE9}" srcOrd="1"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7097359-1BE7-4942-9372-D68F03A247D5}" type="doc">
      <dgm:prSet loTypeId="urn:microsoft.com/office/officeart/2008/layout/VerticalCurvedList" loCatId="list" qsTypeId="urn:microsoft.com/office/officeart/2005/8/quickstyle/simple1" qsCatId="simple" csTypeId="urn:microsoft.com/office/officeart/2005/8/colors/accent4_5" csCatId="accent4" phldr="1"/>
      <dgm:spPr/>
      <dgm:t>
        <a:bodyPr/>
        <a:lstStyle/>
        <a:p>
          <a:endParaRPr lang="en-US"/>
        </a:p>
      </dgm:t>
    </dgm:pt>
    <dgm:pt modelId="{DE763067-4C05-4F92-9D32-1B944DF774CC}">
      <dgm:prSet phldrT="[Text]"/>
      <dgm:spPr>
        <a:solidFill>
          <a:schemeClr val="accent6">
            <a:lumMod val="90000"/>
            <a:alpha val="90000"/>
          </a:schemeClr>
        </a:solidFill>
        <a:ln>
          <a:solidFill>
            <a:schemeClr val="accent6">
              <a:lumMod val="75000"/>
            </a:schemeClr>
          </a:solidFill>
        </a:ln>
      </dgm:spPr>
      <dgm:t>
        <a:bodyPr/>
        <a:lstStyle/>
        <a:p>
          <a:r>
            <a:rPr lang="en-GB"/>
            <a:t>Customer Obsessed</a:t>
          </a:r>
          <a:endParaRPr lang="en-US"/>
        </a:p>
      </dgm:t>
    </dgm:pt>
    <dgm:pt modelId="{3A1B4F89-6E70-45E1-8DB9-0B6E7637101A}" type="parTrans" cxnId="{D7A91540-1665-4E9E-B9E0-8CD0A4B6E64B}">
      <dgm:prSet/>
      <dgm:spPr/>
      <dgm:t>
        <a:bodyPr/>
        <a:lstStyle/>
        <a:p>
          <a:endParaRPr lang="en-US"/>
        </a:p>
      </dgm:t>
    </dgm:pt>
    <dgm:pt modelId="{B924D239-3203-491F-9E7F-D478C699C323}" type="sibTrans" cxnId="{D7A91540-1665-4E9E-B9E0-8CD0A4B6E64B}">
      <dgm:prSet/>
      <dgm:spPr>
        <a:solidFill>
          <a:schemeClr val="accent6">
            <a:lumMod val="75000"/>
          </a:schemeClr>
        </a:solidFill>
        <a:ln w="165100" cap="flat">
          <a:solidFill>
            <a:schemeClr val="accent6">
              <a:lumMod val="75000"/>
            </a:schemeClr>
          </a:solidFill>
          <a:bevel/>
        </a:ln>
      </dgm:spPr>
      <dgm:t>
        <a:bodyPr/>
        <a:lstStyle/>
        <a:p>
          <a:endParaRPr lang="en-US"/>
        </a:p>
      </dgm:t>
    </dgm:pt>
    <dgm:pt modelId="{D8D80B6D-64B2-461A-9EC9-E728BCC1633F}">
      <dgm:prSet phldrT="[Text]"/>
      <dgm:spPr>
        <a:solidFill>
          <a:schemeClr val="accent6">
            <a:lumMod val="90000"/>
            <a:alpha val="80000"/>
          </a:schemeClr>
        </a:solidFill>
        <a:ln>
          <a:solidFill>
            <a:schemeClr val="accent6">
              <a:lumMod val="75000"/>
              <a:alpha val="80000"/>
            </a:schemeClr>
          </a:solidFill>
        </a:ln>
      </dgm:spPr>
      <dgm:t>
        <a:bodyPr/>
        <a:lstStyle/>
        <a:p>
          <a:r>
            <a:rPr lang="en-GB"/>
            <a:t>Production First Mindset</a:t>
          </a:r>
          <a:endParaRPr lang="en-US"/>
        </a:p>
      </dgm:t>
    </dgm:pt>
    <dgm:pt modelId="{BD80E00D-C5C1-422B-9F01-ADAEF88DFA46}" type="parTrans" cxnId="{1229F2F8-4443-45EC-976A-3A68840598BE}">
      <dgm:prSet/>
      <dgm:spPr/>
      <dgm:t>
        <a:bodyPr/>
        <a:lstStyle/>
        <a:p>
          <a:endParaRPr lang="en-US"/>
        </a:p>
      </dgm:t>
    </dgm:pt>
    <dgm:pt modelId="{318B013B-6627-4856-B5D9-D67FBFEA89AE}" type="sibTrans" cxnId="{1229F2F8-4443-45EC-976A-3A68840598BE}">
      <dgm:prSet/>
      <dgm:spPr/>
      <dgm:t>
        <a:bodyPr/>
        <a:lstStyle/>
        <a:p>
          <a:endParaRPr lang="en-US"/>
        </a:p>
      </dgm:t>
    </dgm:pt>
    <dgm:pt modelId="{1A1AC72A-D89C-437A-B98A-16E6F095E493}">
      <dgm:prSet phldrT="[Text]"/>
      <dgm:spPr>
        <a:solidFill>
          <a:schemeClr val="accent6">
            <a:lumMod val="90000"/>
            <a:alpha val="80000"/>
          </a:schemeClr>
        </a:solidFill>
        <a:ln>
          <a:solidFill>
            <a:schemeClr val="accent6">
              <a:lumMod val="75000"/>
              <a:alpha val="80000"/>
            </a:schemeClr>
          </a:solidFill>
        </a:ln>
      </dgm:spPr>
      <dgm:t>
        <a:bodyPr/>
        <a:lstStyle/>
        <a:p>
          <a:r>
            <a:rPr lang="en-GB"/>
            <a:t>Team Autonomy + Enterprise Alignment</a:t>
          </a:r>
          <a:endParaRPr lang="en-US"/>
        </a:p>
      </dgm:t>
    </dgm:pt>
    <dgm:pt modelId="{70E02F1F-6F39-4E66-823C-9FC51B549280}" type="parTrans" cxnId="{486D1BCE-23E1-4F15-9CD5-714558FA7339}">
      <dgm:prSet/>
      <dgm:spPr/>
      <dgm:t>
        <a:bodyPr/>
        <a:lstStyle/>
        <a:p>
          <a:endParaRPr lang="en-US"/>
        </a:p>
      </dgm:t>
    </dgm:pt>
    <dgm:pt modelId="{97C6BBF0-5964-412F-8CBE-CC513005BE78}" type="sibTrans" cxnId="{486D1BCE-23E1-4F15-9CD5-714558FA7339}">
      <dgm:prSet/>
      <dgm:spPr/>
      <dgm:t>
        <a:bodyPr/>
        <a:lstStyle/>
        <a:p>
          <a:endParaRPr lang="en-US"/>
        </a:p>
      </dgm:t>
    </dgm:pt>
    <dgm:pt modelId="{B4F80D7B-2F84-4A82-859C-335A5B1A0280}">
      <dgm:prSet phldrT="[Text]"/>
      <dgm:spPr>
        <a:solidFill>
          <a:schemeClr val="accent6">
            <a:lumMod val="90000"/>
            <a:alpha val="80000"/>
          </a:schemeClr>
        </a:solidFill>
        <a:ln>
          <a:solidFill>
            <a:schemeClr val="accent6">
              <a:lumMod val="75000"/>
              <a:alpha val="80000"/>
            </a:schemeClr>
          </a:solidFill>
        </a:ln>
      </dgm:spPr>
      <dgm:t>
        <a:bodyPr/>
        <a:lstStyle/>
        <a:p>
          <a:r>
            <a:rPr lang="en-GB"/>
            <a:t>Shift Left Quality</a:t>
          </a:r>
          <a:endParaRPr lang="en-US"/>
        </a:p>
      </dgm:t>
    </dgm:pt>
    <dgm:pt modelId="{F0182EA7-14EB-49E3-A92A-B0C3F527BA27}" type="parTrans" cxnId="{DAF6DBDC-5290-4CC4-82A7-9539F0182316}">
      <dgm:prSet/>
      <dgm:spPr/>
      <dgm:t>
        <a:bodyPr/>
        <a:lstStyle/>
        <a:p>
          <a:endParaRPr lang="en-US"/>
        </a:p>
      </dgm:t>
    </dgm:pt>
    <dgm:pt modelId="{16FC9701-ADD0-4313-B947-AB5EC5A8FE21}" type="sibTrans" cxnId="{DAF6DBDC-5290-4CC4-82A7-9539F0182316}">
      <dgm:prSet/>
      <dgm:spPr/>
      <dgm:t>
        <a:bodyPr/>
        <a:lstStyle/>
        <a:p>
          <a:endParaRPr lang="en-US"/>
        </a:p>
      </dgm:t>
    </dgm:pt>
    <dgm:pt modelId="{786CEC3A-106B-42AB-B15B-8DEF8540D74A}">
      <dgm:prSet phldrT="[Text]"/>
      <dgm:spPr>
        <a:solidFill>
          <a:schemeClr val="accent4">
            <a:alpha val="80000"/>
          </a:schemeClr>
        </a:solidFill>
        <a:ln>
          <a:solidFill>
            <a:srgbClr val="0070C0">
              <a:alpha val="80000"/>
            </a:srgbClr>
          </a:solidFill>
        </a:ln>
      </dgm:spPr>
      <dgm:t>
        <a:bodyPr/>
        <a:lstStyle/>
        <a:p>
          <a:r>
            <a:rPr lang="en-GB" dirty="0"/>
            <a:t>Safe Deployments and Limiting Damage</a:t>
          </a:r>
          <a:endParaRPr lang="en-US" dirty="0"/>
        </a:p>
      </dgm:t>
    </dgm:pt>
    <dgm:pt modelId="{CECFCE1D-6607-40C5-B350-23D86BF8CCC9}" type="parTrans" cxnId="{A4EAE4A8-EB0F-44E8-8811-2A4C83384C39}">
      <dgm:prSet/>
      <dgm:spPr/>
      <dgm:t>
        <a:bodyPr/>
        <a:lstStyle/>
        <a:p>
          <a:endParaRPr lang="en-US"/>
        </a:p>
      </dgm:t>
    </dgm:pt>
    <dgm:pt modelId="{7EA0F2D5-0A7A-4726-A575-9100BFB4F3BF}" type="sibTrans" cxnId="{A4EAE4A8-EB0F-44E8-8811-2A4C83384C39}">
      <dgm:prSet/>
      <dgm:spPr/>
      <dgm:t>
        <a:bodyPr/>
        <a:lstStyle/>
        <a:p>
          <a:endParaRPr lang="en-US"/>
        </a:p>
      </dgm:t>
    </dgm:pt>
    <dgm:pt modelId="{DB74B89A-E4E1-4E9A-B1C1-F97126CD7EF5}" type="pres">
      <dgm:prSet presAssocID="{57097359-1BE7-4942-9372-D68F03A247D5}" presName="Name0" presStyleCnt="0">
        <dgm:presLayoutVars>
          <dgm:chMax val="7"/>
          <dgm:chPref val="7"/>
          <dgm:dir/>
        </dgm:presLayoutVars>
      </dgm:prSet>
      <dgm:spPr/>
    </dgm:pt>
    <dgm:pt modelId="{817860E4-9F39-4665-AD9B-D434DC1D2BB2}" type="pres">
      <dgm:prSet presAssocID="{57097359-1BE7-4942-9372-D68F03A247D5}" presName="Name1" presStyleCnt="0"/>
      <dgm:spPr/>
    </dgm:pt>
    <dgm:pt modelId="{474DFEE5-F6A4-44E9-B5BF-FDC32871AEFC}" type="pres">
      <dgm:prSet presAssocID="{57097359-1BE7-4942-9372-D68F03A247D5}" presName="cycle" presStyleCnt="0"/>
      <dgm:spPr/>
    </dgm:pt>
    <dgm:pt modelId="{66351354-9619-4910-80A6-55E7C669099A}" type="pres">
      <dgm:prSet presAssocID="{57097359-1BE7-4942-9372-D68F03A247D5}" presName="srcNode" presStyleLbl="node1" presStyleIdx="0" presStyleCnt="5"/>
      <dgm:spPr/>
    </dgm:pt>
    <dgm:pt modelId="{D9942946-8F75-4FE2-8724-F851F973A115}" type="pres">
      <dgm:prSet presAssocID="{57097359-1BE7-4942-9372-D68F03A247D5}" presName="conn" presStyleLbl="parChTrans1D2" presStyleIdx="0" presStyleCnt="1"/>
      <dgm:spPr/>
    </dgm:pt>
    <dgm:pt modelId="{D56072B2-1236-4B26-9BF1-ED5131F73A5E}" type="pres">
      <dgm:prSet presAssocID="{57097359-1BE7-4942-9372-D68F03A247D5}" presName="extraNode" presStyleLbl="node1" presStyleIdx="0" presStyleCnt="5"/>
      <dgm:spPr/>
    </dgm:pt>
    <dgm:pt modelId="{188B68D4-8400-4B96-B10A-51AA0E265FB6}" type="pres">
      <dgm:prSet presAssocID="{57097359-1BE7-4942-9372-D68F03A247D5}" presName="dstNode" presStyleLbl="node1" presStyleIdx="0" presStyleCnt="5"/>
      <dgm:spPr/>
    </dgm:pt>
    <dgm:pt modelId="{AC24BD0C-8DA0-4521-8474-C7FAB7A058EE}" type="pres">
      <dgm:prSet presAssocID="{DE763067-4C05-4F92-9D32-1B944DF774CC}" presName="text_1" presStyleLbl="node1" presStyleIdx="0" presStyleCnt="5">
        <dgm:presLayoutVars>
          <dgm:bulletEnabled val="1"/>
        </dgm:presLayoutVars>
      </dgm:prSet>
      <dgm:spPr/>
    </dgm:pt>
    <dgm:pt modelId="{F5C4D7D4-ED4E-41D7-975A-F56255EDD752}" type="pres">
      <dgm:prSet presAssocID="{DE763067-4C05-4F92-9D32-1B944DF774CC}" presName="accent_1" presStyleCnt="0"/>
      <dgm:spPr/>
    </dgm:pt>
    <dgm:pt modelId="{FAE312C1-F6DF-487F-8F5E-AB05DC572E28}" type="pres">
      <dgm:prSet presAssocID="{DE763067-4C05-4F92-9D32-1B944DF774CC}" presName="accentRepeatNode" presStyleLbl="solidFgAcc1" presStyleIdx="0" presStyleCnt="5"/>
      <dgm:spPr>
        <a:ln>
          <a:solidFill>
            <a:schemeClr val="accent6">
              <a:lumMod val="75000"/>
            </a:schemeClr>
          </a:solidFill>
        </a:ln>
      </dgm:spPr>
    </dgm:pt>
    <dgm:pt modelId="{18751D14-F071-41C5-91BD-4D6265C3BAD7}" type="pres">
      <dgm:prSet presAssocID="{D8D80B6D-64B2-461A-9EC9-E728BCC1633F}" presName="text_2" presStyleLbl="node1" presStyleIdx="1" presStyleCnt="5">
        <dgm:presLayoutVars>
          <dgm:bulletEnabled val="1"/>
        </dgm:presLayoutVars>
      </dgm:prSet>
      <dgm:spPr/>
    </dgm:pt>
    <dgm:pt modelId="{A6A43AED-A978-4B32-A416-C862F79DCD81}" type="pres">
      <dgm:prSet presAssocID="{D8D80B6D-64B2-461A-9EC9-E728BCC1633F}" presName="accent_2" presStyleCnt="0"/>
      <dgm:spPr/>
    </dgm:pt>
    <dgm:pt modelId="{EAB3C5CA-2A6F-4697-8728-EC274D140EC0}" type="pres">
      <dgm:prSet presAssocID="{D8D80B6D-64B2-461A-9EC9-E728BCC1633F}" presName="accentRepeatNode" presStyleLbl="solidFgAcc1" presStyleIdx="1" presStyleCnt="5"/>
      <dgm:spPr>
        <a:ln>
          <a:solidFill>
            <a:schemeClr val="accent6">
              <a:lumMod val="75000"/>
              <a:alpha val="80000"/>
            </a:schemeClr>
          </a:solidFill>
        </a:ln>
      </dgm:spPr>
    </dgm:pt>
    <dgm:pt modelId="{4190FB0A-345B-4854-89FB-A1363D6B7FFC}" type="pres">
      <dgm:prSet presAssocID="{1A1AC72A-D89C-437A-B98A-16E6F095E493}" presName="text_3" presStyleLbl="node1" presStyleIdx="2" presStyleCnt="5">
        <dgm:presLayoutVars>
          <dgm:bulletEnabled val="1"/>
        </dgm:presLayoutVars>
      </dgm:prSet>
      <dgm:spPr/>
    </dgm:pt>
    <dgm:pt modelId="{1E0B6459-5AED-4F95-BEB8-C66CB52FFA8E}" type="pres">
      <dgm:prSet presAssocID="{1A1AC72A-D89C-437A-B98A-16E6F095E493}" presName="accent_3" presStyleCnt="0"/>
      <dgm:spPr/>
    </dgm:pt>
    <dgm:pt modelId="{51AC9237-79BE-4ED3-9D6E-6B2E9132A540}" type="pres">
      <dgm:prSet presAssocID="{1A1AC72A-D89C-437A-B98A-16E6F095E493}" presName="accentRepeatNode" presStyleLbl="solidFgAcc1" presStyleIdx="2" presStyleCnt="5"/>
      <dgm:spPr>
        <a:ln>
          <a:solidFill>
            <a:schemeClr val="accent6">
              <a:lumMod val="75000"/>
              <a:alpha val="80000"/>
            </a:schemeClr>
          </a:solidFill>
        </a:ln>
      </dgm:spPr>
    </dgm:pt>
    <dgm:pt modelId="{D9EEA9D0-2305-4C6D-8CF6-D97EACD79664}" type="pres">
      <dgm:prSet presAssocID="{B4F80D7B-2F84-4A82-859C-335A5B1A0280}" presName="text_4" presStyleLbl="node1" presStyleIdx="3" presStyleCnt="5">
        <dgm:presLayoutVars>
          <dgm:bulletEnabled val="1"/>
        </dgm:presLayoutVars>
      </dgm:prSet>
      <dgm:spPr/>
    </dgm:pt>
    <dgm:pt modelId="{7F7B271F-64E2-4EDE-8FA9-AA50EB338366}" type="pres">
      <dgm:prSet presAssocID="{B4F80D7B-2F84-4A82-859C-335A5B1A0280}" presName="accent_4" presStyleCnt="0"/>
      <dgm:spPr/>
    </dgm:pt>
    <dgm:pt modelId="{CD8AE00B-1EFF-48B7-8DF5-6B0FC504DAAD}" type="pres">
      <dgm:prSet presAssocID="{B4F80D7B-2F84-4A82-859C-335A5B1A0280}" presName="accentRepeatNode" presStyleLbl="solidFgAcc1" presStyleIdx="3" presStyleCnt="5"/>
      <dgm:spPr>
        <a:ln>
          <a:solidFill>
            <a:schemeClr val="accent6">
              <a:lumMod val="75000"/>
              <a:alpha val="80000"/>
            </a:schemeClr>
          </a:solidFill>
        </a:ln>
      </dgm:spPr>
    </dgm:pt>
    <dgm:pt modelId="{1F41BBDB-C34B-4DB1-8A97-08728582E3E9}" type="pres">
      <dgm:prSet presAssocID="{786CEC3A-106B-42AB-B15B-8DEF8540D74A}" presName="text_5" presStyleLbl="node1" presStyleIdx="4" presStyleCnt="5">
        <dgm:presLayoutVars>
          <dgm:bulletEnabled val="1"/>
        </dgm:presLayoutVars>
      </dgm:prSet>
      <dgm:spPr/>
    </dgm:pt>
    <dgm:pt modelId="{217E9BFF-6FEE-449E-871F-BF60304943A5}" type="pres">
      <dgm:prSet presAssocID="{786CEC3A-106B-42AB-B15B-8DEF8540D74A}" presName="accent_5" presStyleCnt="0"/>
      <dgm:spPr/>
    </dgm:pt>
    <dgm:pt modelId="{1479512B-F7CF-4D00-9AF7-C7D377B164C5}" type="pres">
      <dgm:prSet presAssocID="{786CEC3A-106B-42AB-B15B-8DEF8540D74A}" presName="accentRepeatNode" presStyleLbl="solidFgAcc1" presStyleIdx="4" presStyleCnt="5"/>
      <dgm:spPr>
        <a:ln>
          <a:solidFill>
            <a:srgbClr val="0070C0">
              <a:alpha val="80000"/>
            </a:srgbClr>
          </a:solidFill>
        </a:ln>
      </dgm:spPr>
    </dgm:pt>
  </dgm:ptLst>
  <dgm:cxnLst>
    <dgm:cxn modelId="{CCF20A18-DD11-4F09-B90A-2AE224E80F76}" type="presOf" srcId="{B4F80D7B-2F84-4A82-859C-335A5B1A0280}" destId="{D9EEA9D0-2305-4C6D-8CF6-D97EACD79664}" srcOrd="0" destOrd="0" presId="urn:microsoft.com/office/officeart/2008/layout/VerticalCurvedList"/>
    <dgm:cxn modelId="{2BE65725-E416-4EED-9FF1-D77086F1B483}" type="presOf" srcId="{DE763067-4C05-4F92-9D32-1B944DF774CC}" destId="{AC24BD0C-8DA0-4521-8474-C7FAB7A058EE}" srcOrd="0" destOrd="0" presId="urn:microsoft.com/office/officeart/2008/layout/VerticalCurvedList"/>
    <dgm:cxn modelId="{D7A91540-1665-4E9E-B9E0-8CD0A4B6E64B}" srcId="{57097359-1BE7-4942-9372-D68F03A247D5}" destId="{DE763067-4C05-4F92-9D32-1B944DF774CC}" srcOrd="0" destOrd="0" parTransId="{3A1B4F89-6E70-45E1-8DB9-0B6E7637101A}" sibTransId="{B924D239-3203-491F-9E7F-D478C699C323}"/>
    <dgm:cxn modelId="{92B0DC65-D2DE-44F1-98CA-395E5E3FCE55}" type="presOf" srcId="{D8D80B6D-64B2-461A-9EC9-E728BCC1633F}" destId="{18751D14-F071-41C5-91BD-4D6265C3BAD7}" srcOrd="0" destOrd="0" presId="urn:microsoft.com/office/officeart/2008/layout/VerticalCurvedList"/>
    <dgm:cxn modelId="{29D21D87-F2FE-4021-9A3B-A2EC108DFBD0}" type="presOf" srcId="{786CEC3A-106B-42AB-B15B-8DEF8540D74A}" destId="{1F41BBDB-C34B-4DB1-8A97-08728582E3E9}" srcOrd="0" destOrd="0" presId="urn:microsoft.com/office/officeart/2008/layout/VerticalCurvedList"/>
    <dgm:cxn modelId="{A4EAE4A8-EB0F-44E8-8811-2A4C83384C39}" srcId="{57097359-1BE7-4942-9372-D68F03A247D5}" destId="{786CEC3A-106B-42AB-B15B-8DEF8540D74A}" srcOrd="4" destOrd="0" parTransId="{CECFCE1D-6607-40C5-B350-23D86BF8CCC9}" sibTransId="{7EA0F2D5-0A7A-4726-A575-9100BFB4F3BF}"/>
    <dgm:cxn modelId="{071D7ABB-239D-4271-8CDB-0FDA769D7EA7}" type="presOf" srcId="{B924D239-3203-491F-9E7F-D478C699C323}" destId="{D9942946-8F75-4FE2-8724-F851F973A115}" srcOrd="0" destOrd="0" presId="urn:microsoft.com/office/officeart/2008/layout/VerticalCurvedList"/>
    <dgm:cxn modelId="{0473C0C3-6FB0-4CD9-B0D3-140B3A6C3C76}" type="presOf" srcId="{1A1AC72A-D89C-437A-B98A-16E6F095E493}" destId="{4190FB0A-345B-4854-89FB-A1363D6B7FFC}" srcOrd="0" destOrd="0" presId="urn:microsoft.com/office/officeart/2008/layout/VerticalCurvedList"/>
    <dgm:cxn modelId="{486D1BCE-23E1-4F15-9CD5-714558FA7339}" srcId="{57097359-1BE7-4942-9372-D68F03A247D5}" destId="{1A1AC72A-D89C-437A-B98A-16E6F095E493}" srcOrd="2" destOrd="0" parTransId="{70E02F1F-6F39-4E66-823C-9FC51B549280}" sibTransId="{97C6BBF0-5964-412F-8CBE-CC513005BE78}"/>
    <dgm:cxn modelId="{DAF6DBDC-5290-4CC4-82A7-9539F0182316}" srcId="{57097359-1BE7-4942-9372-D68F03A247D5}" destId="{B4F80D7B-2F84-4A82-859C-335A5B1A0280}" srcOrd="3" destOrd="0" parTransId="{F0182EA7-14EB-49E3-A92A-B0C3F527BA27}" sibTransId="{16FC9701-ADD0-4313-B947-AB5EC5A8FE21}"/>
    <dgm:cxn modelId="{1229F2F8-4443-45EC-976A-3A68840598BE}" srcId="{57097359-1BE7-4942-9372-D68F03A247D5}" destId="{D8D80B6D-64B2-461A-9EC9-E728BCC1633F}" srcOrd="1" destOrd="0" parTransId="{BD80E00D-C5C1-422B-9F01-ADAEF88DFA46}" sibTransId="{318B013B-6627-4856-B5D9-D67FBFEA89AE}"/>
    <dgm:cxn modelId="{A71F79FA-593C-45BE-AAFC-D0D31E67B9AF}" type="presOf" srcId="{57097359-1BE7-4942-9372-D68F03A247D5}" destId="{DB74B89A-E4E1-4E9A-B1C1-F97126CD7EF5}" srcOrd="0" destOrd="0" presId="urn:microsoft.com/office/officeart/2008/layout/VerticalCurvedList"/>
    <dgm:cxn modelId="{9E1FD0A6-767E-4CE8-B2F5-DBD3860827DF}" type="presParOf" srcId="{DB74B89A-E4E1-4E9A-B1C1-F97126CD7EF5}" destId="{817860E4-9F39-4665-AD9B-D434DC1D2BB2}" srcOrd="0" destOrd="0" presId="urn:microsoft.com/office/officeart/2008/layout/VerticalCurvedList"/>
    <dgm:cxn modelId="{6DDE1B62-8B41-41ED-A94B-B708B20EC8B6}" type="presParOf" srcId="{817860E4-9F39-4665-AD9B-D434DC1D2BB2}" destId="{474DFEE5-F6A4-44E9-B5BF-FDC32871AEFC}" srcOrd="0" destOrd="0" presId="urn:microsoft.com/office/officeart/2008/layout/VerticalCurvedList"/>
    <dgm:cxn modelId="{EB29EBE7-A855-4384-8282-B3384E4B26FD}" type="presParOf" srcId="{474DFEE5-F6A4-44E9-B5BF-FDC32871AEFC}" destId="{66351354-9619-4910-80A6-55E7C669099A}" srcOrd="0" destOrd="0" presId="urn:microsoft.com/office/officeart/2008/layout/VerticalCurvedList"/>
    <dgm:cxn modelId="{526C93E9-331F-4C1B-8DC6-A75572B41718}" type="presParOf" srcId="{474DFEE5-F6A4-44E9-B5BF-FDC32871AEFC}" destId="{D9942946-8F75-4FE2-8724-F851F973A115}" srcOrd="1" destOrd="0" presId="urn:microsoft.com/office/officeart/2008/layout/VerticalCurvedList"/>
    <dgm:cxn modelId="{6B220AB5-E553-4DE3-A0E9-FF3A61D518D0}" type="presParOf" srcId="{474DFEE5-F6A4-44E9-B5BF-FDC32871AEFC}" destId="{D56072B2-1236-4B26-9BF1-ED5131F73A5E}" srcOrd="2" destOrd="0" presId="urn:microsoft.com/office/officeart/2008/layout/VerticalCurvedList"/>
    <dgm:cxn modelId="{02D99342-F169-4DCE-8B81-B4F2281F7CD9}" type="presParOf" srcId="{474DFEE5-F6A4-44E9-B5BF-FDC32871AEFC}" destId="{188B68D4-8400-4B96-B10A-51AA0E265FB6}" srcOrd="3" destOrd="0" presId="urn:microsoft.com/office/officeart/2008/layout/VerticalCurvedList"/>
    <dgm:cxn modelId="{7D139655-513C-4CDD-BA7B-07D8D6A1EE05}" type="presParOf" srcId="{817860E4-9F39-4665-AD9B-D434DC1D2BB2}" destId="{AC24BD0C-8DA0-4521-8474-C7FAB7A058EE}" srcOrd="1" destOrd="0" presId="urn:microsoft.com/office/officeart/2008/layout/VerticalCurvedList"/>
    <dgm:cxn modelId="{FBACF977-85DD-40D7-A9A8-A96766D05FF4}" type="presParOf" srcId="{817860E4-9F39-4665-AD9B-D434DC1D2BB2}" destId="{F5C4D7D4-ED4E-41D7-975A-F56255EDD752}" srcOrd="2" destOrd="0" presId="urn:microsoft.com/office/officeart/2008/layout/VerticalCurvedList"/>
    <dgm:cxn modelId="{2C3C79BF-D5E2-4A71-BBF1-5ADFB9539FA4}" type="presParOf" srcId="{F5C4D7D4-ED4E-41D7-975A-F56255EDD752}" destId="{FAE312C1-F6DF-487F-8F5E-AB05DC572E28}" srcOrd="0" destOrd="0" presId="urn:microsoft.com/office/officeart/2008/layout/VerticalCurvedList"/>
    <dgm:cxn modelId="{22875334-D25B-40DD-8465-1C715A982A0E}" type="presParOf" srcId="{817860E4-9F39-4665-AD9B-D434DC1D2BB2}" destId="{18751D14-F071-41C5-91BD-4D6265C3BAD7}" srcOrd="3" destOrd="0" presId="urn:microsoft.com/office/officeart/2008/layout/VerticalCurvedList"/>
    <dgm:cxn modelId="{AF8D088B-DAF8-4150-B7A7-5B11D64A6664}" type="presParOf" srcId="{817860E4-9F39-4665-AD9B-D434DC1D2BB2}" destId="{A6A43AED-A978-4B32-A416-C862F79DCD81}" srcOrd="4" destOrd="0" presId="urn:microsoft.com/office/officeart/2008/layout/VerticalCurvedList"/>
    <dgm:cxn modelId="{0BCDB2AA-06AD-4411-B2E0-8CC1828553CB}" type="presParOf" srcId="{A6A43AED-A978-4B32-A416-C862F79DCD81}" destId="{EAB3C5CA-2A6F-4697-8728-EC274D140EC0}" srcOrd="0" destOrd="0" presId="urn:microsoft.com/office/officeart/2008/layout/VerticalCurvedList"/>
    <dgm:cxn modelId="{CAF66FEB-8569-4A92-96A1-45C9B6B08BE4}" type="presParOf" srcId="{817860E4-9F39-4665-AD9B-D434DC1D2BB2}" destId="{4190FB0A-345B-4854-89FB-A1363D6B7FFC}" srcOrd="5" destOrd="0" presId="urn:microsoft.com/office/officeart/2008/layout/VerticalCurvedList"/>
    <dgm:cxn modelId="{C002ADB6-EA41-4FB3-BE99-A9F2F7E52D00}" type="presParOf" srcId="{817860E4-9F39-4665-AD9B-D434DC1D2BB2}" destId="{1E0B6459-5AED-4F95-BEB8-C66CB52FFA8E}" srcOrd="6" destOrd="0" presId="urn:microsoft.com/office/officeart/2008/layout/VerticalCurvedList"/>
    <dgm:cxn modelId="{B93F37A2-EE4C-4B8A-A0C8-640FAB351E83}" type="presParOf" srcId="{1E0B6459-5AED-4F95-BEB8-C66CB52FFA8E}" destId="{51AC9237-79BE-4ED3-9D6E-6B2E9132A540}" srcOrd="0" destOrd="0" presId="urn:microsoft.com/office/officeart/2008/layout/VerticalCurvedList"/>
    <dgm:cxn modelId="{6612D57D-B768-4A42-BAD6-B421C1E60052}" type="presParOf" srcId="{817860E4-9F39-4665-AD9B-D434DC1D2BB2}" destId="{D9EEA9D0-2305-4C6D-8CF6-D97EACD79664}" srcOrd="7" destOrd="0" presId="urn:microsoft.com/office/officeart/2008/layout/VerticalCurvedList"/>
    <dgm:cxn modelId="{7954C73A-803F-437B-AAC1-7628D098CB2F}" type="presParOf" srcId="{817860E4-9F39-4665-AD9B-D434DC1D2BB2}" destId="{7F7B271F-64E2-4EDE-8FA9-AA50EB338366}" srcOrd="8" destOrd="0" presId="urn:microsoft.com/office/officeart/2008/layout/VerticalCurvedList"/>
    <dgm:cxn modelId="{8471EFEE-8FFC-46CF-AFB1-4975A9B0CDDC}" type="presParOf" srcId="{7F7B271F-64E2-4EDE-8FA9-AA50EB338366}" destId="{CD8AE00B-1EFF-48B7-8DF5-6B0FC504DAAD}" srcOrd="0" destOrd="0" presId="urn:microsoft.com/office/officeart/2008/layout/VerticalCurvedList"/>
    <dgm:cxn modelId="{D180914F-8E5C-4528-B56A-94C8E275E025}" type="presParOf" srcId="{817860E4-9F39-4665-AD9B-D434DC1D2BB2}" destId="{1F41BBDB-C34B-4DB1-8A97-08728582E3E9}" srcOrd="9" destOrd="0" presId="urn:microsoft.com/office/officeart/2008/layout/VerticalCurvedList"/>
    <dgm:cxn modelId="{DC0AA7C9-B2D3-4892-B50B-57C450713971}" type="presParOf" srcId="{817860E4-9F39-4665-AD9B-D434DC1D2BB2}" destId="{217E9BFF-6FEE-449E-871F-BF60304943A5}" srcOrd="10" destOrd="0" presId="urn:microsoft.com/office/officeart/2008/layout/VerticalCurvedList"/>
    <dgm:cxn modelId="{5B808E62-BDC2-4B5E-B16C-09950DF085AE}" type="presParOf" srcId="{217E9BFF-6FEE-449E-871F-BF60304943A5}" destId="{1479512B-F7CF-4D00-9AF7-C7D377B164C5}"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942946-8F75-4FE2-8724-F851F973A115}">
      <dsp:nvSpPr>
        <dsp:cNvPr id="0" name=""/>
        <dsp:cNvSpPr/>
      </dsp:nvSpPr>
      <dsp:spPr>
        <a:xfrm>
          <a:off x="-6249911" y="-956099"/>
          <a:ext cx="7439520" cy="7439520"/>
        </a:xfrm>
        <a:prstGeom prst="blockArc">
          <a:avLst>
            <a:gd name="adj1" fmla="val 18900000"/>
            <a:gd name="adj2" fmla="val 2700000"/>
            <a:gd name="adj3" fmla="val 290"/>
          </a:avLst>
        </a:prstGeom>
        <a:solidFill>
          <a:srgbClr val="1783D9"/>
        </a:solidFill>
        <a:ln w="165100" cap="flat" cmpd="sng" algn="ctr">
          <a:solidFill>
            <a:srgbClr val="1783D9"/>
          </a:solidFill>
          <a:prstDash val="solid"/>
          <a:bevel/>
        </a:ln>
        <a:effectLst/>
      </dsp:spPr>
      <dsp:style>
        <a:lnRef idx="2">
          <a:scrgbClr r="0" g="0" b="0"/>
        </a:lnRef>
        <a:fillRef idx="0">
          <a:scrgbClr r="0" g="0" b="0"/>
        </a:fillRef>
        <a:effectRef idx="0">
          <a:scrgbClr r="0" g="0" b="0"/>
        </a:effectRef>
        <a:fontRef idx="minor"/>
      </dsp:style>
    </dsp:sp>
    <dsp:sp modelId="{AC24BD0C-8DA0-4521-8474-C7FAB7A058EE}">
      <dsp:nvSpPr>
        <dsp:cNvPr id="0" name=""/>
        <dsp:cNvSpPr/>
      </dsp:nvSpPr>
      <dsp:spPr>
        <a:xfrm>
          <a:off x="519758" y="345347"/>
          <a:ext cx="7692926" cy="691136"/>
        </a:xfrm>
        <a:prstGeom prst="rect">
          <a:avLst/>
        </a:prstGeom>
        <a:solidFill>
          <a:schemeClr val="accent4">
            <a:alpha val="90000"/>
            <a:hueOff val="0"/>
            <a:satOff val="0"/>
            <a:lumOff val="0"/>
            <a:alphaOff val="0"/>
          </a:schemeClr>
        </a:solidFill>
        <a:ln w="10795" cap="flat" cmpd="sng" algn="ctr">
          <a:solidFill>
            <a:srgbClr val="1783D9"/>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Customer Obsessed</a:t>
          </a:r>
          <a:endParaRPr lang="en-US" sz="2900" kern="1200"/>
        </a:p>
      </dsp:txBody>
      <dsp:txXfrm>
        <a:off x="519758" y="345347"/>
        <a:ext cx="7692926" cy="691136"/>
      </dsp:txXfrm>
    </dsp:sp>
    <dsp:sp modelId="{FAE312C1-F6DF-487F-8F5E-AB05DC572E28}">
      <dsp:nvSpPr>
        <dsp:cNvPr id="0" name=""/>
        <dsp:cNvSpPr/>
      </dsp:nvSpPr>
      <dsp:spPr>
        <a:xfrm>
          <a:off x="87797" y="258955"/>
          <a:ext cx="863920" cy="863920"/>
        </a:xfrm>
        <a:prstGeom prst="ellipse">
          <a:avLst/>
        </a:prstGeom>
        <a:solidFill>
          <a:schemeClr val="lt1">
            <a:hueOff val="0"/>
            <a:satOff val="0"/>
            <a:lumOff val="0"/>
            <a:alphaOff val="0"/>
          </a:schemeClr>
        </a:solidFill>
        <a:ln w="10795" cap="flat" cmpd="sng" algn="ctr">
          <a:solidFill>
            <a:schemeClr val="accent4">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751D14-F071-41C5-91BD-4D6265C3BAD7}">
      <dsp:nvSpPr>
        <dsp:cNvPr id="0" name=""/>
        <dsp:cNvSpPr/>
      </dsp:nvSpPr>
      <dsp:spPr>
        <a:xfrm>
          <a:off x="1015006" y="1381719"/>
          <a:ext cx="7197678" cy="691136"/>
        </a:xfrm>
        <a:prstGeom prst="rect">
          <a:avLst/>
        </a:prstGeom>
        <a:solidFill>
          <a:schemeClr val="accent4">
            <a:alpha val="90000"/>
            <a:hueOff val="0"/>
            <a:satOff val="0"/>
            <a:lumOff val="0"/>
            <a:alphaOff val="-10000"/>
          </a:schemeClr>
        </a:solidFill>
        <a:ln w="10795" cap="flat" cmpd="sng" algn="ctr">
          <a:solidFill>
            <a:srgbClr val="1783D9"/>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Production First Mindset</a:t>
          </a:r>
          <a:endParaRPr lang="en-US" sz="2900" kern="1200"/>
        </a:p>
      </dsp:txBody>
      <dsp:txXfrm>
        <a:off x="1015006" y="1381719"/>
        <a:ext cx="7197678" cy="691136"/>
      </dsp:txXfrm>
    </dsp:sp>
    <dsp:sp modelId="{EAB3C5CA-2A6F-4697-8728-EC274D140EC0}">
      <dsp:nvSpPr>
        <dsp:cNvPr id="0" name=""/>
        <dsp:cNvSpPr/>
      </dsp:nvSpPr>
      <dsp:spPr>
        <a:xfrm>
          <a:off x="583045" y="1295327"/>
          <a:ext cx="863920" cy="863920"/>
        </a:xfrm>
        <a:prstGeom prst="ellipse">
          <a:avLst/>
        </a:prstGeom>
        <a:solidFill>
          <a:schemeClr val="lt1">
            <a:hueOff val="0"/>
            <a:satOff val="0"/>
            <a:lumOff val="0"/>
            <a:alphaOff val="0"/>
          </a:schemeClr>
        </a:solidFill>
        <a:ln w="10795" cap="flat" cmpd="sng" algn="ctr">
          <a:solidFill>
            <a:schemeClr val="accent4">
              <a:alpha val="90000"/>
              <a:hueOff val="0"/>
              <a:satOff val="0"/>
              <a:lumOff val="0"/>
              <a:alphaOff val="-10000"/>
            </a:schemeClr>
          </a:solidFill>
          <a:prstDash val="solid"/>
        </a:ln>
        <a:effectLst/>
      </dsp:spPr>
      <dsp:style>
        <a:lnRef idx="2">
          <a:scrgbClr r="0" g="0" b="0"/>
        </a:lnRef>
        <a:fillRef idx="1">
          <a:scrgbClr r="0" g="0" b="0"/>
        </a:fillRef>
        <a:effectRef idx="0">
          <a:scrgbClr r="0" g="0" b="0"/>
        </a:effectRef>
        <a:fontRef idx="minor"/>
      </dsp:style>
    </dsp:sp>
    <dsp:sp modelId="{4190FB0A-345B-4854-89FB-A1363D6B7FFC}">
      <dsp:nvSpPr>
        <dsp:cNvPr id="0" name=""/>
        <dsp:cNvSpPr/>
      </dsp:nvSpPr>
      <dsp:spPr>
        <a:xfrm>
          <a:off x="1167007" y="2418092"/>
          <a:ext cx="7045677" cy="691136"/>
        </a:xfrm>
        <a:prstGeom prst="rect">
          <a:avLst/>
        </a:prstGeom>
        <a:solidFill>
          <a:schemeClr val="accent4">
            <a:alpha val="90000"/>
            <a:hueOff val="0"/>
            <a:satOff val="0"/>
            <a:lumOff val="0"/>
            <a:alphaOff val="-20000"/>
          </a:schemeClr>
        </a:solidFill>
        <a:ln w="10795" cap="flat" cmpd="sng" algn="ctr">
          <a:solidFill>
            <a:srgbClr val="1783D9"/>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Team Autonomy + Enterprise Alignment</a:t>
          </a:r>
          <a:endParaRPr lang="en-US" sz="2900" kern="1200"/>
        </a:p>
      </dsp:txBody>
      <dsp:txXfrm>
        <a:off x="1167007" y="2418092"/>
        <a:ext cx="7045677" cy="691136"/>
      </dsp:txXfrm>
    </dsp:sp>
    <dsp:sp modelId="{51AC9237-79BE-4ED3-9D6E-6B2E9132A540}">
      <dsp:nvSpPr>
        <dsp:cNvPr id="0" name=""/>
        <dsp:cNvSpPr/>
      </dsp:nvSpPr>
      <dsp:spPr>
        <a:xfrm>
          <a:off x="735047" y="2331700"/>
          <a:ext cx="863920" cy="863920"/>
        </a:xfrm>
        <a:prstGeom prst="ellipse">
          <a:avLst/>
        </a:prstGeom>
        <a:solidFill>
          <a:schemeClr val="lt1">
            <a:hueOff val="0"/>
            <a:satOff val="0"/>
            <a:lumOff val="0"/>
            <a:alphaOff val="0"/>
          </a:schemeClr>
        </a:solidFill>
        <a:ln w="10795" cap="flat" cmpd="sng" algn="ctr">
          <a:solidFill>
            <a:schemeClr val="accent4">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sp>
    <dsp:sp modelId="{D9EEA9D0-2305-4C6D-8CF6-D97EACD79664}">
      <dsp:nvSpPr>
        <dsp:cNvPr id="0" name=""/>
        <dsp:cNvSpPr/>
      </dsp:nvSpPr>
      <dsp:spPr>
        <a:xfrm>
          <a:off x="1015006" y="3454465"/>
          <a:ext cx="7197678" cy="691136"/>
        </a:xfrm>
        <a:prstGeom prst="rect">
          <a:avLst/>
        </a:prstGeom>
        <a:solidFill>
          <a:schemeClr val="accent4">
            <a:alpha val="90000"/>
            <a:hueOff val="0"/>
            <a:satOff val="0"/>
            <a:lumOff val="0"/>
            <a:alphaOff val="-30000"/>
          </a:schemeClr>
        </a:solidFill>
        <a:ln w="10795" cap="flat" cmpd="sng" algn="ctr">
          <a:solidFill>
            <a:srgbClr val="1783D9"/>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Shift Left Quality</a:t>
          </a:r>
          <a:endParaRPr lang="en-US" sz="2900" kern="1200"/>
        </a:p>
      </dsp:txBody>
      <dsp:txXfrm>
        <a:off x="1015006" y="3454465"/>
        <a:ext cx="7197678" cy="691136"/>
      </dsp:txXfrm>
    </dsp:sp>
    <dsp:sp modelId="{CD8AE00B-1EFF-48B7-8DF5-6B0FC504DAAD}">
      <dsp:nvSpPr>
        <dsp:cNvPr id="0" name=""/>
        <dsp:cNvSpPr/>
      </dsp:nvSpPr>
      <dsp:spPr>
        <a:xfrm>
          <a:off x="583045" y="3368073"/>
          <a:ext cx="863920" cy="863920"/>
        </a:xfrm>
        <a:prstGeom prst="ellipse">
          <a:avLst/>
        </a:prstGeom>
        <a:solidFill>
          <a:schemeClr val="lt1">
            <a:hueOff val="0"/>
            <a:satOff val="0"/>
            <a:lumOff val="0"/>
            <a:alphaOff val="0"/>
          </a:schemeClr>
        </a:solidFill>
        <a:ln w="10795" cap="flat" cmpd="sng" algn="ctr">
          <a:solidFill>
            <a:schemeClr val="accent4">
              <a:alpha val="90000"/>
              <a:hueOff val="0"/>
              <a:satOff val="0"/>
              <a:lumOff val="0"/>
              <a:alphaOff val="-30000"/>
            </a:schemeClr>
          </a:solidFill>
          <a:prstDash val="solid"/>
        </a:ln>
        <a:effectLst/>
      </dsp:spPr>
      <dsp:style>
        <a:lnRef idx="2">
          <a:scrgbClr r="0" g="0" b="0"/>
        </a:lnRef>
        <a:fillRef idx="1">
          <a:scrgbClr r="0" g="0" b="0"/>
        </a:fillRef>
        <a:effectRef idx="0">
          <a:scrgbClr r="0" g="0" b="0"/>
        </a:effectRef>
        <a:fontRef idx="minor"/>
      </dsp:style>
    </dsp:sp>
    <dsp:sp modelId="{1F41BBDB-C34B-4DB1-8A97-08728582E3E9}">
      <dsp:nvSpPr>
        <dsp:cNvPr id="0" name=""/>
        <dsp:cNvSpPr/>
      </dsp:nvSpPr>
      <dsp:spPr>
        <a:xfrm>
          <a:off x="519758" y="4490838"/>
          <a:ext cx="7692926" cy="691136"/>
        </a:xfrm>
        <a:prstGeom prst="rect">
          <a:avLst/>
        </a:prstGeom>
        <a:solidFill>
          <a:schemeClr val="accent4">
            <a:alpha val="90000"/>
            <a:hueOff val="0"/>
            <a:satOff val="0"/>
            <a:lumOff val="0"/>
            <a:alphaOff val="-40000"/>
          </a:schemeClr>
        </a:solidFill>
        <a:ln w="10795" cap="flat" cmpd="sng" algn="ctr">
          <a:solidFill>
            <a:srgbClr val="1783D9"/>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dirty="0"/>
            <a:t>Safe Deployments and Limiting Damage</a:t>
          </a:r>
          <a:endParaRPr lang="en-US" sz="2900" kern="1200" dirty="0"/>
        </a:p>
      </dsp:txBody>
      <dsp:txXfrm>
        <a:off x="519758" y="4490838"/>
        <a:ext cx="7692926" cy="691136"/>
      </dsp:txXfrm>
    </dsp:sp>
    <dsp:sp modelId="{1479512B-F7CF-4D00-9AF7-C7D377B164C5}">
      <dsp:nvSpPr>
        <dsp:cNvPr id="0" name=""/>
        <dsp:cNvSpPr/>
      </dsp:nvSpPr>
      <dsp:spPr>
        <a:xfrm>
          <a:off x="87797" y="4404446"/>
          <a:ext cx="863920" cy="863920"/>
        </a:xfrm>
        <a:prstGeom prst="ellipse">
          <a:avLst/>
        </a:prstGeom>
        <a:solidFill>
          <a:schemeClr val="lt1">
            <a:hueOff val="0"/>
            <a:satOff val="0"/>
            <a:lumOff val="0"/>
            <a:alphaOff val="0"/>
          </a:schemeClr>
        </a:solidFill>
        <a:ln w="10795" cap="flat" cmpd="sng" algn="ctr">
          <a:solidFill>
            <a:schemeClr val="accent4">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942946-8F75-4FE2-8724-F851F973A115}">
      <dsp:nvSpPr>
        <dsp:cNvPr id="0" name=""/>
        <dsp:cNvSpPr/>
      </dsp:nvSpPr>
      <dsp:spPr>
        <a:xfrm>
          <a:off x="-6249911" y="-956099"/>
          <a:ext cx="7439520" cy="7439520"/>
        </a:xfrm>
        <a:prstGeom prst="blockArc">
          <a:avLst>
            <a:gd name="adj1" fmla="val 18900000"/>
            <a:gd name="adj2" fmla="val 2700000"/>
            <a:gd name="adj3" fmla="val 290"/>
          </a:avLst>
        </a:prstGeom>
        <a:solidFill>
          <a:schemeClr val="accent6">
            <a:lumMod val="75000"/>
          </a:schemeClr>
        </a:solidFill>
        <a:ln w="165100" cap="flat" cmpd="sng" algn="ctr">
          <a:solidFill>
            <a:schemeClr val="accent6">
              <a:lumMod val="75000"/>
            </a:schemeClr>
          </a:solidFill>
          <a:prstDash val="solid"/>
          <a:bevel/>
        </a:ln>
        <a:effectLst/>
      </dsp:spPr>
      <dsp:style>
        <a:lnRef idx="2">
          <a:scrgbClr r="0" g="0" b="0"/>
        </a:lnRef>
        <a:fillRef idx="0">
          <a:scrgbClr r="0" g="0" b="0"/>
        </a:fillRef>
        <a:effectRef idx="0">
          <a:scrgbClr r="0" g="0" b="0"/>
        </a:effectRef>
        <a:fontRef idx="minor"/>
      </dsp:style>
    </dsp:sp>
    <dsp:sp modelId="{AC24BD0C-8DA0-4521-8474-C7FAB7A058EE}">
      <dsp:nvSpPr>
        <dsp:cNvPr id="0" name=""/>
        <dsp:cNvSpPr/>
      </dsp:nvSpPr>
      <dsp:spPr>
        <a:xfrm>
          <a:off x="519758" y="345347"/>
          <a:ext cx="7692926" cy="691136"/>
        </a:xfrm>
        <a:prstGeom prst="rect">
          <a:avLst/>
        </a:prstGeom>
        <a:solidFill>
          <a:schemeClr val="accent4">
            <a:alpha val="90000"/>
            <a:hueOff val="0"/>
            <a:satOff val="0"/>
            <a:lumOff val="0"/>
            <a:alphaOff val="0"/>
          </a:schemeClr>
        </a:solidFill>
        <a:ln w="10795" cap="flat" cmpd="sng" algn="ctr">
          <a:solidFill>
            <a:srgbClr val="1783D9"/>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Customer Obsessed</a:t>
          </a:r>
          <a:endParaRPr lang="en-US" sz="2900" kern="1200"/>
        </a:p>
      </dsp:txBody>
      <dsp:txXfrm>
        <a:off x="519758" y="345347"/>
        <a:ext cx="7692926" cy="691136"/>
      </dsp:txXfrm>
    </dsp:sp>
    <dsp:sp modelId="{FAE312C1-F6DF-487F-8F5E-AB05DC572E28}">
      <dsp:nvSpPr>
        <dsp:cNvPr id="0" name=""/>
        <dsp:cNvSpPr/>
      </dsp:nvSpPr>
      <dsp:spPr>
        <a:xfrm>
          <a:off x="87797" y="258955"/>
          <a:ext cx="863920" cy="863920"/>
        </a:xfrm>
        <a:prstGeom prst="ellipse">
          <a:avLst/>
        </a:prstGeom>
        <a:solidFill>
          <a:schemeClr val="lt1">
            <a:hueOff val="0"/>
            <a:satOff val="0"/>
            <a:lumOff val="0"/>
            <a:alphaOff val="0"/>
          </a:schemeClr>
        </a:solidFill>
        <a:ln w="10795" cap="flat" cmpd="sng" algn="ctr">
          <a:solidFill>
            <a:schemeClr val="accent4">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8751D14-F071-41C5-91BD-4D6265C3BAD7}">
      <dsp:nvSpPr>
        <dsp:cNvPr id="0" name=""/>
        <dsp:cNvSpPr/>
      </dsp:nvSpPr>
      <dsp:spPr>
        <a:xfrm>
          <a:off x="1015006" y="1381719"/>
          <a:ext cx="7197678" cy="691136"/>
        </a:xfrm>
        <a:prstGeom prst="rect">
          <a:avLst/>
        </a:prstGeom>
        <a:solidFill>
          <a:schemeClr val="accent6">
            <a:lumMod val="90000"/>
            <a:alpha val="8000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Production First Mindset</a:t>
          </a:r>
          <a:endParaRPr lang="en-US" sz="2900" kern="1200"/>
        </a:p>
      </dsp:txBody>
      <dsp:txXfrm>
        <a:off x="1015006" y="1381719"/>
        <a:ext cx="7197678" cy="691136"/>
      </dsp:txXfrm>
    </dsp:sp>
    <dsp:sp modelId="{EAB3C5CA-2A6F-4697-8728-EC274D140EC0}">
      <dsp:nvSpPr>
        <dsp:cNvPr id="0" name=""/>
        <dsp:cNvSpPr/>
      </dsp:nvSpPr>
      <dsp:spPr>
        <a:xfrm>
          <a:off x="583045" y="1295327"/>
          <a:ext cx="863920" cy="863920"/>
        </a:xfrm>
        <a:prstGeom prst="ellipse">
          <a:avLst/>
        </a:prstGeom>
        <a:solidFill>
          <a:schemeClr val="lt1">
            <a:hueOff val="0"/>
            <a:satOff val="0"/>
            <a:lumOff val="0"/>
            <a:alphaOff val="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dsp:style>
    </dsp:sp>
    <dsp:sp modelId="{4190FB0A-345B-4854-89FB-A1363D6B7FFC}">
      <dsp:nvSpPr>
        <dsp:cNvPr id="0" name=""/>
        <dsp:cNvSpPr/>
      </dsp:nvSpPr>
      <dsp:spPr>
        <a:xfrm>
          <a:off x="1167007" y="2418092"/>
          <a:ext cx="7045677" cy="691136"/>
        </a:xfrm>
        <a:prstGeom prst="rect">
          <a:avLst/>
        </a:prstGeom>
        <a:solidFill>
          <a:schemeClr val="accent6">
            <a:lumMod val="90000"/>
            <a:alpha val="8000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Team Autonomy + Enterprise Alignment</a:t>
          </a:r>
          <a:endParaRPr lang="en-US" sz="2900" kern="1200"/>
        </a:p>
      </dsp:txBody>
      <dsp:txXfrm>
        <a:off x="1167007" y="2418092"/>
        <a:ext cx="7045677" cy="691136"/>
      </dsp:txXfrm>
    </dsp:sp>
    <dsp:sp modelId="{51AC9237-79BE-4ED3-9D6E-6B2E9132A540}">
      <dsp:nvSpPr>
        <dsp:cNvPr id="0" name=""/>
        <dsp:cNvSpPr/>
      </dsp:nvSpPr>
      <dsp:spPr>
        <a:xfrm>
          <a:off x="735047" y="2331700"/>
          <a:ext cx="863920" cy="863920"/>
        </a:xfrm>
        <a:prstGeom prst="ellipse">
          <a:avLst/>
        </a:prstGeom>
        <a:solidFill>
          <a:schemeClr val="lt1">
            <a:hueOff val="0"/>
            <a:satOff val="0"/>
            <a:lumOff val="0"/>
            <a:alphaOff val="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dsp:style>
    </dsp:sp>
    <dsp:sp modelId="{D9EEA9D0-2305-4C6D-8CF6-D97EACD79664}">
      <dsp:nvSpPr>
        <dsp:cNvPr id="0" name=""/>
        <dsp:cNvSpPr/>
      </dsp:nvSpPr>
      <dsp:spPr>
        <a:xfrm>
          <a:off x="1015006" y="3454465"/>
          <a:ext cx="7197678" cy="691136"/>
        </a:xfrm>
        <a:prstGeom prst="rect">
          <a:avLst/>
        </a:prstGeom>
        <a:solidFill>
          <a:schemeClr val="accent6">
            <a:lumMod val="90000"/>
            <a:alpha val="8000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Shift Left Quality</a:t>
          </a:r>
          <a:endParaRPr lang="en-US" sz="2900" kern="1200"/>
        </a:p>
      </dsp:txBody>
      <dsp:txXfrm>
        <a:off x="1015006" y="3454465"/>
        <a:ext cx="7197678" cy="691136"/>
      </dsp:txXfrm>
    </dsp:sp>
    <dsp:sp modelId="{CD8AE00B-1EFF-48B7-8DF5-6B0FC504DAAD}">
      <dsp:nvSpPr>
        <dsp:cNvPr id="0" name=""/>
        <dsp:cNvSpPr/>
      </dsp:nvSpPr>
      <dsp:spPr>
        <a:xfrm>
          <a:off x="583045" y="3368073"/>
          <a:ext cx="863920" cy="863920"/>
        </a:xfrm>
        <a:prstGeom prst="ellipse">
          <a:avLst/>
        </a:prstGeom>
        <a:solidFill>
          <a:schemeClr val="lt1">
            <a:hueOff val="0"/>
            <a:satOff val="0"/>
            <a:lumOff val="0"/>
            <a:alphaOff val="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dsp:style>
    </dsp:sp>
    <dsp:sp modelId="{1F41BBDB-C34B-4DB1-8A97-08728582E3E9}">
      <dsp:nvSpPr>
        <dsp:cNvPr id="0" name=""/>
        <dsp:cNvSpPr/>
      </dsp:nvSpPr>
      <dsp:spPr>
        <a:xfrm>
          <a:off x="519758" y="4490838"/>
          <a:ext cx="7692926" cy="691136"/>
        </a:xfrm>
        <a:prstGeom prst="rect">
          <a:avLst/>
        </a:prstGeom>
        <a:solidFill>
          <a:schemeClr val="accent6">
            <a:lumMod val="90000"/>
            <a:alpha val="8000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dirty="0"/>
            <a:t>Safe Deployments and Limiting Damage</a:t>
          </a:r>
          <a:endParaRPr lang="en-US" sz="2900" kern="1200" dirty="0"/>
        </a:p>
      </dsp:txBody>
      <dsp:txXfrm>
        <a:off x="519758" y="4490838"/>
        <a:ext cx="7692926" cy="691136"/>
      </dsp:txXfrm>
    </dsp:sp>
    <dsp:sp modelId="{1479512B-F7CF-4D00-9AF7-C7D377B164C5}">
      <dsp:nvSpPr>
        <dsp:cNvPr id="0" name=""/>
        <dsp:cNvSpPr/>
      </dsp:nvSpPr>
      <dsp:spPr>
        <a:xfrm>
          <a:off x="87797" y="4404446"/>
          <a:ext cx="863920" cy="863920"/>
        </a:xfrm>
        <a:prstGeom prst="ellipse">
          <a:avLst/>
        </a:prstGeom>
        <a:solidFill>
          <a:schemeClr val="lt1">
            <a:hueOff val="0"/>
            <a:satOff val="0"/>
            <a:lumOff val="0"/>
            <a:alphaOff val="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942946-8F75-4FE2-8724-F851F973A115}">
      <dsp:nvSpPr>
        <dsp:cNvPr id="0" name=""/>
        <dsp:cNvSpPr/>
      </dsp:nvSpPr>
      <dsp:spPr>
        <a:xfrm>
          <a:off x="-6249911" y="-956099"/>
          <a:ext cx="7439520" cy="7439520"/>
        </a:xfrm>
        <a:prstGeom prst="blockArc">
          <a:avLst>
            <a:gd name="adj1" fmla="val 18900000"/>
            <a:gd name="adj2" fmla="val 2700000"/>
            <a:gd name="adj3" fmla="val 290"/>
          </a:avLst>
        </a:prstGeom>
        <a:solidFill>
          <a:schemeClr val="accent6">
            <a:lumMod val="75000"/>
          </a:schemeClr>
        </a:solidFill>
        <a:ln w="165100" cap="flat" cmpd="sng" algn="ctr">
          <a:solidFill>
            <a:schemeClr val="accent6">
              <a:lumMod val="75000"/>
            </a:schemeClr>
          </a:solidFill>
          <a:prstDash val="solid"/>
          <a:bevel/>
        </a:ln>
        <a:effectLst/>
      </dsp:spPr>
      <dsp:style>
        <a:lnRef idx="2">
          <a:scrgbClr r="0" g="0" b="0"/>
        </a:lnRef>
        <a:fillRef idx="0">
          <a:scrgbClr r="0" g="0" b="0"/>
        </a:fillRef>
        <a:effectRef idx="0">
          <a:scrgbClr r="0" g="0" b="0"/>
        </a:effectRef>
        <a:fontRef idx="minor"/>
      </dsp:style>
    </dsp:sp>
    <dsp:sp modelId="{AC24BD0C-8DA0-4521-8474-C7FAB7A058EE}">
      <dsp:nvSpPr>
        <dsp:cNvPr id="0" name=""/>
        <dsp:cNvSpPr/>
      </dsp:nvSpPr>
      <dsp:spPr>
        <a:xfrm>
          <a:off x="519758" y="345347"/>
          <a:ext cx="7692926" cy="691136"/>
        </a:xfrm>
        <a:prstGeom prst="rect">
          <a:avLst/>
        </a:prstGeom>
        <a:solidFill>
          <a:schemeClr val="accent6">
            <a:lumMod val="90000"/>
            <a:alpha val="90000"/>
          </a:schemeClr>
        </a:solidFill>
        <a:ln w="10795" cap="flat" cmpd="sng" algn="ctr">
          <a:solidFill>
            <a:schemeClr val="accent6">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Customer Obsessed</a:t>
          </a:r>
          <a:endParaRPr lang="en-US" sz="2900" kern="1200"/>
        </a:p>
      </dsp:txBody>
      <dsp:txXfrm>
        <a:off x="519758" y="345347"/>
        <a:ext cx="7692926" cy="691136"/>
      </dsp:txXfrm>
    </dsp:sp>
    <dsp:sp modelId="{FAE312C1-F6DF-487F-8F5E-AB05DC572E28}">
      <dsp:nvSpPr>
        <dsp:cNvPr id="0" name=""/>
        <dsp:cNvSpPr/>
      </dsp:nvSpPr>
      <dsp:spPr>
        <a:xfrm>
          <a:off x="87797" y="258955"/>
          <a:ext cx="863920" cy="863920"/>
        </a:xfrm>
        <a:prstGeom prst="ellipse">
          <a:avLst/>
        </a:prstGeom>
        <a:solidFill>
          <a:schemeClr val="lt1">
            <a:hueOff val="0"/>
            <a:satOff val="0"/>
            <a:lumOff val="0"/>
            <a:alphaOff val="0"/>
          </a:schemeClr>
        </a:solidFill>
        <a:ln w="10795" cap="flat" cmpd="sng" algn="ctr">
          <a:solidFill>
            <a:schemeClr val="accent6">
              <a:lumMod val="75000"/>
            </a:schemeClr>
          </a:solidFill>
          <a:prstDash val="solid"/>
        </a:ln>
        <a:effectLst/>
      </dsp:spPr>
      <dsp:style>
        <a:lnRef idx="2">
          <a:scrgbClr r="0" g="0" b="0"/>
        </a:lnRef>
        <a:fillRef idx="1">
          <a:scrgbClr r="0" g="0" b="0"/>
        </a:fillRef>
        <a:effectRef idx="0">
          <a:scrgbClr r="0" g="0" b="0"/>
        </a:effectRef>
        <a:fontRef idx="minor"/>
      </dsp:style>
    </dsp:sp>
    <dsp:sp modelId="{18751D14-F071-41C5-91BD-4D6265C3BAD7}">
      <dsp:nvSpPr>
        <dsp:cNvPr id="0" name=""/>
        <dsp:cNvSpPr/>
      </dsp:nvSpPr>
      <dsp:spPr>
        <a:xfrm>
          <a:off x="1015006" y="1381719"/>
          <a:ext cx="7197678" cy="691136"/>
        </a:xfrm>
        <a:prstGeom prst="rect">
          <a:avLst/>
        </a:prstGeom>
        <a:solidFill>
          <a:schemeClr val="accent4">
            <a:alpha val="80000"/>
          </a:schemeClr>
        </a:solidFill>
        <a:ln w="10795" cap="flat" cmpd="sng" algn="ctr">
          <a:solidFill>
            <a:srgbClr val="0070C0">
              <a:alpha val="8000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Production First Mindset</a:t>
          </a:r>
          <a:endParaRPr lang="en-US" sz="2900" kern="1200"/>
        </a:p>
      </dsp:txBody>
      <dsp:txXfrm>
        <a:off x="1015006" y="1381719"/>
        <a:ext cx="7197678" cy="691136"/>
      </dsp:txXfrm>
    </dsp:sp>
    <dsp:sp modelId="{EAB3C5CA-2A6F-4697-8728-EC274D140EC0}">
      <dsp:nvSpPr>
        <dsp:cNvPr id="0" name=""/>
        <dsp:cNvSpPr/>
      </dsp:nvSpPr>
      <dsp:spPr>
        <a:xfrm>
          <a:off x="583045" y="1295327"/>
          <a:ext cx="863920" cy="863920"/>
        </a:xfrm>
        <a:prstGeom prst="ellipse">
          <a:avLst/>
        </a:prstGeom>
        <a:solidFill>
          <a:schemeClr val="lt1">
            <a:hueOff val="0"/>
            <a:satOff val="0"/>
            <a:lumOff val="0"/>
            <a:alphaOff val="0"/>
          </a:schemeClr>
        </a:solidFill>
        <a:ln w="10795" cap="flat" cmpd="sng" algn="ctr">
          <a:solidFill>
            <a:srgbClr val="0070C0">
              <a:alpha val="80000"/>
            </a:srgbClr>
          </a:solidFill>
          <a:prstDash val="solid"/>
        </a:ln>
        <a:effectLst/>
      </dsp:spPr>
      <dsp:style>
        <a:lnRef idx="2">
          <a:scrgbClr r="0" g="0" b="0"/>
        </a:lnRef>
        <a:fillRef idx="1">
          <a:scrgbClr r="0" g="0" b="0"/>
        </a:fillRef>
        <a:effectRef idx="0">
          <a:scrgbClr r="0" g="0" b="0"/>
        </a:effectRef>
        <a:fontRef idx="minor"/>
      </dsp:style>
    </dsp:sp>
    <dsp:sp modelId="{4190FB0A-345B-4854-89FB-A1363D6B7FFC}">
      <dsp:nvSpPr>
        <dsp:cNvPr id="0" name=""/>
        <dsp:cNvSpPr/>
      </dsp:nvSpPr>
      <dsp:spPr>
        <a:xfrm>
          <a:off x="1167007" y="2418092"/>
          <a:ext cx="7045677" cy="691136"/>
        </a:xfrm>
        <a:prstGeom prst="rect">
          <a:avLst/>
        </a:prstGeom>
        <a:solidFill>
          <a:schemeClr val="accent6">
            <a:lumMod val="90000"/>
            <a:alpha val="8000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Team Autonomy + Enterprise Alignment</a:t>
          </a:r>
          <a:endParaRPr lang="en-US" sz="2900" kern="1200"/>
        </a:p>
      </dsp:txBody>
      <dsp:txXfrm>
        <a:off x="1167007" y="2418092"/>
        <a:ext cx="7045677" cy="691136"/>
      </dsp:txXfrm>
    </dsp:sp>
    <dsp:sp modelId="{51AC9237-79BE-4ED3-9D6E-6B2E9132A540}">
      <dsp:nvSpPr>
        <dsp:cNvPr id="0" name=""/>
        <dsp:cNvSpPr/>
      </dsp:nvSpPr>
      <dsp:spPr>
        <a:xfrm>
          <a:off x="735047" y="2331700"/>
          <a:ext cx="863920" cy="863920"/>
        </a:xfrm>
        <a:prstGeom prst="ellipse">
          <a:avLst/>
        </a:prstGeom>
        <a:solidFill>
          <a:schemeClr val="lt1">
            <a:hueOff val="0"/>
            <a:satOff val="0"/>
            <a:lumOff val="0"/>
            <a:alphaOff val="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dsp:style>
    </dsp:sp>
    <dsp:sp modelId="{D9EEA9D0-2305-4C6D-8CF6-D97EACD79664}">
      <dsp:nvSpPr>
        <dsp:cNvPr id="0" name=""/>
        <dsp:cNvSpPr/>
      </dsp:nvSpPr>
      <dsp:spPr>
        <a:xfrm>
          <a:off x="1015006" y="3454465"/>
          <a:ext cx="7197678" cy="691136"/>
        </a:xfrm>
        <a:prstGeom prst="rect">
          <a:avLst/>
        </a:prstGeom>
        <a:solidFill>
          <a:schemeClr val="accent6">
            <a:lumMod val="90000"/>
            <a:alpha val="8000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Shift Left Quality</a:t>
          </a:r>
          <a:endParaRPr lang="en-US" sz="2900" kern="1200"/>
        </a:p>
      </dsp:txBody>
      <dsp:txXfrm>
        <a:off x="1015006" y="3454465"/>
        <a:ext cx="7197678" cy="691136"/>
      </dsp:txXfrm>
    </dsp:sp>
    <dsp:sp modelId="{CD8AE00B-1EFF-48B7-8DF5-6B0FC504DAAD}">
      <dsp:nvSpPr>
        <dsp:cNvPr id="0" name=""/>
        <dsp:cNvSpPr/>
      </dsp:nvSpPr>
      <dsp:spPr>
        <a:xfrm>
          <a:off x="583045" y="3368073"/>
          <a:ext cx="863920" cy="863920"/>
        </a:xfrm>
        <a:prstGeom prst="ellipse">
          <a:avLst/>
        </a:prstGeom>
        <a:solidFill>
          <a:schemeClr val="lt1">
            <a:hueOff val="0"/>
            <a:satOff val="0"/>
            <a:lumOff val="0"/>
            <a:alphaOff val="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dsp:style>
    </dsp:sp>
    <dsp:sp modelId="{1F41BBDB-C34B-4DB1-8A97-08728582E3E9}">
      <dsp:nvSpPr>
        <dsp:cNvPr id="0" name=""/>
        <dsp:cNvSpPr/>
      </dsp:nvSpPr>
      <dsp:spPr>
        <a:xfrm>
          <a:off x="519758" y="4490838"/>
          <a:ext cx="7692926" cy="691136"/>
        </a:xfrm>
        <a:prstGeom prst="rect">
          <a:avLst/>
        </a:prstGeom>
        <a:solidFill>
          <a:schemeClr val="accent6">
            <a:lumMod val="90000"/>
            <a:alpha val="8000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dirty="0"/>
            <a:t>Safe Deployments and Limiting Damage</a:t>
          </a:r>
          <a:endParaRPr lang="en-US" sz="2900" kern="1200" dirty="0"/>
        </a:p>
      </dsp:txBody>
      <dsp:txXfrm>
        <a:off x="519758" y="4490838"/>
        <a:ext cx="7692926" cy="691136"/>
      </dsp:txXfrm>
    </dsp:sp>
    <dsp:sp modelId="{1479512B-F7CF-4D00-9AF7-C7D377B164C5}">
      <dsp:nvSpPr>
        <dsp:cNvPr id="0" name=""/>
        <dsp:cNvSpPr/>
      </dsp:nvSpPr>
      <dsp:spPr>
        <a:xfrm>
          <a:off x="87797" y="4404446"/>
          <a:ext cx="863920" cy="863920"/>
        </a:xfrm>
        <a:prstGeom prst="ellipse">
          <a:avLst/>
        </a:prstGeom>
        <a:solidFill>
          <a:schemeClr val="lt1">
            <a:hueOff val="0"/>
            <a:satOff val="0"/>
            <a:lumOff val="0"/>
            <a:alphaOff val="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942946-8F75-4FE2-8724-F851F973A115}">
      <dsp:nvSpPr>
        <dsp:cNvPr id="0" name=""/>
        <dsp:cNvSpPr/>
      </dsp:nvSpPr>
      <dsp:spPr>
        <a:xfrm>
          <a:off x="-6249911" y="-956099"/>
          <a:ext cx="7439520" cy="7439520"/>
        </a:xfrm>
        <a:prstGeom prst="blockArc">
          <a:avLst>
            <a:gd name="adj1" fmla="val 18900000"/>
            <a:gd name="adj2" fmla="val 2700000"/>
            <a:gd name="adj3" fmla="val 290"/>
          </a:avLst>
        </a:prstGeom>
        <a:solidFill>
          <a:schemeClr val="accent6">
            <a:lumMod val="75000"/>
          </a:schemeClr>
        </a:solidFill>
        <a:ln w="165100" cap="flat" cmpd="sng" algn="ctr">
          <a:solidFill>
            <a:schemeClr val="accent6">
              <a:lumMod val="75000"/>
            </a:schemeClr>
          </a:solidFill>
          <a:prstDash val="solid"/>
          <a:bevel/>
        </a:ln>
        <a:effectLst/>
      </dsp:spPr>
      <dsp:style>
        <a:lnRef idx="2">
          <a:scrgbClr r="0" g="0" b="0"/>
        </a:lnRef>
        <a:fillRef idx="0">
          <a:scrgbClr r="0" g="0" b="0"/>
        </a:fillRef>
        <a:effectRef idx="0">
          <a:scrgbClr r="0" g="0" b="0"/>
        </a:effectRef>
        <a:fontRef idx="minor"/>
      </dsp:style>
    </dsp:sp>
    <dsp:sp modelId="{AC24BD0C-8DA0-4521-8474-C7FAB7A058EE}">
      <dsp:nvSpPr>
        <dsp:cNvPr id="0" name=""/>
        <dsp:cNvSpPr/>
      </dsp:nvSpPr>
      <dsp:spPr>
        <a:xfrm>
          <a:off x="519758" y="345347"/>
          <a:ext cx="7692926" cy="691136"/>
        </a:xfrm>
        <a:prstGeom prst="rect">
          <a:avLst/>
        </a:prstGeom>
        <a:solidFill>
          <a:schemeClr val="accent6">
            <a:lumMod val="90000"/>
            <a:alpha val="90000"/>
          </a:schemeClr>
        </a:solidFill>
        <a:ln w="10795" cap="flat" cmpd="sng" algn="ctr">
          <a:solidFill>
            <a:schemeClr val="accent6">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Customer Obsessed</a:t>
          </a:r>
          <a:endParaRPr lang="en-US" sz="2900" kern="1200"/>
        </a:p>
      </dsp:txBody>
      <dsp:txXfrm>
        <a:off x="519758" y="345347"/>
        <a:ext cx="7692926" cy="691136"/>
      </dsp:txXfrm>
    </dsp:sp>
    <dsp:sp modelId="{FAE312C1-F6DF-487F-8F5E-AB05DC572E28}">
      <dsp:nvSpPr>
        <dsp:cNvPr id="0" name=""/>
        <dsp:cNvSpPr/>
      </dsp:nvSpPr>
      <dsp:spPr>
        <a:xfrm>
          <a:off x="87797" y="258955"/>
          <a:ext cx="863920" cy="863920"/>
        </a:xfrm>
        <a:prstGeom prst="ellipse">
          <a:avLst/>
        </a:prstGeom>
        <a:solidFill>
          <a:schemeClr val="lt1">
            <a:hueOff val="0"/>
            <a:satOff val="0"/>
            <a:lumOff val="0"/>
            <a:alphaOff val="0"/>
          </a:schemeClr>
        </a:solidFill>
        <a:ln w="10795" cap="flat" cmpd="sng" algn="ctr">
          <a:solidFill>
            <a:schemeClr val="accent6">
              <a:lumMod val="75000"/>
            </a:schemeClr>
          </a:solidFill>
          <a:prstDash val="solid"/>
        </a:ln>
        <a:effectLst/>
      </dsp:spPr>
      <dsp:style>
        <a:lnRef idx="2">
          <a:scrgbClr r="0" g="0" b="0"/>
        </a:lnRef>
        <a:fillRef idx="1">
          <a:scrgbClr r="0" g="0" b="0"/>
        </a:fillRef>
        <a:effectRef idx="0">
          <a:scrgbClr r="0" g="0" b="0"/>
        </a:effectRef>
        <a:fontRef idx="minor"/>
      </dsp:style>
    </dsp:sp>
    <dsp:sp modelId="{18751D14-F071-41C5-91BD-4D6265C3BAD7}">
      <dsp:nvSpPr>
        <dsp:cNvPr id="0" name=""/>
        <dsp:cNvSpPr/>
      </dsp:nvSpPr>
      <dsp:spPr>
        <a:xfrm>
          <a:off x="1015006" y="1381719"/>
          <a:ext cx="7197678" cy="691136"/>
        </a:xfrm>
        <a:prstGeom prst="rect">
          <a:avLst/>
        </a:prstGeom>
        <a:solidFill>
          <a:schemeClr val="accent6">
            <a:lumMod val="90000"/>
            <a:alpha val="8000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Production First Mindset</a:t>
          </a:r>
          <a:endParaRPr lang="en-US" sz="2900" kern="1200"/>
        </a:p>
      </dsp:txBody>
      <dsp:txXfrm>
        <a:off x="1015006" y="1381719"/>
        <a:ext cx="7197678" cy="691136"/>
      </dsp:txXfrm>
    </dsp:sp>
    <dsp:sp modelId="{EAB3C5CA-2A6F-4697-8728-EC274D140EC0}">
      <dsp:nvSpPr>
        <dsp:cNvPr id="0" name=""/>
        <dsp:cNvSpPr/>
      </dsp:nvSpPr>
      <dsp:spPr>
        <a:xfrm>
          <a:off x="583045" y="1295327"/>
          <a:ext cx="863920" cy="863920"/>
        </a:xfrm>
        <a:prstGeom prst="ellipse">
          <a:avLst/>
        </a:prstGeom>
        <a:solidFill>
          <a:schemeClr val="lt1">
            <a:hueOff val="0"/>
            <a:satOff val="0"/>
            <a:lumOff val="0"/>
            <a:alphaOff val="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dsp:style>
    </dsp:sp>
    <dsp:sp modelId="{4190FB0A-345B-4854-89FB-A1363D6B7FFC}">
      <dsp:nvSpPr>
        <dsp:cNvPr id="0" name=""/>
        <dsp:cNvSpPr/>
      </dsp:nvSpPr>
      <dsp:spPr>
        <a:xfrm>
          <a:off x="1167007" y="2418092"/>
          <a:ext cx="7045677" cy="691136"/>
        </a:xfrm>
        <a:prstGeom prst="rect">
          <a:avLst/>
        </a:prstGeom>
        <a:solidFill>
          <a:schemeClr val="accent4">
            <a:alpha val="80000"/>
          </a:schemeClr>
        </a:solidFill>
        <a:ln w="10795" cap="flat" cmpd="sng" algn="ctr">
          <a:solidFill>
            <a:srgbClr val="0070C0">
              <a:alpha val="8000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Team Autonomy + Enterprise Alignment</a:t>
          </a:r>
          <a:endParaRPr lang="en-US" sz="2900" kern="1200"/>
        </a:p>
      </dsp:txBody>
      <dsp:txXfrm>
        <a:off x="1167007" y="2418092"/>
        <a:ext cx="7045677" cy="691136"/>
      </dsp:txXfrm>
    </dsp:sp>
    <dsp:sp modelId="{51AC9237-79BE-4ED3-9D6E-6B2E9132A540}">
      <dsp:nvSpPr>
        <dsp:cNvPr id="0" name=""/>
        <dsp:cNvSpPr/>
      </dsp:nvSpPr>
      <dsp:spPr>
        <a:xfrm>
          <a:off x="735047" y="2331700"/>
          <a:ext cx="863920" cy="863920"/>
        </a:xfrm>
        <a:prstGeom prst="ellipse">
          <a:avLst/>
        </a:prstGeom>
        <a:solidFill>
          <a:schemeClr val="lt1">
            <a:hueOff val="0"/>
            <a:satOff val="0"/>
            <a:lumOff val="0"/>
            <a:alphaOff val="0"/>
          </a:schemeClr>
        </a:solidFill>
        <a:ln w="10795" cap="flat" cmpd="sng" algn="ctr">
          <a:solidFill>
            <a:srgbClr val="0070C0">
              <a:alpha val="80000"/>
            </a:srgbClr>
          </a:solidFill>
          <a:prstDash val="solid"/>
        </a:ln>
        <a:effectLst/>
      </dsp:spPr>
      <dsp:style>
        <a:lnRef idx="2">
          <a:scrgbClr r="0" g="0" b="0"/>
        </a:lnRef>
        <a:fillRef idx="1">
          <a:scrgbClr r="0" g="0" b="0"/>
        </a:fillRef>
        <a:effectRef idx="0">
          <a:scrgbClr r="0" g="0" b="0"/>
        </a:effectRef>
        <a:fontRef idx="minor"/>
      </dsp:style>
    </dsp:sp>
    <dsp:sp modelId="{D9EEA9D0-2305-4C6D-8CF6-D97EACD79664}">
      <dsp:nvSpPr>
        <dsp:cNvPr id="0" name=""/>
        <dsp:cNvSpPr/>
      </dsp:nvSpPr>
      <dsp:spPr>
        <a:xfrm>
          <a:off x="1015006" y="3454465"/>
          <a:ext cx="7197678" cy="691136"/>
        </a:xfrm>
        <a:prstGeom prst="rect">
          <a:avLst/>
        </a:prstGeom>
        <a:solidFill>
          <a:schemeClr val="accent6">
            <a:lumMod val="90000"/>
            <a:alpha val="8000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Shift Left Quality</a:t>
          </a:r>
          <a:endParaRPr lang="en-US" sz="2900" kern="1200"/>
        </a:p>
      </dsp:txBody>
      <dsp:txXfrm>
        <a:off x="1015006" y="3454465"/>
        <a:ext cx="7197678" cy="691136"/>
      </dsp:txXfrm>
    </dsp:sp>
    <dsp:sp modelId="{CD8AE00B-1EFF-48B7-8DF5-6B0FC504DAAD}">
      <dsp:nvSpPr>
        <dsp:cNvPr id="0" name=""/>
        <dsp:cNvSpPr/>
      </dsp:nvSpPr>
      <dsp:spPr>
        <a:xfrm>
          <a:off x="583045" y="3368073"/>
          <a:ext cx="863920" cy="863920"/>
        </a:xfrm>
        <a:prstGeom prst="ellipse">
          <a:avLst/>
        </a:prstGeom>
        <a:solidFill>
          <a:schemeClr val="lt1">
            <a:hueOff val="0"/>
            <a:satOff val="0"/>
            <a:lumOff val="0"/>
            <a:alphaOff val="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dsp:style>
    </dsp:sp>
    <dsp:sp modelId="{1F41BBDB-C34B-4DB1-8A97-08728582E3E9}">
      <dsp:nvSpPr>
        <dsp:cNvPr id="0" name=""/>
        <dsp:cNvSpPr/>
      </dsp:nvSpPr>
      <dsp:spPr>
        <a:xfrm>
          <a:off x="519758" y="4490838"/>
          <a:ext cx="7692926" cy="691136"/>
        </a:xfrm>
        <a:prstGeom prst="rect">
          <a:avLst/>
        </a:prstGeom>
        <a:solidFill>
          <a:schemeClr val="accent6">
            <a:lumMod val="90000"/>
            <a:alpha val="8000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dirty="0"/>
            <a:t>Safe Deployments and Limiting Damage</a:t>
          </a:r>
          <a:endParaRPr lang="en-US" sz="2900" kern="1200" dirty="0"/>
        </a:p>
      </dsp:txBody>
      <dsp:txXfrm>
        <a:off x="519758" y="4490838"/>
        <a:ext cx="7692926" cy="691136"/>
      </dsp:txXfrm>
    </dsp:sp>
    <dsp:sp modelId="{1479512B-F7CF-4D00-9AF7-C7D377B164C5}">
      <dsp:nvSpPr>
        <dsp:cNvPr id="0" name=""/>
        <dsp:cNvSpPr/>
      </dsp:nvSpPr>
      <dsp:spPr>
        <a:xfrm>
          <a:off x="87797" y="4404446"/>
          <a:ext cx="863920" cy="863920"/>
        </a:xfrm>
        <a:prstGeom prst="ellipse">
          <a:avLst/>
        </a:prstGeom>
        <a:solidFill>
          <a:schemeClr val="lt1">
            <a:hueOff val="0"/>
            <a:satOff val="0"/>
            <a:lumOff val="0"/>
            <a:alphaOff val="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942946-8F75-4FE2-8724-F851F973A115}">
      <dsp:nvSpPr>
        <dsp:cNvPr id="0" name=""/>
        <dsp:cNvSpPr/>
      </dsp:nvSpPr>
      <dsp:spPr>
        <a:xfrm>
          <a:off x="-6249911" y="-956099"/>
          <a:ext cx="7439520" cy="7439520"/>
        </a:xfrm>
        <a:prstGeom prst="blockArc">
          <a:avLst>
            <a:gd name="adj1" fmla="val 18900000"/>
            <a:gd name="adj2" fmla="val 2700000"/>
            <a:gd name="adj3" fmla="val 290"/>
          </a:avLst>
        </a:prstGeom>
        <a:solidFill>
          <a:schemeClr val="accent6">
            <a:lumMod val="75000"/>
          </a:schemeClr>
        </a:solidFill>
        <a:ln w="165100" cap="flat" cmpd="sng" algn="ctr">
          <a:solidFill>
            <a:schemeClr val="accent6">
              <a:lumMod val="75000"/>
            </a:schemeClr>
          </a:solidFill>
          <a:prstDash val="solid"/>
          <a:bevel/>
        </a:ln>
        <a:effectLst/>
      </dsp:spPr>
      <dsp:style>
        <a:lnRef idx="2">
          <a:scrgbClr r="0" g="0" b="0"/>
        </a:lnRef>
        <a:fillRef idx="0">
          <a:scrgbClr r="0" g="0" b="0"/>
        </a:fillRef>
        <a:effectRef idx="0">
          <a:scrgbClr r="0" g="0" b="0"/>
        </a:effectRef>
        <a:fontRef idx="minor"/>
      </dsp:style>
    </dsp:sp>
    <dsp:sp modelId="{AC24BD0C-8DA0-4521-8474-C7FAB7A058EE}">
      <dsp:nvSpPr>
        <dsp:cNvPr id="0" name=""/>
        <dsp:cNvSpPr/>
      </dsp:nvSpPr>
      <dsp:spPr>
        <a:xfrm>
          <a:off x="519758" y="345347"/>
          <a:ext cx="7692926" cy="691136"/>
        </a:xfrm>
        <a:prstGeom prst="rect">
          <a:avLst/>
        </a:prstGeom>
        <a:solidFill>
          <a:schemeClr val="accent6">
            <a:lumMod val="90000"/>
            <a:alpha val="90000"/>
          </a:schemeClr>
        </a:solidFill>
        <a:ln w="10795" cap="flat" cmpd="sng" algn="ctr">
          <a:solidFill>
            <a:schemeClr val="accent6">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Customer Obsessed</a:t>
          </a:r>
          <a:endParaRPr lang="en-US" sz="2900" kern="1200"/>
        </a:p>
      </dsp:txBody>
      <dsp:txXfrm>
        <a:off x="519758" y="345347"/>
        <a:ext cx="7692926" cy="691136"/>
      </dsp:txXfrm>
    </dsp:sp>
    <dsp:sp modelId="{FAE312C1-F6DF-487F-8F5E-AB05DC572E28}">
      <dsp:nvSpPr>
        <dsp:cNvPr id="0" name=""/>
        <dsp:cNvSpPr/>
      </dsp:nvSpPr>
      <dsp:spPr>
        <a:xfrm>
          <a:off x="87797" y="258955"/>
          <a:ext cx="863920" cy="863920"/>
        </a:xfrm>
        <a:prstGeom prst="ellipse">
          <a:avLst/>
        </a:prstGeom>
        <a:solidFill>
          <a:schemeClr val="lt1">
            <a:hueOff val="0"/>
            <a:satOff val="0"/>
            <a:lumOff val="0"/>
            <a:alphaOff val="0"/>
          </a:schemeClr>
        </a:solidFill>
        <a:ln w="10795" cap="flat" cmpd="sng" algn="ctr">
          <a:solidFill>
            <a:schemeClr val="accent6">
              <a:lumMod val="75000"/>
            </a:schemeClr>
          </a:solidFill>
          <a:prstDash val="solid"/>
        </a:ln>
        <a:effectLst/>
      </dsp:spPr>
      <dsp:style>
        <a:lnRef idx="2">
          <a:scrgbClr r="0" g="0" b="0"/>
        </a:lnRef>
        <a:fillRef idx="1">
          <a:scrgbClr r="0" g="0" b="0"/>
        </a:fillRef>
        <a:effectRef idx="0">
          <a:scrgbClr r="0" g="0" b="0"/>
        </a:effectRef>
        <a:fontRef idx="minor"/>
      </dsp:style>
    </dsp:sp>
    <dsp:sp modelId="{18751D14-F071-41C5-91BD-4D6265C3BAD7}">
      <dsp:nvSpPr>
        <dsp:cNvPr id="0" name=""/>
        <dsp:cNvSpPr/>
      </dsp:nvSpPr>
      <dsp:spPr>
        <a:xfrm>
          <a:off x="1015006" y="1381719"/>
          <a:ext cx="7197678" cy="691136"/>
        </a:xfrm>
        <a:prstGeom prst="rect">
          <a:avLst/>
        </a:prstGeom>
        <a:solidFill>
          <a:schemeClr val="accent6">
            <a:lumMod val="90000"/>
            <a:alpha val="8000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Production First Mindset</a:t>
          </a:r>
          <a:endParaRPr lang="en-US" sz="2900" kern="1200"/>
        </a:p>
      </dsp:txBody>
      <dsp:txXfrm>
        <a:off x="1015006" y="1381719"/>
        <a:ext cx="7197678" cy="691136"/>
      </dsp:txXfrm>
    </dsp:sp>
    <dsp:sp modelId="{EAB3C5CA-2A6F-4697-8728-EC274D140EC0}">
      <dsp:nvSpPr>
        <dsp:cNvPr id="0" name=""/>
        <dsp:cNvSpPr/>
      </dsp:nvSpPr>
      <dsp:spPr>
        <a:xfrm>
          <a:off x="583045" y="1295327"/>
          <a:ext cx="863920" cy="863920"/>
        </a:xfrm>
        <a:prstGeom prst="ellipse">
          <a:avLst/>
        </a:prstGeom>
        <a:solidFill>
          <a:schemeClr val="lt1">
            <a:hueOff val="0"/>
            <a:satOff val="0"/>
            <a:lumOff val="0"/>
            <a:alphaOff val="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dsp:style>
    </dsp:sp>
    <dsp:sp modelId="{4190FB0A-345B-4854-89FB-A1363D6B7FFC}">
      <dsp:nvSpPr>
        <dsp:cNvPr id="0" name=""/>
        <dsp:cNvSpPr/>
      </dsp:nvSpPr>
      <dsp:spPr>
        <a:xfrm>
          <a:off x="1167007" y="2418092"/>
          <a:ext cx="7045677" cy="691136"/>
        </a:xfrm>
        <a:prstGeom prst="rect">
          <a:avLst/>
        </a:prstGeom>
        <a:solidFill>
          <a:schemeClr val="accent6">
            <a:lumMod val="90000"/>
            <a:alpha val="8000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Team Autonomy + Enterprise Alignment</a:t>
          </a:r>
          <a:endParaRPr lang="en-US" sz="2900" kern="1200"/>
        </a:p>
      </dsp:txBody>
      <dsp:txXfrm>
        <a:off x="1167007" y="2418092"/>
        <a:ext cx="7045677" cy="691136"/>
      </dsp:txXfrm>
    </dsp:sp>
    <dsp:sp modelId="{51AC9237-79BE-4ED3-9D6E-6B2E9132A540}">
      <dsp:nvSpPr>
        <dsp:cNvPr id="0" name=""/>
        <dsp:cNvSpPr/>
      </dsp:nvSpPr>
      <dsp:spPr>
        <a:xfrm>
          <a:off x="735047" y="2331700"/>
          <a:ext cx="863920" cy="863920"/>
        </a:xfrm>
        <a:prstGeom prst="ellipse">
          <a:avLst/>
        </a:prstGeom>
        <a:solidFill>
          <a:schemeClr val="lt1">
            <a:hueOff val="0"/>
            <a:satOff val="0"/>
            <a:lumOff val="0"/>
            <a:alphaOff val="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dsp:style>
    </dsp:sp>
    <dsp:sp modelId="{D9EEA9D0-2305-4C6D-8CF6-D97EACD79664}">
      <dsp:nvSpPr>
        <dsp:cNvPr id="0" name=""/>
        <dsp:cNvSpPr/>
      </dsp:nvSpPr>
      <dsp:spPr>
        <a:xfrm>
          <a:off x="1015006" y="3454465"/>
          <a:ext cx="7197678" cy="691136"/>
        </a:xfrm>
        <a:prstGeom prst="rect">
          <a:avLst/>
        </a:prstGeom>
        <a:solidFill>
          <a:schemeClr val="accent4">
            <a:alpha val="80000"/>
          </a:schemeClr>
        </a:solidFill>
        <a:ln w="10795" cap="flat" cmpd="sng" algn="ctr">
          <a:solidFill>
            <a:srgbClr val="0070C0">
              <a:alpha val="8000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Shift Left Quality</a:t>
          </a:r>
          <a:endParaRPr lang="en-US" sz="2900" kern="1200"/>
        </a:p>
      </dsp:txBody>
      <dsp:txXfrm>
        <a:off x="1015006" y="3454465"/>
        <a:ext cx="7197678" cy="691136"/>
      </dsp:txXfrm>
    </dsp:sp>
    <dsp:sp modelId="{CD8AE00B-1EFF-48B7-8DF5-6B0FC504DAAD}">
      <dsp:nvSpPr>
        <dsp:cNvPr id="0" name=""/>
        <dsp:cNvSpPr/>
      </dsp:nvSpPr>
      <dsp:spPr>
        <a:xfrm>
          <a:off x="583045" y="3368073"/>
          <a:ext cx="863920" cy="863920"/>
        </a:xfrm>
        <a:prstGeom prst="ellipse">
          <a:avLst/>
        </a:prstGeom>
        <a:solidFill>
          <a:schemeClr val="lt1">
            <a:hueOff val="0"/>
            <a:satOff val="0"/>
            <a:lumOff val="0"/>
            <a:alphaOff val="0"/>
          </a:schemeClr>
        </a:solidFill>
        <a:ln w="10795" cap="flat" cmpd="sng" algn="ctr">
          <a:solidFill>
            <a:srgbClr val="0070C0">
              <a:alpha val="80000"/>
            </a:srgbClr>
          </a:solidFill>
          <a:prstDash val="solid"/>
        </a:ln>
        <a:effectLst/>
      </dsp:spPr>
      <dsp:style>
        <a:lnRef idx="2">
          <a:scrgbClr r="0" g="0" b="0"/>
        </a:lnRef>
        <a:fillRef idx="1">
          <a:scrgbClr r="0" g="0" b="0"/>
        </a:fillRef>
        <a:effectRef idx="0">
          <a:scrgbClr r="0" g="0" b="0"/>
        </a:effectRef>
        <a:fontRef idx="minor"/>
      </dsp:style>
    </dsp:sp>
    <dsp:sp modelId="{1F41BBDB-C34B-4DB1-8A97-08728582E3E9}">
      <dsp:nvSpPr>
        <dsp:cNvPr id="0" name=""/>
        <dsp:cNvSpPr/>
      </dsp:nvSpPr>
      <dsp:spPr>
        <a:xfrm>
          <a:off x="519758" y="4490838"/>
          <a:ext cx="7692926" cy="691136"/>
        </a:xfrm>
        <a:prstGeom prst="rect">
          <a:avLst/>
        </a:prstGeom>
        <a:solidFill>
          <a:schemeClr val="accent6">
            <a:lumMod val="90000"/>
            <a:alpha val="8000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dirty="0"/>
            <a:t>Safe Deployments and Limiting Damage</a:t>
          </a:r>
          <a:endParaRPr lang="en-US" sz="2900" kern="1200" dirty="0"/>
        </a:p>
      </dsp:txBody>
      <dsp:txXfrm>
        <a:off x="519758" y="4490838"/>
        <a:ext cx="7692926" cy="691136"/>
      </dsp:txXfrm>
    </dsp:sp>
    <dsp:sp modelId="{1479512B-F7CF-4D00-9AF7-C7D377B164C5}">
      <dsp:nvSpPr>
        <dsp:cNvPr id="0" name=""/>
        <dsp:cNvSpPr/>
      </dsp:nvSpPr>
      <dsp:spPr>
        <a:xfrm>
          <a:off x="87797" y="4404446"/>
          <a:ext cx="863920" cy="863920"/>
        </a:xfrm>
        <a:prstGeom prst="ellipse">
          <a:avLst/>
        </a:prstGeom>
        <a:solidFill>
          <a:schemeClr val="lt1">
            <a:hueOff val="0"/>
            <a:satOff val="0"/>
            <a:lumOff val="0"/>
            <a:alphaOff val="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21DE25-0BE4-4072-8FA0-B6EBF99E8B8C}">
      <dsp:nvSpPr>
        <dsp:cNvPr id="0" name=""/>
        <dsp:cNvSpPr/>
      </dsp:nvSpPr>
      <dsp:spPr>
        <a:xfrm rot="10800000">
          <a:off x="0" y="0"/>
          <a:ext cx="7978338" cy="1284450"/>
        </a:xfrm>
        <a:prstGeom prst="trapezoid">
          <a:avLst>
            <a:gd name="adj" fmla="val 77644"/>
          </a:avLst>
        </a:prstGeom>
        <a:solidFill>
          <a:schemeClr val="accent4">
            <a:lumMod val="20000"/>
            <a:lumOff val="8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5560" rIns="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In-memory unit tests with no  dependencies</a:t>
          </a:r>
        </a:p>
      </dsp:txBody>
      <dsp:txXfrm rot="-10800000">
        <a:off x="1396209" y="0"/>
        <a:ext cx="5185919" cy="1284450"/>
      </dsp:txXfrm>
    </dsp:sp>
    <dsp:sp modelId="{CC412287-56F8-4560-B799-7F9BB22AACD4}">
      <dsp:nvSpPr>
        <dsp:cNvPr id="0" name=""/>
        <dsp:cNvSpPr/>
      </dsp:nvSpPr>
      <dsp:spPr>
        <a:xfrm rot="10800000">
          <a:off x="997292" y="1284450"/>
          <a:ext cx="5983753" cy="1284450"/>
        </a:xfrm>
        <a:prstGeom prst="trapezoid">
          <a:avLst>
            <a:gd name="adj" fmla="val 77644"/>
          </a:avLst>
        </a:prstGeom>
        <a:solidFill>
          <a:schemeClr val="accent4">
            <a:lumMod val="40000"/>
            <a:lumOff val="6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Unit tests with dependencies e.g. SQL</a:t>
          </a:r>
        </a:p>
      </dsp:txBody>
      <dsp:txXfrm rot="-10800000">
        <a:off x="2044449" y="1284450"/>
        <a:ext cx="3889439" cy="1284450"/>
      </dsp:txXfrm>
    </dsp:sp>
    <dsp:sp modelId="{50DD84C6-6078-4F72-9E46-7F3B13BA7413}">
      <dsp:nvSpPr>
        <dsp:cNvPr id="0" name=""/>
        <dsp:cNvSpPr/>
      </dsp:nvSpPr>
      <dsp:spPr>
        <a:xfrm rot="10800000">
          <a:off x="1994584" y="2568900"/>
          <a:ext cx="3989169" cy="1284450"/>
        </a:xfrm>
        <a:prstGeom prst="trapezoid">
          <a:avLst>
            <a:gd name="adj" fmla="val 77644"/>
          </a:avLst>
        </a:prstGeom>
        <a:solidFill>
          <a:schemeClr val="accent4">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Functional tests against APIs</a:t>
          </a:r>
        </a:p>
      </dsp:txBody>
      <dsp:txXfrm rot="-10800000">
        <a:off x="2692689" y="2568900"/>
        <a:ext cx="2592959" cy="1284450"/>
      </dsp:txXfrm>
    </dsp:sp>
    <dsp:sp modelId="{1BAE8C95-F7D1-43B3-A540-65AA1A872555}">
      <dsp:nvSpPr>
        <dsp:cNvPr id="0" name=""/>
        <dsp:cNvSpPr/>
      </dsp:nvSpPr>
      <dsp:spPr>
        <a:xfrm rot="10800000">
          <a:off x="2991876" y="3853350"/>
          <a:ext cx="1994584" cy="1284450"/>
        </a:xfrm>
        <a:prstGeom prst="trapezoid">
          <a:avLst>
            <a:gd name="adj" fmla="val 77644"/>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548640" numCol="1" spcCol="1270" anchor="ctr" anchorCtr="0">
          <a:noAutofit/>
        </a:bodyPr>
        <a:lstStyle/>
        <a:p>
          <a:pPr marL="0" lvl="0" indent="0" algn="ctr" defTabSz="1244600">
            <a:lnSpc>
              <a:spcPct val="90000"/>
            </a:lnSpc>
            <a:spcBef>
              <a:spcPct val="0"/>
            </a:spcBef>
            <a:spcAft>
              <a:spcPct val="35000"/>
            </a:spcAft>
            <a:buNone/>
          </a:pPr>
          <a:r>
            <a:rPr lang="en-US" sz="2800" kern="1200" dirty="0"/>
            <a:t>PROD</a:t>
          </a:r>
        </a:p>
      </dsp:txBody>
      <dsp:txXfrm rot="-10800000">
        <a:off x="2991876" y="3853350"/>
        <a:ext cx="1994584" cy="12844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942946-8F75-4FE2-8724-F851F973A115}">
      <dsp:nvSpPr>
        <dsp:cNvPr id="0" name=""/>
        <dsp:cNvSpPr/>
      </dsp:nvSpPr>
      <dsp:spPr>
        <a:xfrm>
          <a:off x="-6249911" y="-956099"/>
          <a:ext cx="7439520" cy="7439520"/>
        </a:xfrm>
        <a:prstGeom prst="blockArc">
          <a:avLst>
            <a:gd name="adj1" fmla="val 18900000"/>
            <a:gd name="adj2" fmla="val 2700000"/>
            <a:gd name="adj3" fmla="val 290"/>
          </a:avLst>
        </a:prstGeom>
        <a:solidFill>
          <a:schemeClr val="accent6">
            <a:lumMod val="75000"/>
          </a:schemeClr>
        </a:solidFill>
        <a:ln w="165100" cap="flat" cmpd="sng" algn="ctr">
          <a:solidFill>
            <a:schemeClr val="accent6">
              <a:lumMod val="75000"/>
            </a:schemeClr>
          </a:solidFill>
          <a:prstDash val="solid"/>
          <a:bevel/>
        </a:ln>
        <a:effectLst/>
      </dsp:spPr>
      <dsp:style>
        <a:lnRef idx="2">
          <a:scrgbClr r="0" g="0" b="0"/>
        </a:lnRef>
        <a:fillRef idx="0">
          <a:scrgbClr r="0" g="0" b="0"/>
        </a:fillRef>
        <a:effectRef idx="0">
          <a:scrgbClr r="0" g="0" b="0"/>
        </a:effectRef>
        <a:fontRef idx="minor"/>
      </dsp:style>
    </dsp:sp>
    <dsp:sp modelId="{AC24BD0C-8DA0-4521-8474-C7FAB7A058EE}">
      <dsp:nvSpPr>
        <dsp:cNvPr id="0" name=""/>
        <dsp:cNvSpPr/>
      </dsp:nvSpPr>
      <dsp:spPr>
        <a:xfrm>
          <a:off x="519758" y="345347"/>
          <a:ext cx="7692926" cy="691136"/>
        </a:xfrm>
        <a:prstGeom prst="rect">
          <a:avLst/>
        </a:prstGeom>
        <a:solidFill>
          <a:schemeClr val="accent6">
            <a:lumMod val="90000"/>
            <a:alpha val="90000"/>
          </a:schemeClr>
        </a:solidFill>
        <a:ln w="10795" cap="flat" cmpd="sng" algn="ctr">
          <a:solidFill>
            <a:schemeClr val="accent6">
              <a:lumMod val="7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Customer Obsessed</a:t>
          </a:r>
          <a:endParaRPr lang="en-US" sz="2900" kern="1200"/>
        </a:p>
      </dsp:txBody>
      <dsp:txXfrm>
        <a:off x="519758" y="345347"/>
        <a:ext cx="7692926" cy="691136"/>
      </dsp:txXfrm>
    </dsp:sp>
    <dsp:sp modelId="{FAE312C1-F6DF-487F-8F5E-AB05DC572E28}">
      <dsp:nvSpPr>
        <dsp:cNvPr id="0" name=""/>
        <dsp:cNvSpPr/>
      </dsp:nvSpPr>
      <dsp:spPr>
        <a:xfrm>
          <a:off x="87797" y="258955"/>
          <a:ext cx="863920" cy="863920"/>
        </a:xfrm>
        <a:prstGeom prst="ellipse">
          <a:avLst/>
        </a:prstGeom>
        <a:solidFill>
          <a:schemeClr val="lt1">
            <a:hueOff val="0"/>
            <a:satOff val="0"/>
            <a:lumOff val="0"/>
            <a:alphaOff val="0"/>
          </a:schemeClr>
        </a:solidFill>
        <a:ln w="10795" cap="flat" cmpd="sng" algn="ctr">
          <a:solidFill>
            <a:schemeClr val="accent6">
              <a:lumMod val="75000"/>
            </a:schemeClr>
          </a:solidFill>
          <a:prstDash val="solid"/>
        </a:ln>
        <a:effectLst/>
      </dsp:spPr>
      <dsp:style>
        <a:lnRef idx="2">
          <a:scrgbClr r="0" g="0" b="0"/>
        </a:lnRef>
        <a:fillRef idx="1">
          <a:scrgbClr r="0" g="0" b="0"/>
        </a:fillRef>
        <a:effectRef idx="0">
          <a:scrgbClr r="0" g="0" b="0"/>
        </a:effectRef>
        <a:fontRef idx="minor"/>
      </dsp:style>
    </dsp:sp>
    <dsp:sp modelId="{18751D14-F071-41C5-91BD-4D6265C3BAD7}">
      <dsp:nvSpPr>
        <dsp:cNvPr id="0" name=""/>
        <dsp:cNvSpPr/>
      </dsp:nvSpPr>
      <dsp:spPr>
        <a:xfrm>
          <a:off x="1015006" y="1381719"/>
          <a:ext cx="7197678" cy="691136"/>
        </a:xfrm>
        <a:prstGeom prst="rect">
          <a:avLst/>
        </a:prstGeom>
        <a:solidFill>
          <a:schemeClr val="accent6">
            <a:lumMod val="90000"/>
            <a:alpha val="8000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Production First Mindset</a:t>
          </a:r>
          <a:endParaRPr lang="en-US" sz="2900" kern="1200"/>
        </a:p>
      </dsp:txBody>
      <dsp:txXfrm>
        <a:off x="1015006" y="1381719"/>
        <a:ext cx="7197678" cy="691136"/>
      </dsp:txXfrm>
    </dsp:sp>
    <dsp:sp modelId="{EAB3C5CA-2A6F-4697-8728-EC274D140EC0}">
      <dsp:nvSpPr>
        <dsp:cNvPr id="0" name=""/>
        <dsp:cNvSpPr/>
      </dsp:nvSpPr>
      <dsp:spPr>
        <a:xfrm>
          <a:off x="583045" y="1295327"/>
          <a:ext cx="863920" cy="863920"/>
        </a:xfrm>
        <a:prstGeom prst="ellipse">
          <a:avLst/>
        </a:prstGeom>
        <a:solidFill>
          <a:schemeClr val="lt1">
            <a:hueOff val="0"/>
            <a:satOff val="0"/>
            <a:lumOff val="0"/>
            <a:alphaOff val="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dsp:style>
    </dsp:sp>
    <dsp:sp modelId="{4190FB0A-345B-4854-89FB-A1363D6B7FFC}">
      <dsp:nvSpPr>
        <dsp:cNvPr id="0" name=""/>
        <dsp:cNvSpPr/>
      </dsp:nvSpPr>
      <dsp:spPr>
        <a:xfrm>
          <a:off x="1167007" y="2418092"/>
          <a:ext cx="7045677" cy="691136"/>
        </a:xfrm>
        <a:prstGeom prst="rect">
          <a:avLst/>
        </a:prstGeom>
        <a:solidFill>
          <a:schemeClr val="accent6">
            <a:lumMod val="90000"/>
            <a:alpha val="8000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Team Autonomy + Enterprise Alignment</a:t>
          </a:r>
          <a:endParaRPr lang="en-US" sz="2900" kern="1200"/>
        </a:p>
      </dsp:txBody>
      <dsp:txXfrm>
        <a:off x="1167007" y="2418092"/>
        <a:ext cx="7045677" cy="691136"/>
      </dsp:txXfrm>
    </dsp:sp>
    <dsp:sp modelId="{51AC9237-79BE-4ED3-9D6E-6B2E9132A540}">
      <dsp:nvSpPr>
        <dsp:cNvPr id="0" name=""/>
        <dsp:cNvSpPr/>
      </dsp:nvSpPr>
      <dsp:spPr>
        <a:xfrm>
          <a:off x="735047" y="2331700"/>
          <a:ext cx="863920" cy="863920"/>
        </a:xfrm>
        <a:prstGeom prst="ellipse">
          <a:avLst/>
        </a:prstGeom>
        <a:solidFill>
          <a:schemeClr val="lt1">
            <a:hueOff val="0"/>
            <a:satOff val="0"/>
            <a:lumOff val="0"/>
            <a:alphaOff val="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dsp:style>
    </dsp:sp>
    <dsp:sp modelId="{D9EEA9D0-2305-4C6D-8CF6-D97EACD79664}">
      <dsp:nvSpPr>
        <dsp:cNvPr id="0" name=""/>
        <dsp:cNvSpPr/>
      </dsp:nvSpPr>
      <dsp:spPr>
        <a:xfrm>
          <a:off x="1015006" y="3454465"/>
          <a:ext cx="7197678" cy="691136"/>
        </a:xfrm>
        <a:prstGeom prst="rect">
          <a:avLst/>
        </a:prstGeom>
        <a:solidFill>
          <a:schemeClr val="accent6">
            <a:lumMod val="90000"/>
            <a:alpha val="8000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a:t>Shift Left Quality</a:t>
          </a:r>
          <a:endParaRPr lang="en-US" sz="2900" kern="1200"/>
        </a:p>
      </dsp:txBody>
      <dsp:txXfrm>
        <a:off x="1015006" y="3454465"/>
        <a:ext cx="7197678" cy="691136"/>
      </dsp:txXfrm>
    </dsp:sp>
    <dsp:sp modelId="{CD8AE00B-1EFF-48B7-8DF5-6B0FC504DAAD}">
      <dsp:nvSpPr>
        <dsp:cNvPr id="0" name=""/>
        <dsp:cNvSpPr/>
      </dsp:nvSpPr>
      <dsp:spPr>
        <a:xfrm>
          <a:off x="583045" y="3368073"/>
          <a:ext cx="863920" cy="863920"/>
        </a:xfrm>
        <a:prstGeom prst="ellipse">
          <a:avLst/>
        </a:prstGeom>
        <a:solidFill>
          <a:schemeClr val="lt1">
            <a:hueOff val="0"/>
            <a:satOff val="0"/>
            <a:lumOff val="0"/>
            <a:alphaOff val="0"/>
          </a:schemeClr>
        </a:solidFill>
        <a:ln w="10795" cap="flat" cmpd="sng" algn="ctr">
          <a:solidFill>
            <a:schemeClr val="accent6">
              <a:lumMod val="75000"/>
              <a:alpha val="80000"/>
            </a:schemeClr>
          </a:solidFill>
          <a:prstDash val="solid"/>
        </a:ln>
        <a:effectLst/>
      </dsp:spPr>
      <dsp:style>
        <a:lnRef idx="2">
          <a:scrgbClr r="0" g="0" b="0"/>
        </a:lnRef>
        <a:fillRef idx="1">
          <a:scrgbClr r="0" g="0" b="0"/>
        </a:fillRef>
        <a:effectRef idx="0">
          <a:scrgbClr r="0" g="0" b="0"/>
        </a:effectRef>
        <a:fontRef idx="minor"/>
      </dsp:style>
    </dsp:sp>
    <dsp:sp modelId="{1F41BBDB-C34B-4DB1-8A97-08728582E3E9}">
      <dsp:nvSpPr>
        <dsp:cNvPr id="0" name=""/>
        <dsp:cNvSpPr/>
      </dsp:nvSpPr>
      <dsp:spPr>
        <a:xfrm>
          <a:off x="519758" y="4490838"/>
          <a:ext cx="7692926" cy="691136"/>
        </a:xfrm>
        <a:prstGeom prst="rect">
          <a:avLst/>
        </a:prstGeom>
        <a:solidFill>
          <a:schemeClr val="accent4">
            <a:alpha val="80000"/>
          </a:schemeClr>
        </a:solidFill>
        <a:ln w="10795" cap="flat" cmpd="sng" algn="ctr">
          <a:solidFill>
            <a:srgbClr val="0070C0">
              <a:alpha val="8000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8589" tIns="73660" rIns="73660" bIns="73660" numCol="1" spcCol="1270" anchor="ctr" anchorCtr="0">
          <a:noAutofit/>
        </a:bodyPr>
        <a:lstStyle/>
        <a:p>
          <a:pPr marL="0" lvl="0" indent="0" algn="l" defTabSz="1289050">
            <a:lnSpc>
              <a:spcPct val="90000"/>
            </a:lnSpc>
            <a:spcBef>
              <a:spcPct val="0"/>
            </a:spcBef>
            <a:spcAft>
              <a:spcPct val="35000"/>
            </a:spcAft>
            <a:buNone/>
          </a:pPr>
          <a:r>
            <a:rPr lang="en-GB" sz="2900" kern="1200" dirty="0"/>
            <a:t>Safe Deployments and Limiting Damage</a:t>
          </a:r>
          <a:endParaRPr lang="en-US" sz="2900" kern="1200" dirty="0"/>
        </a:p>
      </dsp:txBody>
      <dsp:txXfrm>
        <a:off x="519758" y="4490838"/>
        <a:ext cx="7692926" cy="691136"/>
      </dsp:txXfrm>
    </dsp:sp>
    <dsp:sp modelId="{1479512B-F7CF-4D00-9AF7-C7D377B164C5}">
      <dsp:nvSpPr>
        <dsp:cNvPr id="0" name=""/>
        <dsp:cNvSpPr/>
      </dsp:nvSpPr>
      <dsp:spPr>
        <a:xfrm>
          <a:off x="87797" y="4404446"/>
          <a:ext cx="863920" cy="863920"/>
        </a:xfrm>
        <a:prstGeom prst="ellipse">
          <a:avLst/>
        </a:prstGeom>
        <a:solidFill>
          <a:schemeClr val="lt1">
            <a:hueOff val="0"/>
            <a:satOff val="0"/>
            <a:lumOff val="0"/>
            <a:alphaOff val="0"/>
          </a:schemeClr>
        </a:solidFill>
        <a:ln w="10795" cap="flat" cmpd="sng" algn="ctr">
          <a:solidFill>
            <a:srgbClr val="0070C0">
              <a:alpha val="80000"/>
            </a:srgb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851"/>
            <a:ext cx="3066733" cy="468154"/>
          </a:xfrm>
          <a:prstGeom prst="rect">
            <a:avLst/>
          </a:prstGeom>
        </p:spPr>
        <p:txBody>
          <a:bodyPr vert="horz" lIns="93936" tIns="46968" rIns="93936" bIns="46968"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4008705" y="0"/>
            <a:ext cx="3066733" cy="468154"/>
          </a:xfrm>
          <a:prstGeom prst="rect">
            <a:avLst/>
          </a:prstGeom>
        </p:spPr>
        <p:txBody>
          <a:bodyPr vert="horz" lIns="93936" tIns="46968" rIns="93936" bIns="46968" rtlCol="0"/>
          <a:lstStyle>
            <a:lvl1pPr algn="r">
              <a:defRPr sz="1200"/>
            </a:lvl1pPr>
          </a:lstStyle>
          <a:p>
            <a:fld id="{21D0CB2F-F0BF-435A-A27A-2EC15087F634}" type="datetime8">
              <a:rPr lang="en-US" smtClean="0">
                <a:latin typeface="Segoe UI" pitchFamily="34" charset="0"/>
              </a:rPr>
              <a:t>9/20/2019 11:26 AM</a:t>
            </a:fld>
            <a:endParaRPr lang="en-US">
              <a:latin typeface="Segoe UI" pitchFamily="34" charset="0"/>
            </a:endParaRPr>
          </a:p>
        </p:txBody>
      </p:sp>
      <p:sp>
        <p:nvSpPr>
          <p:cNvPr id="8" name="Footer Placeholder 7"/>
          <p:cNvSpPr>
            <a:spLocks noGrp="1"/>
          </p:cNvSpPr>
          <p:nvPr>
            <p:ph type="ftr" sz="quarter" idx="2"/>
          </p:nvPr>
        </p:nvSpPr>
        <p:spPr>
          <a:xfrm>
            <a:off x="0" y="8893296"/>
            <a:ext cx="5980128" cy="340399"/>
          </a:xfrm>
          <a:prstGeom prst="rect">
            <a:avLst/>
          </a:prstGeom>
        </p:spPr>
        <p:txBody>
          <a:bodyPr vert="horz" lIns="93936" tIns="46968" rIns="93936" bIns="46968" rtlCol="0" anchor="b"/>
          <a:lstStyle>
            <a:lvl1pPr algn="l">
              <a:defRPr sz="1200"/>
            </a:lvl1pPr>
          </a:lstStyle>
          <a:p>
            <a:pPr marL="409341" defTabSz="939054"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68333" y="8893296"/>
            <a:ext cx="1107104" cy="468154"/>
          </a:xfrm>
          <a:prstGeom prst="rect">
            <a:avLst/>
          </a:prstGeom>
        </p:spPr>
        <p:txBody>
          <a:bodyPr vert="horz" lIns="93936" tIns="46968" rIns="93936" bIns="46968"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66733" cy="468154"/>
          </a:xfrm>
          <a:prstGeom prst="rect">
            <a:avLst/>
          </a:prstGeom>
        </p:spPr>
        <p:txBody>
          <a:bodyPr vert="horz" lIns="93936" tIns="46968" rIns="93936" bIns="46968"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415925" y="701675"/>
            <a:ext cx="6245225" cy="3511550"/>
          </a:xfrm>
          <a:prstGeom prst="rect">
            <a:avLst/>
          </a:prstGeom>
          <a:noFill/>
          <a:ln w="12700">
            <a:solidFill>
              <a:prstClr val="black"/>
            </a:solidFill>
          </a:ln>
        </p:spPr>
        <p:txBody>
          <a:bodyPr vert="horz" lIns="93936" tIns="46968" rIns="93936" bIns="46968" rtlCol="0" anchor="ctr"/>
          <a:lstStyle/>
          <a:p>
            <a:endParaRPr lang="en-US"/>
          </a:p>
        </p:txBody>
      </p:sp>
      <p:sp>
        <p:nvSpPr>
          <p:cNvPr id="10" name="Footer Placeholder 9"/>
          <p:cNvSpPr>
            <a:spLocks noGrp="1"/>
          </p:cNvSpPr>
          <p:nvPr>
            <p:ph type="ftr" sz="quarter" idx="4"/>
          </p:nvPr>
        </p:nvSpPr>
        <p:spPr>
          <a:xfrm>
            <a:off x="0" y="8894921"/>
            <a:ext cx="6109875" cy="364492"/>
          </a:xfrm>
          <a:prstGeom prst="rect">
            <a:avLst/>
          </a:prstGeom>
        </p:spPr>
        <p:txBody>
          <a:bodyPr vert="horz" lIns="93936" tIns="46968" rIns="93936" bIns="46968" rtlCol="0" anchor="b"/>
          <a:lstStyle>
            <a:lvl1pPr marL="587102" indent="0" algn="l">
              <a:defRPr sz="1200"/>
            </a:lvl1p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4008705" y="0"/>
            <a:ext cx="3066733" cy="468154"/>
          </a:xfrm>
          <a:prstGeom prst="rect">
            <a:avLst/>
          </a:prstGeom>
        </p:spPr>
        <p:txBody>
          <a:bodyPr vert="horz" lIns="93936" tIns="46968" rIns="93936" bIns="46968" rtlCol="0"/>
          <a:lstStyle>
            <a:lvl1pPr algn="r">
              <a:defRPr sz="1200">
                <a:latin typeface="Segoe UI" pitchFamily="34" charset="0"/>
              </a:defRPr>
            </a:lvl1pPr>
          </a:lstStyle>
          <a:p>
            <a:fld id="{D18B56EA-E28F-4F92-9F16-7A6F2501B303}" type="datetime8">
              <a:rPr lang="en-US" smtClean="0"/>
              <a:t>9/20/2019 11:26 AM</a:t>
            </a:fld>
            <a:endParaRPr lang="en-US"/>
          </a:p>
        </p:txBody>
      </p:sp>
      <p:sp>
        <p:nvSpPr>
          <p:cNvPr id="12" name="Notes Placeholder 11"/>
          <p:cNvSpPr>
            <a:spLocks noGrp="1"/>
          </p:cNvSpPr>
          <p:nvPr>
            <p:ph type="body" sz="quarter" idx="3"/>
          </p:nvPr>
        </p:nvSpPr>
        <p:spPr>
          <a:xfrm>
            <a:off x="707708" y="4447461"/>
            <a:ext cx="5661660" cy="4213384"/>
          </a:xfrm>
          <a:prstGeom prst="rect">
            <a:avLst/>
          </a:prstGeom>
        </p:spPr>
        <p:txBody>
          <a:bodyPr vert="horz" lIns="93936" tIns="46968" rIns="93936" bIns="46968"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98079" y="8893296"/>
            <a:ext cx="977358" cy="468154"/>
          </a:xfrm>
          <a:prstGeom prst="rect">
            <a:avLst/>
          </a:prstGeom>
        </p:spPr>
        <p:txBody>
          <a:bodyPr vert="horz" lIns="93936" tIns="46968" rIns="93936" bIns="46968"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this slide with your name and contact details</a:t>
            </a:r>
          </a:p>
        </p:txBody>
      </p:sp>
      <p:sp>
        <p:nvSpPr>
          <p:cNvPr id="4" name="Header Placeholder 3"/>
          <p:cNvSpPr>
            <a:spLocks noGrp="1"/>
          </p:cNvSpPr>
          <p:nvPr>
            <p:ph type="hdr" sz="quarter" idx="10"/>
          </p:nvPr>
        </p:nvSpPr>
        <p:spPr/>
        <p:txBody>
          <a:bodyPr/>
          <a:lstStyle/>
          <a:p>
            <a:r>
              <a:rPr lang="en-US"/>
              <a:t>Human Resources</a:t>
            </a: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9/20/2019 11:26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388013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8206">
              <a:spcAft>
                <a:spcPts val="349"/>
              </a:spcAft>
              <a:defRPr/>
            </a:pPr>
            <a:r>
              <a:rPr lang="en-GB"/>
              <a:t>We’re a long way on the journey, and still have a lot to learn. But here are 5 </a:t>
            </a:r>
            <a:r>
              <a:rPr lang="en-GB" err="1"/>
              <a:t>habbits</a:t>
            </a:r>
            <a:r>
              <a:rPr lang="en-GB"/>
              <a:t> that we’ve learned so far.</a:t>
            </a:r>
          </a:p>
          <a:p>
            <a:pPr defTabSz="958206">
              <a:spcAft>
                <a:spcPts val="349"/>
              </a:spcAft>
              <a:defRPr/>
            </a:pPr>
            <a:r>
              <a:rPr lang="en-GB"/>
              <a:t>Customer Obsessed, Team Autonomy and Shifting Left are basically second decade agile</a:t>
            </a:r>
          </a:p>
          <a:p>
            <a:pPr defTabSz="958206">
              <a:spcAft>
                <a:spcPts val="349"/>
              </a:spcAft>
              <a:defRPr/>
            </a:pPr>
            <a:r>
              <a:rPr lang="en-GB"/>
              <a:t>DevOps brings Product First Mindset and Infrastructure as a Flexible Resource into play</a:t>
            </a:r>
          </a:p>
          <a:p>
            <a:pPr defTabSz="958206">
              <a:spcAft>
                <a:spcPts val="349"/>
              </a:spcAft>
              <a:defRPr/>
            </a:pPr>
            <a:endParaRPr lang="en-GB"/>
          </a:p>
          <a:p>
            <a:pPr defTabSz="958206">
              <a:spcAft>
                <a:spcPts val="349"/>
              </a:spcAft>
              <a:defRPr/>
            </a:pPr>
            <a:r>
              <a:rPr lang="en-GB"/>
              <a:t>Note that they all result in some inter-related processes. We’ve got to where we are now over a long time, and it’s been a very iterative process. </a:t>
            </a:r>
          </a:p>
          <a:p>
            <a:pPr defTabSz="958206">
              <a:spcAft>
                <a:spcPts val="349"/>
              </a:spcAft>
              <a:defRPr/>
            </a:pPr>
            <a:endParaRPr lang="en-GB"/>
          </a:p>
          <a:p>
            <a:pPr defTabSz="958206">
              <a:spcAft>
                <a:spcPts val="349"/>
              </a:spcAft>
              <a:defRPr/>
            </a:pPr>
            <a:r>
              <a:rPr lang="en-GB"/>
              <a:t>But we’re not done – we’ve still lots to learn.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9/20/2019 11:26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755131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8206">
              <a:spcAft>
                <a:spcPts val="349"/>
              </a:spcAft>
              <a:defRPr/>
            </a:pPr>
            <a:r>
              <a:rPr lang="en-GB"/>
              <a:t>But first let’s talk about what I mean by being Customer Obsessed. That starts by our very definition of what DevOps is…</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9/20/2019 11:26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8619964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9/20/2019 11:26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664418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Visual Studio 11</a:t>
            </a:r>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rPr>
              <a:t>© 2012 Microsoft Corporation. All rights reserved. Microsoft, Windows, and other product names are or may be registered trademarks and/or trademarks in the U.S. and/or other countries.</a:t>
            </a:r>
          </a:p>
          <a:p>
            <a:pPr defTabSz="939054" eaLnBrk="0" hangingPunct="0"/>
            <a:r>
              <a:rPr lang="en-US" sz="400">
                <a:gradFill>
                  <a:gsLst>
                    <a:gs pos="0">
                      <a:prstClr val="black"/>
                    </a:gs>
                    <a:gs pos="100000">
                      <a:prstClr val="black"/>
                    </a:gs>
                  </a:gsLst>
                  <a:lin ang="5400000" scaled="0"/>
                </a:gra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B3609B1-C53D-4A8B-952F-C57F8F1776CE}" type="datetime1">
              <a:rPr lang="en-US" smtClean="0"/>
              <a:t>9/20/2019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6599316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9/20/2019 11:26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050795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Visual Studio 11</a:t>
            </a:r>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rPr>
              <a:t>© 2012 Microsoft Corporation. All rights reserved. Microsoft, Windows, and other product names are or may be registered trademarks and/or trademarks in the U.S. and/or other countries.</a:t>
            </a:r>
          </a:p>
          <a:p>
            <a:pPr defTabSz="939054" eaLnBrk="0" hangingPunct="0"/>
            <a:r>
              <a:rPr lang="en-US" sz="400">
                <a:gradFill>
                  <a:gsLst>
                    <a:gs pos="0">
                      <a:prstClr val="black"/>
                    </a:gs>
                    <a:gs pos="100000">
                      <a:prstClr val="black"/>
                    </a:gs>
                  </a:gsLst>
                  <a:lin ang="5400000" scaled="0"/>
                </a:gra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A1B574B-F42F-4D20-931C-611A8DB14829}" type="datetime1">
              <a:rPr lang="en-US" smtClean="0"/>
              <a:t>9/20/2019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1897677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Listening to our customers is important. Sometimes that doesn’t have the results we hoped. For example we heard from our customers that we needed enterprise-social features built into the product. We evaluated the hypothesis, designed the experience (Team Rooms) and then learnt (over time) that our customers looked at it but then rarely ever used it. After investigating why usage was well below expectations, we eventually removed the feature from the product allowing us to focus our efforts in other areas.</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79473E9-8B13-4F07-93CE-C7E2C07D4EA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9/20/2019 11:26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9117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8206">
              <a:spcAft>
                <a:spcPts val="349"/>
              </a:spcAf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9/20/2019 11:26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519782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9/20/2019 11:26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5190111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ED51C301-1B94-4A11-BCEE-9413DDE3B5E4}" type="slidenum">
              <a:rPr lang="en-GB" smtClean="0"/>
              <a:t>21</a:t>
            </a:fld>
            <a:endParaRPr lang="en-GB"/>
          </a:p>
        </p:txBody>
      </p:sp>
    </p:spTree>
    <p:extLst>
      <p:ext uri="{BB962C8B-B14F-4D97-AF65-F5344CB8AC3E}">
        <p14:creationId xmlns:p14="http://schemas.microsoft.com/office/powerpoint/2010/main" val="3675525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9/20/2019 11:26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05983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9/20/2019 11:26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2659005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9/20/2019 11:26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3236356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Red Teaming</a:t>
            </a:r>
          </a:p>
          <a:p>
            <a:r>
              <a:rPr lang="en-US"/>
              <a:t>Shift-Left Security</a:t>
            </a:r>
          </a:p>
          <a:p>
            <a:r>
              <a:rPr lang="en-US"/>
              <a:t>Threat Modeling</a:t>
            </a:r>
          </a:p>
          <a:p>
            <a:r>
              <a:rPr lang="en-US"/>
              <a:t>Production Hardening – Azure Security Center, Secrets Management, JIT Admin, DRI Laptops</a:t>
            </a:r>
          </a:p>
          <a:p>
            <a:endParaRPr lang="en-US"/>
          </a:p>
        </p:txBody>
      </p:sp>
      <p:sp>
        <p:nvSpPr>
          <p:cNvPr id="4" name="Slide Number Placeholder 3"/>
          <p:cNvSpPr>
            <a:spLocks noGrp="1"/>
          </p:cNvSpPr>
          <p:nvPr>
            <p:ph type="sldNum" sz="quarter" idx="10"/>
          </p:nvPr>
        </p:nvSpPr>
        <p:spPr/>
        <p:txBody>
          <a:bodyPr/>
          <a:lstStyle/>
          <a:p>
            <a:fld id="{715B7683-78DB-4762-84A4-155C843802F6}" type="slidenum">
              <a:rPr lang="en-US" smtClean="0"/>
              <a:t>24</a:t>
            </a:fld>
            <a:endParaRPr lang="en-US"/>
          </a:p>
        </p:txBody>
      </p:sp>
    </p:spTree>
    <p:extLst>
      <p:ext uri="{BB962C8B-B14F-4D97-AF65-F5344CB8AC3E}">
        <p14:creationId xmlns:p14="http://schemas.microsoft.com/office/powerpoint/2010/main" val="5646632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8206">
              <a:spcAft>
                <a:spcPts val="349"/>
              </a:spcAf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9/20/2019 11:26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5331200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9/20/2019 11:26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2809940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t>27</a:t>
            </a:fld>
            <a:endParaRPr lang="en-US"/>
          </a:p>
        </p:txBody>
      </p:sp>
    </p:spTree>
    <p:extLst>
      <p:ext uri="{BB962C8B-B14F-4D97-AF65-F5344CB8AC3E}">
        <p14:creationId xmlns:p14="http://schemas.microsoft.com/office/powerpoint/2010/main" val="22670599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9/20/2019 11:26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75304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9/20/2019 11:26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739994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9/20/2019 11:26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50894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Visual Studio 11</a:t>
            </a:r>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rPr>
              <a:t>© 2012 Microsoft Corporation. All rights reserved. Microsoft, Windows, and other product names are or may be registered trademarks and/or trademarks in the U.S. and/or other countries.</a:t>
            </a:r>
          </a:p>
          <a:p>
            <a:pPr defTabSz="939054" eaLnBrk="0" hangingPunct="0"/>
            <a:r>
              <a:rPr lang="en-US" sz="400">
                <a:gradFill>
                  <a:gsLst>
                    <a:gs pos="0">
                      <a:prstClr val="black"/>
                    </a:gs>
                    <a:gs pos="100000">
                      <a:prstClr val="black"/>
                    </a:gs>
                  </a:gsLst>
                  <a:lin ang="5400000" scaled="0"/>
                </a:gra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1ED1B550-6777-4943-9750-AF7A719ECF3E}" type="datetime1">
              <a:rPr lang="en-US" smtClean="0"/>
              <a:t>9/20/2019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092524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400" dirty="0"/>
              <a:t>DevOps allows us to accelerate delivery, while still delivering reliable products and services</a:t>
            </a:r>
          </a:p>
          <a:p>
            <a:pPr marL="752094" lvl="1" indent="-285750">
              <a:buFont typeface="Arial" panose="020B0604020202020204" pitchFamily="34" charset="0"/>
              <a:buChar char="•"/>
            </a:pPr>
            <a:r>
              <a:rPr lang="en-US" sz="1400" dirty="0"/>
              <a:t>This is about bringing people together, through shared common goals, increased collaboration and a focus on improvement</a:t>
            </a:r>
          </a:p>
          <a:p>
            <a:pPr marL="752094" lvl="1" indent="-285750">
              <a:buFont typeface="Arial" panose="020B0604020202020204" pitchFamily="34" charset="0"/>
              <a:buChar char="•"/>
            </a:pPr>
            <a:r>
              <a:rPr lang="en-US" sz="1400" dirty="0"/>
              <a:t>Technology plays a key role in helping to execute a DevOps strategy by enabling teams to collaborate more, enhance productivity, facilitate experimentation and automate their processes from development, through to delivery and operations</a:t>
            </a:r>
          </a:p>
          <a:p>
            <a:pPr marL="752094" marR="0" lvl="1" indent="-2857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It’s also about delivering value faster by increasing efficiency, eliminating waste and streamlining feedback back to developers to continuously improve the product</a:t>
            </a:r>
          </a:p>
          <a:p>
            <a:pPr marL="285750" lvl="0" indent="-285750">
              <a:buFont typeface="Arial" panose="020B0604020202020204" pitchFamily="34" charset="0"/>
              <a:buChar char="•"/>
            </a:pPr>
            <a:r>
              <a:rPr lang="en-US" sz="1400" dirty="0"/>
              <a:t>The result: better products, delivered faster, to happier customers</a:t>
            </a:r>
          </a:p>
          <a:p>
            <a:pPr marL="0" lvl="0" indent="0">
              <a:buFont typeface="Arial" panose="020B0604020202020204" pitchFamily="34" charset="0"/>
              <a:buNone/>
            </a:pPr>
            <a:endParaRPr lang="en-US" sz="1400" dirty="0"/>
          </a:p>
          <a:p>
            <a:pPr marL="0" lvl="0" indent="0">
              <a:buFont typeface="Arial" panose="020B0604020202020204" pitchFamily="34" charset="0"/>
              <a:buNone/>
            </a:pPr>
            <a:r>
              <a:rPr lang="en-US" sz="1400" dirty="0"/>
              <a:t>https://medium.com/@DonovanBrown_41367/dissecting-the-definition-69151da0435f</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157266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1169988"/>
            <a:ext cx="5619750" cy="3160712"/>
          </a:xfrm>
        </p:spPr>
      </p:sp>
      <p:sp>
        <p:nvSpPr>
          <p:cNvPr id="3" name="Notes Placeholder 2"/>
          <p:cNvSpPr>
            <a:spLocks noGrp="1"/>
          </p:cNvSpPr>
          <p:nvPr>
            <p:ph type="body" idx="1"/>
          </p:nvPr>
        </p:nvSpPr>
        <p:spPr/>
        <p:txBody>
          <a:bodyPr/>
          <a:lstStyle/>
          <a:p>
            <a:pPr defTabSz="957924">
              <a:spcAft>
                <a:spcPts val="349"/>
              </a:spcAf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1D07812F-11F8-4CE5-AFB6-BA7F43E23EEF}" type="datetime1">
              <a:rPr lang="en-US" smtClean="0"/>
              <a:t>9/20/2019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7532297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28663" y="1169988"/>
            <a:ext cx="5619750" cy="3160712"/>
          </a:xfrm>
        </p:spPr>
      </p:sp>
      <p:sp>
        <p:nvSpPr>
          <p:cNvPr id="3" name="Notes Placeholder 2"/>
          <p:cNvSpPr>
            <a:spLocks noGrp="1"/>
          </p:cNvSpPr>
          <p:nvPr>
            <p:ph type="body" idx="1"/>
          </p:nvPr>
        </p:nvSpPr>
        <p:spPr/>
        <p:txBody>
          <a:bodyPr/>
          <a:lstStyle/>
          <a:p>
            <a:pPr defTabSz="957924">
              <a:spcAft>
                <a:spcPts val="349"/>
              </a:spcAft>
              <a:defRPr/>
            </a:pPr>
            <a:r>
              <a:rPr lang="en-US"/>
              <a:t>Autonomy</a:t>
            </a:r>
            <a:r>
              <a:rPr lang="en-US" baseline="0"/>
              <a:t>, accountability, and fewer dependencies</a:t>
            </a:r>
          </a:p>
          <a:p>
            <a:pPr defTabSz="957924">
              <a:spcAft>
                <a:spcPts val="349"/>
              </a:spcAft>
              <a:defRPr/>
            </a:pPr>
            <a:endParaRPr lang="en-US" baseline="0"/>
          </a:p>
          <a:p>
            <a:pPr defTabSz="957924">
              <a:spcAft>
                <a:spcPts val="349"/>
              </a:spcAft>
              <a:defRPr/>
            </a:pPr>
            <a:r>
              <a:rPr lang="en-US" baseline="0"/>
              <a:t>Not every team works like this. At least 2 layers are owned by a team to align requirements and priorities. Still need enough </a:t>
            </a:r>
            <a:r>
              <a:rPr lang="en-US" baseline="0" err="1"/>
              <a:t>critcal</a:t>
            </a:r>
            <a:r>
              <a:rPr lang="en-US" baseline="0"/>
              <a:t> mass so they become area and tech experts.</a:t>
            </a:r>
            <a:endParaRPr lang="en-US"/>
          </a:p>
          <a:p>
            <a:pPr defTabSz="957924">
              <a:spcAft>
                <a:spcPts val="349"/>
              </a:spcAf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1D07812F-11F8-4CE5-AFB6-BA7F43E23EEF}" type="datetime1">
              <a:rPr lang="en-US" smtClean="0"/>
              <a:t>9/20/2019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9292008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9/20/2019 11:26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40612593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baseline="0"/>
          </a:p>
        </p:txBody>
      </p:sp>
      <p:sp>
        <p:nvSpPr>
          <p:cNvPr id="4" name="Header Placeholder 3"/>
          <p:cNvSpPr>
            <a:spLocks noGrp="1"/>
          </p:cNvSpPr>
          <p:nvPr>
            <p:ph type="hdr" sz="quarter" idx="10"/>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6131B158-57E0-45BA-BBAD-298C74C30575}" type="datetime1">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9/20/2019</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8285960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6DAC288-28CF-40C3-A408-271E9A37F250}" type="slidenum">
              <a:rPr lang="en-US" smtClean="0"/>
              <a:t>36</a:t>
            </a:fld>
            <a:endParaRPr lang="en-US"/>
          </a:p>
        </p:txBody>
      </p:sp>
    </p:spTree>
    <p:extLst>
      <p:ext uri="{BB962C8B-B14F-4D97-AF65-F5344CB8AC3E}">
        <p14:creationId xmlns:p14="http://schemas.microsoft.com/office/powerpoint/2010/main" val="650686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DAC288-28CF-40C3-A408-271E9A37F250}" type="slidenum">
              <a:rPr lang="en-US" smtClean="0"/>
              <a:t>37</a:t>
            </a:fld>
            <a:endParaRPr lang="en-US"/>
          </a:p>
        </p:txBody>
      </p:sp>
    </p:spTree>
    <p:extLst>
      <p:ext uri="{BB962C8B-B14F-4D97-AF65-F5344CB8AC3E}">
        <p14:creationId xmlns:p14="http://schemas.microsoft.com/office/powerpoint/2010/main" val="41674616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We’re going to stop doing</a:t>
            </a:r>
            <a:r>
              <a:rPr lang="en-US" baseline="0"/>
              <a:t> all this crazy schedule alignment.  We have a single engineering schedule… period.  Everyone will use the same language.</a:t>
            </a:r>
            <a:endParaRPr lang="en-US"/>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9240CFC5-2983-4821-B349-5AA0B1F58DA1}"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0332330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DAC288-28CF-40C3-A408-271E9A37F250}" type="slidenum">
              <a:rPr lang="en-US" smtClean="0"/>
              <a:t>39</a:t>
            </a:fld>
            <a:endParaRPr lang="en-US"/>
          </a:p>
        </p:txBody>
      </p:sp>
    </p:spTree>
    <p:extLst>
      <p:ext uri="{BB962C8B-B14F-4D97-AF65-F5344CB8AC3E}">
        <p14:creationId xmlns:p14="http://schemas.microsoft.com/office/powerpoint/2010/main" val="7999642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6DAC288-28CF-40C3-A408-271E9A37F250}" type="slidenum">
              <a:rPr lang="en-US" smtClean="0"/>
              <a:t>40</a:t>
            </a:fld>
            <a:endParaRPr lang="en-US"/>
          </a:p>
        </p:txBody>
      </p:sp>
    </p:spTree>
    <p:extLst>
      <p:ext uri="{BB962C8B-B14F-4D97-AF65-F5344CB8AC3E}">
        <p14:creationId xmlns:p14="http://schemas.microsoft.com/office/powerpoint/2010/main" val="34061510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8206">
              <a:spcAft>
                <a:spcPts val="349"/>
              </a:spcAf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9/20/2019 11:26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2055821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339688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Combined engineering.</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401038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bug per dev per</a:t>
            </a:r>
            <a:r>
              <a:rPr lang="en-US" baseline="0"/>
              <a:t> day is the average over enough time. Started with 15 and the team just grew to that and stayed there. Limited to 5 so we were 5 </a:t>
            </a:r>
            <a:r>
              <a:rPr lang="mr-IN" baseline="0"/>
              <a:t>–</a:t>
            </a:r>
            <a:r>
              <a:rPr lang="en-US" baseline="0"/>
              <a:t> minimum - day from shipping. Maybe it’s more than that because of regressions. Zero Bug Bounce (ZBB)</a:t>
            </a:r>
            <a:endParaRPr lang="en-US"/>
          </a:p>
        </p:txBody>
      </p:sp>
      <p:sp>
        <p:nvSpPr>
          <p:cNvPr id="4" name="Slide Number Placeholder 3"/>
          <p:cNvSpPr>
            <a:spLocks noGrp="1"/>
          </p:cNvSpPr>
          <p:nvPr>
            <p:ph type="sldNum" sz="quarter" idx="10"/>
          </p:nvPr>
        </p:nvSpPr>
        <p:spPr/>
        <p:txBody>
          <a:bodyPr/>
          <a:lstStyle/>
          <a:p>
            <a:fld id="{36DAC288-28CF-40C3-A408-271E9A37F250}" type="slidenum">
              <a:rPr lang="en-US" smtClean="0"/>
              <a:t>43</a:t>
            </a:fld>
            <a:endParaRPr lang="en-US"/>
          </a:p>
        </p:txBody>
      </p:sp>
    </p:spTree>
    <p:extLst>
      <p:ext uri="{BB962C8B-B14F-4D97-AF65-F5344CB8AC3E}">
        <p14:creationId xmlns:p14="http://schemas.microsoft.com/office/powerpoint/2010/main" val="41717213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Tx/>
              <a:buChar char="-"/>
            </a:pPr>
            <a:r>
              <a:rPr lang="en-US" sz="2800"/>
              <a:t>DevOps is the union of people, process and products to enable the continuous delivery of value to your end customers</a:t>
            </a:r>
          </a:p>
          <a:p>
            <a:pPr marL="344100" indent="-344100">
              <a:buFontTx/>
              <a:buChar char="-"/>
            </a:pPr>
            <a:endParaRPr lang="en-US" sz="280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474001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9/20/2019 11:26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16380103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bug per dev per</a:t>
            </a:r>
            <a:r>
              <a:rPr lang="en-US" baseline="0"/>
              <a:t> day is the average over enough time. Started with 15 and the team just grew to that and stayed there. Limited to 5 so we were 5 </a:t>
            </a:r>
            <a:r>
              <a:rPr lang="mr-IN" baseline="0"/>
              <a:t>–</a:t>
            </a:r>
            <a:r>
              <a:rPr lang="en-US" baseline="0"/>
              <a:t> minimum - day from shipping. Maybe it’s more than that because of regressions. Zero Bug Bounce (ZBB)</a:t>
            </a:r>
            <a:endParaRPr lang="en-US"/>
          </a:p>
        </p:txBody>
      </p:sp>
      <p:sp>
        <p:nvSpPr>
          <p:cNvPr id="4" name="Slide Number Placeholder 3"/>
          <p:cNvSpPr>
            <a:spLocks noGrp="1"/>
          </p:cNvSpPr>
          <p:nvPr>
            <p:ph type="sldNum" sz="quarter" idx="10"/>
          </p:nvPr>
        </p:nvSpPr>
        <p:spPr/>
        <p:txBody>
          <a:bodyPr/>
          <a:lstStyle/>
          <a:p>
            <a:fld id="{36DAC288-28CF-40C3-A408-271E9A37F250}" type="slidenum">
              <a:rPr lang="en-US" smtClean="0"/>
              <a:t>46</a:t>
            </a:fld>
            <a:endParaRPr lang="en-US"/>
          </a:p>
        </p:txBody>
      </p:sp>
    </p:spTree>
    <p:extLst>
      <p:ext uri="{BB962C8B-B14F-4D97-AF65-F5344CB8AC3E}">
        <p14:creationId xmlns:p14="http://schemas.microsoft.com/office/powerpoint/2010/main" val="1956580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7F266E9-E5A0-44A5-910F-774518F75E8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2062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7F266E9-E5A0-44A5-910F-774518F75E8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82896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8206">
              <a:spcAft>
                <a:spcPts val="349"/>
              </a:spcAft>
              <a:defRPr/>
            </a:pP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90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9/20/2019 11:26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23162343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79473E9-8B13-4F07-93CE-C7E2C07D4EA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9/20/2019 11:26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04659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79473E9-8B13-4F07-93CE-C7E2C07D4EA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9/20/2019 11:26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45189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fontAlgn="base">
              <a:buFont typeface="Arial" panose="020B0604020202020204" pitchFamily="34" charset="0"/>
              <a:buNone/>
            </a:pPr>
            <a:endParaRPr lang="en-CA" dirty="0"/>
          </a:p>
        </p:txBody>
      </p:sp>
      <p:sp>
        <p:nvSpPr>
          <p:cNvPr id="4" name="Footer Placeholder 3"/>
          <p:cNvSpPr>
            <a:spLocks noGrp="1"/>
          </p:cNvSpPr>
          <p:nvPr>
            <p:ph type="ftr" sz="quarter" idx="10"/>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4993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9930" rtl="0" eaLnBrk="1" fontAlgn="auto" latinLnBrk="0" hangingPunct="1">
                <a:lnSpc>
                  <a:spcPct val="100000"/>
                </a:lnSpc>
                <a:spcBef>
                  <a:spcPts val="0"/>
                </a:spcBef>
                <a:spcAft>
                  <a:spcPts val="0"/>
                </a:spcAft>
                <a:buClrTx/>
                <a:buSzTx/>
                <a:buFontTx/>
                <a:buNone/>
                <a:tabLst/>
                <a:defRPr/>
              </a:pPr>
              <a:t>9/20/2019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4993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993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43870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79473E9-8B13-4F07-93CE-C7E2C07D4EA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9/20/2019 11:26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13148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9/20/2019 11:26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65868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9/20/2019 11:26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73134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79473E9-8B13-4F07-93CE-C7E2C07D4EA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9/20/2019 11:26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50207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409341" defTabSz="939054"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379473E9-8B13-4F07-93CE-C7E2C07D4EAE}" type="datetime8">
              <a:rPr lang="en-US" smtClean="0"/>
              <a:t>9/20/2019 11:26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645400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Human Resources</a:t>
            </a:r>
          </a:p>
        </p:txBody>
      </p:sp>
      <p:sp>
        <p:nvSpPr>
          <p:cNvPr id="5" name="Footer Placeholder 4"/>
          <p:cNvSpPr>
            <a:spLocks noGrp="1"/>
          </p:cNvSpPr>
          <p:nvPr>
            <p:ph type="ftr" sz="quarter" idx="11"/>
          </p:nvPr>
        </p:nvSpPr>
        <p:spPr/>
        <p:txBody>
          <a:bodyPr/>
          <a:lstStyle/>
          <a:p>
            <a:pPr marL="571500" marR="0" lvl="0" indent="0" algn="l" defTabSz="9314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9/20/2019 11:26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13185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249597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79473E9-8B13-4F07-93CE-C7E2C07D4EA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9/20/2019 11:26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1775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9363">
              <a:lnSpc>
                <a:spcPct val="100000"/>
              </a:lnSpc>
              <a:spcAft>
                <a:spcPts val="0"/>
              </a:spcAft>
              <a:defRPr/>
            </a:pPr>
            <a:r>
              <a:rPr lang="en-GB" sz="1200">
                <a:latin typeface="+mn-lt"/>
              </a:rPr>
              <a:t>Manu Cornet, works at Google. Org Charts from back in 2011</a:t>
            </a:r>
          </a:p>
        </p:txBody>
      </p:sp>
      <p:sp>
        <p:nvSpPr>
          <p:cNvPr id="4" name="Slide Number Placeholder 3"/>
          <p:cNvSpPr>
            <a:spLocks noGrp="1"/>
          </p:cNvSpPr>
          <p:nvPr>
            <p:ph type="sldNum" sz="quarter" idx="10"/>
          </p:nvPr>
        </p:nvSpPr>
        <p:spPr/>
        <p:txBody>
          <a:bodyPr/>
          <a:lstStyle/>
          <a:p>
            <a:fld id="{96F1216B-0AE7-4C63-A4C4-C6C48F69DE31}" type="slidenum">
              <a:rPr lang="en-GB" smtClean="0"/>
              <a:t>6</a:t>
            </a:fld>
            <a:endParaRPr lang="en-GB"/>
          </a:p>
        </p:txBody>
      </p:sp>
    </p:spTree>
    <p:extLst>
      <p:ext uri="{BB962C8B-B14F-4D97-AF65-F5344CB8AC3E}">
        <p14:creationId xmlns:p14="http://schemas.microsoft.com/office/powerpoint/2010/main" val="2837863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9363">
              <a:lnSpc>
                <a:spcPct val="100000"/>
              </a:lnSpc>
              <a:spcAft>
                <a:spcPts val="0"/>
              </a:spcAft>
              <a:defRPr/>
            </a:pPr>
            <a:r>
              <a:rPr lang="en-GB" sz="1200">
                <a:latin typeface="+mn-lt"/>
              </a:rPr>
              <a:t>Manu Cornet, works at Google</a:t>
            </a:r>
          </a:p>
        </p:txBody>
      </p:sp>
      <p:sp>
        <p:nvSpPr>
          <p:cNvPr id="4" name="Slide Number Placeholder 3"/>
          <p:cNvSpPr>
            <a:spLocks noGrp="1"/>
          </p:cNvSpPr>
          <p:nvPr>
            <p:ph type="sldNum" sz="quarter" idx="10"/>
          </p:nvPr>
        </p:nvSpPr>
        <p:spPr/>
        <p:txBody>
          <a:bodyPr/>
          <a:lstStyle/>
          <a:p>
            <a:fld id="{96F1216B-0AE7-4C63-A4C4-C6C48F69DE31}" type="slidenum">
              <a:rPr lang="en-GB" smtClean="0"/>
              <a:t>7</a:t>
            </a:fld>
            <a:endParaRPr lang="en-GB"/>
          </a:p>
        </p:txBody>
      </p:sp>
    </p:spTree>
    <p:extLst>
      <p:ext uri="{BB962C8B-B14F-4D97-AF65-F5344CB8AC3E}">
        <p14:creationId xmlns:p14="http://schemas.microsoft.com/office/powerpoint/2010/main" val="1876606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9/20/2019 11:26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8028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Enterprise scale</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195276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emf"/><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emf"/><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emf"/><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25.emf"/><Relationship Id="rId4" Type="http://schemas.openxmlformats.org/officeDocument/2006/relationships/oleObject" Target="../embeddings/oleObject1.bin"/></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9.xml"/><Relationship Id="rId4" Type="http://schemas.openxmlformats.org/officeDocument/2006/relationships/image" Target="../media/image29.pn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jpg"/><Relationship Id="rId1" Type="http://schemas.openxmlformats.org/officeDocument/2006/relationships/slideMaster" Target="../slideMasters/slideMaster9.xml"/><Relationship Id="rId4" Type="http://schemas.openxmlformats.org/officeDocument/2006/relationships/image" Target="../media/image28.png"/></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jpg"/><Relationship Id="rId1" Type="http://schemas.openxmlformats.org/officeDocument/2006/relationships/slideMaster" Target="../slideMasters/slideMaster9.xml"/><Relationship Id="rId4" Type="http://schemas.openxmlformats.org/officeDocument/2006/relationships/image" Target="../media/image28.pn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4.xml"/><Relationship Id="rId4" Type="http://schemas.openxmlformats.org/officeDocument/2006/relationships/image" Target="../media/image18.jp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Master" Target="../slideMasters/slideMaster4.xml"/><Relationship Id="rId4" Type="http://schemas.openxmlformats.org/officeDocument/2006/relationships/image" Target="../media/image18.jp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307859"/>
          </a:xfrm>
          <a:noFill/>
        </p:spPr>
        <p:txBody>
          <a:bodyPr tIns="91440" bIns="91440" anchor="t" anchorCtr="0">
            <a:spAutoFit/>
          </a:bodyPr>
          <a:lstStyle>
            <a:lvl1pPr>
              <a:lnSpc>
                <a:spcPct val="100000"/>
              </a:lnSpc>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84831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327447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7832248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384432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51053627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082120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819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5459272"/>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12469971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715571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itle &amp; Non-Bulleted Text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a:t>Click to edit Master title style</a:t>
            </a:r>
          </a:p>
        </p:txBody>
      </p:sp>
      <p:sp>
        <p:nvSpPr>
          <p:cNvPr id="5" name="Text Placeholder 3"/>
          <p:cNvSpPr>
            <a:spLocks noGrp="1"/>
          </p:cNvSpPr>
          <p:nvPr>
            <p:ph type="body" sz="quarter" idx="13"/>
          </p:nvPr>
        </p:nvSpPr>
        <p:spPr>
          <a:xfrm>
            <a:off x="274640" y="1818958"/>
            <a:ext cx="11889564" cy="1968488"/>
          </a:xfrm>
        </p:spPr>
        <p:txBody>
          <a:bodyPr/>
          <a:lstStyle>
            <a:lvl1pPr marL="0" indent="0">
              <a:buNone/>
              <a:defRPr>
                <a:solidFill>
                  <a:schemeClr val="bg1"/>
                </a:solidFill>
              </a:defRPr>
            </a:lvl1pPr>
            <a:lvl2pPr marL="28543" indent="0">
              <a:buNone/>
              <a:defRPr sz="1998"/>
            </a:lvl2pPr>
            <a:lvl3pPr marL="223590" indent="0">
              <a:buNone/>
              <a:defRPr sz="1998"/>
            </a:lvl3pPr>
            <a:lvl4pPr marL="475723" indent="0">
              <a:buNone/>
              <a:defRPr sz="1798"/>
            </a:lvl4pPr>
            <a:lvl5pPr marL="738957" indent="0">
              <a:buNone/>
              <a:defRPr sz="179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253144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921250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1"/>
                </a:solidFill>
                <a:latin typeface="+mj-lt"/>
              </a:defRPr>
            </a:lvl1pPr>
          </a:lstStyle>
          <a:p>
            <a:pPr marL="0" lvl="0">
              <a:lnSpc>
                <a:spcPts val="560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918627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82769407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391020617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0" y="1203325"/>
            <a:ext cx="5895975" cy="3831241"/>
          </a:xfrm>
        </p:spPr>
        <p:txBody>
          <a:bodyPr anchor="ctr">
            <a:noAutofit/>
          </a:bodyPr>
          <a:lstStyle>
            <a:lvl1pPr algn="ctr">
              <a:defRPr sz="1800" b="1">
                <a:latin typeface="+mn-lt"/>
              </a:defRPr>
            </a:lvl1pPr>
          </a:lstStyle>
          <a:p>
            <a:r>
              <a:rPr lang="en-US"/>
              <a:t>Drop photo here</a:t>
            </a:r>
          </a:p>
        </p:txBody>
      </p:sp>
      <p:sp>
        <p:nvSpPr>
          <p:cNvPr id="4" name="Text Placeholder 3"/>
          <p:cNvSpPr>
            <a:spLocks noGrp="1"/>
          </p:cNvSpPr>
          <p:nvPr>
            <p:ph type="body" sz="quarter" idx="10" hasCustomPrompt="1"/>
          </p:nvPr>
        </p:nvSpPr>
        <p:spPr>
          <a:xfrm>
            <a:off x="434975" y="1167645"/>
            <a:ext cx="5241206"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2578305208"/>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7138"/>
          </a:xfrm>
        </p:spPr>
        <p:txBody>
          <a:bodyPr lIns="0" tIns="0" rIns="0" bIns="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7137"/>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53538044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79"/>
            <a:ext cx="11567160" cy="830997"/>
          </a:xfrm>
        </p:spPr>
        <p:txBody>
          <a:bodyPr wrap="square" lIns="0" tIns="0" rIns="0" bIns="0">
            <a:spAutoFit/>
          </a:bodyPr>
          <a:lstStyle>
            <a:lvl1pPr marL="0" indent="0">
              <a:lnSpc>
                <a:spcPct val="100000"/>
              </a:lnSpc>
              <a:spcBef>
                <a:spcPts val="0"/>
              </a:spcBef>
              <a:spcAft>
                <a:spcPts val="14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0" cy="2654300"/>
          </a:xfrm>
        </p:spPr>
        <p:txBody>
          <a:bodyPr lIns="0" tIns="0" rIns="0" bIns="0"/>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37447597"/>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5" y="0"/>
            <a:ext cx="6102349" cy="6994525"/>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227014"/>
            <a:ext cx="5667375" cy="77311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152406"/>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2024569064"/>
      </p:ext>
    </p:extLst>
  </p:cSld>
  <p:clrMapOvr>
    <a:masterClrMapping/>
  </p:clrMapOvr>
  <p:transition>
    <p:fade/>
  </p:transition>
  <p:extLst>
    <p:ext uri="{DCECCB84-F9BA-43D5-87BE-67443E8EF086}">
      <p15:sldGuideLst xmlns:p15="http://schemas.microsoft.com/office/powerpoint/2012/main"/>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60" y="1881567"/>
            <a:ext cx="4244332" cy="1314462"/>
          </a:xfrm>
        </p:spPr>
        <p:txBody>
          <a:bodyPr wrap="square" rIns="0" anchor="b">
            <a:spAutoFit/>
          </a:bodyPr>
          <a:lstStyle>
            <a:lvl1pPr>
              <a:lnSpc>
                <a:spcPct val="100000"/>
              </a:lnSpc>
              <a:defRPr sz="3671"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760" y="3605926"/>
            <a:ext cx="4244785" cy="467116"/>
          </a:xfrm>
        </p:spPr>
        <p:txBody>
          <a:bodyPr/>
          <a:lstStyle>
            <a:lvl1pPr marL="0" indent="0">
              <a:buNone/>
              <a:defRPr sz="2039">
                <a:latin typeface="+mn-lt"/>
              </a:defRPr>
            </a:lvl1pPr>
            <a:lvl2pPr marL="233079" indent="0">
              <a:buNone/>
              <a:defRPr/>
            </a:lvl2pPr>
            <a:lvl3pPr marL="466159" indent="0">
              <a:buNone/>
              <a:defRPr/>
            </a:lvl3pPr>
            <a:lvl4pPr marL="674959" indent="0">
              <a:buNone/>
              <a:defRPr/>
            </a:lvl4pPr>
            <a:lvl5pPr marL="87242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39541" y="0"/>
            <a:ext cx="6993695" cy="6994525"/>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88547643"/>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581" y="2840032"/>
            <a:ext cx="4244332" cy="1314462"/>
          </a:xfrm>
        </p:spPr>
        <p:txBody>
          <a:bodyPr wrap="square" rIns="0" anchor="ctr" anchorCtr="0">
            <a:spAutoFit/>
          </a:bodyPr>
          <a:lstStyle>
            <a:lvl1pPr>
              <a:lnSpc>
                <a:spcPct val="100000"/>
              </a:lnSpc>
              <a:defRPr sz="3671"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39541" y="0"/>
            <a:ext cx="6993695" cy="6994525"/>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28174784"/>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418268867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865471" y="3500996"/>
            <a:ext cx="8705533" cy="1413836"/>
          </a:xfrm>
        </p:spPr>
        <p:txBody>
          <a:bodyPr/>
          <a:lstStyle>
            <a:lvl1pPr marL="0" indent="0" algn="ctr">
              <a:buNone/>
              <a:defRPr>
                <a:solidFill>
                  <a:schemeClr val="accent6">
                    <a:lumMod val="50000"/>
                  </a:schemeClr>
                </a:solidFill>
              </a:defRPr>
            </a:lvl1pPr>
            <a:lvl2pPr marL="621731" indent="0" algn="ctr">
              <a:buNone/>
              <a:defRPr>
                <a:solidFill>
                  <a:schemeClr val="tx1">
                    <a:tint val="75000"/>
                  </a:schemeClr>
                </a:solidFill>
              </a:defRPr>
            </a:lvl2pPr>
            <a:lvl3pPr marL="1243463" indent="0" algn="ctr">
              <a:buNone/>
              <a:defRPr>
                <a:solidFill>
                  <a:schemeClr val="tx1">
                    <a:tint val="75000"/>
                  </a:schemeClr>
                </a:solidFill>
              </a:defRPr>
            </a:lvl3pPr>
            <a:lvl4pPr marL="1865193" indent="0" algn="ctr">
              <a:buNone/>
              <a:defRPr>
                <a:solidFill>
                  <a:schemeClr val="tx1">
                    <a:tint val="75000"/>
                  </a:schemeClr>
                </a:solidFill>
              </a:defRPr>
            </a:lvl4pPr>
            <a:lvl5pPr marL="2486923" indent="0" algn="ctr">
              <a:buNone/>
              <a:defRPr>
                <a:solidFill>
                  <a:schemeClr val="tx1">
                    <a:tint val="75000"/>
                  </a:schemeClr>
                </a:solidFill>
              </a:defRPr>
            </a:lvl5pPr>
            <a:lvl6pPr marL="3108654" indent="0" algn="ctr">
              <a:buNone/>
              <a:defRPr>
                <a:solidFill>
                  <a:schemeClr val="tx1">
                    <a:tint val="75000"/>
                  </a:schemeClr>
                </a:solidFill>
              </a:defRPr>
            </a:lvl6pPr>
            <a:lvl7pPr marL="3730385" indent="0" algn="ctr">
              <a:buNone/>
              <a:defRPr>
                <a:solidFill>
                  <a:schemeClr val="tx1">
                    <a:tint val="75000"/>
                  </a:schemeClr>
                </a:solidFill>
              </a:defRPr>
            </a:lvl7pPr>
            <a:lvl8pPr marL="4352115" indent="0" algn="ctr">
              <a:buNone/>
              <a:defRPr>
                <a:solidFill>
                  <a:schemeClr val="tx1">
                    <a:tint val="75000"/>
                  </a:schemeClr>
                </a:solidFill>
              </a:defRPr>
            </a:lvl8pPr>
            <a:lvl9pPr marL="4973846" indent="0" algn="ctr">
              <a:buNone/>
              <a:defRPr>
                <a:solidFill>
                  <a:schemeClr val="tx1">
                    <a:tint val="75000"/>
                  </a:schemeClr>
                </a:solidFill>
              </a:defRPr>
            </a:lvl9pPr>
          </a:lstStyle>
          <a:p>
            <a:r>
              <a:rPr lang="en-US"/>
              <a:t>Click to edit section subtitle style</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2ED7FD-B62D-45E0-9FE6-5369AB61B87C}" type="slidenum">
              <a:rPr lang="en-US" smtClean="0"/>
              <a:t>‹#›</a:t>
            </a:fld>
            <a:endParaRPr lang="en-US"/>
          </a:p>
        </p:txBody>
      </p:sp>
      <p:sp>
        <p:nvSpPr>
          <p:cNvPr id="8" name="Title 1"/>
          <p:cNvSpPr>
            <a:spLocks noGrp="1"/>
          </p:cNvSpPr>
          <p:nvPr>
            <p:ph type="ctrTitle" hasCustomPrompt="1"/>
          </p:nvPr>
        </p:nvSpPr>
        <p:spPr>
          <a:xfrm>
            <a:off x="942659" y="1946835"/>
            <a:ext cx="10571004" cy="1498210"/>
          </a:xfrm>
          <a:prstGeom prst="rect">
            <a:avLst/>
          </a:prstGeom>
        </p:spPr>
        <p:txBody>
          <a:bodyPr/>
          <a:lstStyle>
            <a:lvl1pPr>
              <a:defRPr sz="5440"/>
            </a:lvl1pPr>
          </a:lstStyle>
          <a:p>
            <a:r>
              <a:rPr lang="en-US"/>
              <a:t>Click to edit section title</a:t>
            </a:r>
          </a:p>
        </p:txBody>
      </p:sp>
    </p:spTree>
    <p:extLst>
      <p:ext uri="{BB962C8B-B14F-4D97-AF65-F5344CB8AC3E}">
        <p14:creationId xmlns:p14="http://schemas.microsoft.com/office/powerpoint/2010/main" val="78124455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2ED7FD-B62D-45E0-9FE6-5369AB61B87C}" type="slidenum">
              <a:rPr lang="en-US" smtClean="0"/>
              <a:t>‹#›</a:t>
            </a:fld>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38" y="6300853"/>
            <a:ext cx="1865471" cy="686104"/>
          </a:xfrm>
          <a:prstGeom prst="rect">
            <a:avLst/>
          </a:prstGeom>
        </p:spPr>
      </p:pic>
      <p:sp>
        <p:nvSpPr>
          <p:cNvPr id="9" name="Title Placeholder 1"/>
          <p:cNvSpPr>
            <a:spLocks noGrp="1"/>
          </p:cNvSpPr>
          <p:nvPr>
            <p:ph type="title"/>
          </p:nvPr>
        </p:nvSpPr>
        <p:spPr>
          <a:xfrm>
            <a:off x="272048" y="121562"/>
            <a:ext cx="11892379" cy="932603"/>
          </a:xfrm>
          <a:prstGeom prst="rect">
            <a:avLst/>
          </a:prstGeom>
        </p:spPr>
        <p:txBody>
          <a:bodyPr vert="horz" lIns="137160" tIns="109728" rIns="137160" bIns="109728" rtlCol="0" anchor="ctr" anchorCtr="0">
            <a:no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4093151977"/>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Only - for images, video, etc.">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2ED7FD-B62D-45E0-9FE6-5369AB61B87C}" type="slidenum">
              <a:rPr lang="en-US" smtClean="0"/>
              <a:t>‹#›</a:t>
            </a:fld>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38" y="6300853"/>
            <a:ext cx="1865471" cy="686104"/>
          </a:xfrm>
          <a:prstGeom prst="rect">
            <a:avLst/>
          </a:prstGeom>
        </p:spPr>
      </p:pic>
      <p:sp>
        <p:nvSpPr>
          <p:cNvPr id="10" name="Title Placeholder 1"/>
          <p:cNvSpPr>
            <a:spLocks noGrp="1"/>
          </p:cNvSpPr>
          <p:nvPr>
            <p:ph type="title"/>
          </p:nvPr>
        </p:nvSpPr>
        <p:spPr>
          <a:xfrm>
            <a:off x="272048" y="121562"/>
            <a:ext cx="11892379" cy="932603"/>
          </a:xfrm>
          <a:prstGeom prst="rect">
            <a:avLst/>
          </a:prstGeom>
        </p:spPr>
        <p:txBody>
          <a:bodyPr vert="horz" lIns="137160" tIns="109728" rIns="137160" bIns="109728" rtlCol="0" anchor="ctr" anchorCtr="0">
            <a:no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1666653152"/>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512ED7FD-B62D-45E0-9FE6-5369AB61B87C}" type="slidenum">
              <a:rPr lang="en-US" smtClean="0"/>
              <a:t>‹#›</a:t>
            </a:fld>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38" y="6300853"/>
            <a:ext cx="1865471" cy="686104"/>
          </a:xfrm>
          <a:prstGeom prst="rect">
            <a:avLst/>
          </a:prstGeom>
        </p:spPr>
      </p:pic>
      <p:sp>
        <p:nvSpPr>
          <p:cNvPr id="8" name="Title Placeholder 1"/>
          <p:cNvSpPr>
            <a:spLocks noGrp="1"/>
          </p:cNvSpPr>
          <p:nvPr>
            <p:ph type="title"/>
          </p:nvPr>
        </p:nvSpPr>
        <p:spPr>
          <a:xfrm>
            <a:off x="272048" y="121562"/>
            <a:ext cx="11892379" cy="932603"/>
          </a:xfrm>
          <a:prstGeom prst="rect">
            <a:avLst/>
          </a:prstGeom>
        </p:spPr>
        <p:txBody>
          <a:bodyPr vert="horz" lIns="137160" tIns="109728" rIns="137160" bIns="109728" rtlCol="0" anchor="ctr" anchorCtr="0">
            <a:no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4254011224"/>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621824" y="310868"/>
            <a:ext cx="11192828" cy="1165754"/>
          </a:xfrm>
          <a:prstGeom prst="rect">
            <a:avLst/>
          </a:prstGeom>
        </p:spPr>
        <p:txBody>
          <a:bodyPr/>
          <a:lstStyle/>
          <a:p>
            <a:r>
              <a:rPr lang="en-US"/>
              <a:t>Click to edit Master title style</a:t>
            </a:r>
          </a:p>
        </p:txBody>
      </p:sp>
      <p:sp>
        <p:nvSpPr>
          <p:cNvPr id="6" name="Text Placeholder 5"/>
          <p:cNvSpPr>
            <a:spLocks noGrp="1"/>
          </p:cNvSpPr>
          <p:nvPr>
            <p:ph type="body" sz="quarter" idx="10"/>
          </p:nvPr>
        </p:nvSpPr>
        <p:spPr>
          <a:xfrm>
            <a:off x="621824" y="1480587"/>
            <a:ext cx="11540015" cy="2092881"/>
          </a:xfrm>
        </p:spPr>
        <p:txBody>
          <a:bodyPr/>
          <a:lstStyle>
            <a:lvl1pPr marL="0" indent="0">
              <a:buNone/>
              <a:defRPr>
                <a:solidFill>
                  <a:schemeClr val="tx1">
                    <a:lumMod val="65000"/>
                    <a:lumOff val="35000"/>
                  </a:schemeClr>
                </a:solidFill>
              </a:defRPr>
            </a:lvl1pPr>
            <a:lvl2pPr marL="0" indent="0">
              <a:buFontTx/>
              <a:buNone/>
              <a:defRPr sz="1500"/>
            </a:lvl2pPr>
            <a:lvl3pPr marL="171425" indent="0">
              <a:buNone/>
              <a:defRPr sz="1500"/>
            </a:lvl3pPr>
            <a:lvl4pPr marL="342850" indent="0">
              <a:buNone/>
              <a:defRPr sz="1350"/>
            </a:lvl4pPr>
            <a:lvl5pPr marL="514276" indent="0">
              <a:buNone/>
              <a:defRPr sz="13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38" y="6300853"/>
            <a:ext cx="1865471" cy="686104"/>
          </a:xfrm>
          <a:prstGeom prst="rect">
            <a:avLst/>
          </a:prstGeom>
        </p:spPr>
      </p:pic>
    </p:spTree>
    <p:extLst>
      <p:ext uri="{BB962C8B-B14F-4D97-AF65-F5344CB8AC3E}">
        <p14:creationId xmlns:p14="http://schemas.microsoft.com/office/powerpoint/2010/main" val="521978236"/>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38" y="6300853"/>
            <a:ext cx="1865471" cy="686104"/>
          </a:xfrm>
          <a:prstGeom prst="rect">
            <a:avLst/>
          </a:prstGeom>
        </p:spPr>
      </p:pic>
      <p:sp>
        <p:nvSpPr>
          <p:cNvPr id="6" name="Title Placeholder 1"/>
          <p:cNvSpPr>
            <a:spLocks noGrp="1"/>
          </p:cNvSpPr>
          <p:nvPr>
            <p:ph type="title"/>
          </p:nvPr>
        </p:nvSpPr>
        <p:spPr>
          <a:xfrm>
            <a:off x="272048" y="121562"/>
            <a:ext cx="11892379" cy="932603"/>
          </a:xfrm>
          <a:prstGeom prst="rect">
            <a:avLst/>
          </a:prstGeom>
        </p:spPr>
        <p:txBody>
          <a:bodyPr vert="horz" lIns="137160" tIns="109728" rIns="137160" bIns="109728" rtlCol="0" anchor="ctr" anchorCtr="0">
            <a:no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1766479513"/>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512ED7FD-B62D-45E0-9FE6-5369AB61B87C}" type="slidenum">
              <a:rPr lang="en-US" smtClean="0"/>
              <a:t>‹#›</a:t>
            </a:fld>
            <a:endParaRPr lang="en-US"/>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38" y="6300853"/>
            <a:ext cx="1865471" cy="686104"/>
          </a:xfrm>
          <a:prstGeom prst="rect">
            <a:avLst/>
          </a:prstGeom>
        </p:spPr>
      </p:pic>
    </p:spTree>
    <p:extLst>
      <p:ext uri="{BB962C8B-B14F-4D97-AF65-F5344CB8AC3E}">
        <p14:creationId xmlns:p14="http://schemas.microsoft.com/office/powerpoint/2010/main" val="223954505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hree Column Content Tile Layout">
    <p:spTree>
      <p:nvGrpSpPr>
        <p:cNvPr id="1" name=""/>
        <p:cNvGrpSpPr/>
        <p:nvPr/>
      </p:nvGrpSpPr>
      <p:grpSpPr>
        <a:xfrm>
          <a:off x="0" y="0"/>
          <a:ext cx="0" cy="0"/>
          <a:chOff x="0" y="0"/>
          <a:chExt cx="0" cy="0"/>
        </a:xfrm>
      </p:grpSpPr>
      <p:sp>
        <p:nvSpPr>
          <p:cNvPr id="8" name="Text Placeholder 3"/>
          <p:cNvSpPr>
            <a:spLocks noGrp="1"/>
          </p:cNvSpPr>
          <p:nvPr>
            <p:ph type="body" sz="quarter" idx="10"/>
          </p:nvPr>
        </p:nvSpPr>
        <p:spPr>
          <a:xfrm>
            <a:off x="274644" y="2124076"/>
            <a:ext cx="3913632" cy="3657600"/>
          </a:xfrm>
          <a:solidFill>
            <a:schemeClr val="accent2"/>
          </a:solidFill>
        </p:spPr>
        <p:txBody>
          <a:bodyPr wrap="square" tIns="146304" bIns="146304">
            <a:noAutofit/>
          </a:bodyPr>
          <a:lstStyle>
            <a:lvl1pPr marL="0" indent="0">
              <a:spcBef>
                <a:spcPts val="918"/>
              </a:spcBef>
              <a:buClr>
                <a:schemeClr val="tx1"/>
              </a:buClr>
              <a:buFont typeface="Wingdings" pitchFamily="2" charset="2"/>
              <a:buNone/>
              <a:defRPr sz="3000">
                <a:solidFill>
                  <a:schemeClr val="bg1"/>
                </a:solidFill>
              </a:defRPr>
            </a:lvl1pPr>
            <a:lvl2pPr marL="0" indent="0">
              <a:spcBef>
                <a:spcPts val="811"/>
              </a:spcBef>
              <a:buNone/>
              <a:defRPr sz="1500">
                <a:solidFill>
                  <a:schemeClr val="bg1"/>
                </a:solidFill>
              </a:defRPr>
            </a:lvl2pPr>
            <a:lvl3pPr marL="173756" indent="0">
              <a:buNone/>
              <a:tabLst/>
              <a:defRPr sz="1500">
                <a:solidFill>
                  <a:schemeClr val="bg1"/>
                </a:solidFill>
              </a:defRPr>
            </a:lvl3pPr>
            <a:lvl4pPr marL="345129" indent="0">
              <a:buNone/>
              <a:defRPr>
                <a:solidFill>
                  <a:schemeClr val="bg1"/>
                </a:solidFill>
              </a:defRPr>
            </a:lvl4pPr>
            <a:lvl5pPr marL="514122"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241642" y="2124076"/>
            <a:ext cx="3913632" cy="3657600"/>
          </a:xfrm>
          <a:solidFill>
            <a:schemeClr val="accent3"/>
          </a:solidFill>
          <a:ln>
            <a:noFill/>
          </a:ln>
        </p:spPr>
        <p:txBody>
          <a:bodyPr wrap="square" tIns="146304" bIns="146304">
            <a:noAutofit/>
          </a:bodyPr>
          <a:lstStyle>
            <a:lvl1pPr marL="0" indent="0">
              <a:spcBef>
                <a:spcPts val="918"/>
              </a:spcBef>
              <a:buClr>
                <a:schemeClr val="tx1"/>
              </a:buClr>
              <a:buFont typeface="Wingdings" pitchFamily="2" charset="2"/>
              <a:buNone/>
              <a:defRPr sz="3000">
                <a:solidFill>
                  <a:schemeClr val="tx1"/>
                </a:solidFill>
              </a:defRPr>
            </a:lvl1pPr>
            <a:lvl2pPr marL="0" indent="0">
              <a:spcBef>
                <a:spcPts val="811"/>
              </a:spcBef>
              <a:buNone/>
              <a:defRPr sz="1500">
                <a:solidFill>
                  <a:schemeClr val="tx1"/>
                </a:solidFill>
              </a:defRPr>
            </a:lvl2pPr>
            <a:lvl3pPr marL="173756" indent="0">
              <a:buNone/>
              <a:tabLst/>
              <a:defRPr sz="1500">
                <a:solidFill>
                  <a:schemeClr val="tx1"/>
                </a:solidFill>
              </a:defRPr>
            </a:lvl3pPr>
            <a:lvl4pPr marL="345129" indent="0">
              <a:buNone/>
              <a:defRPr>
                <a:solidFill>
                  <a:schemeClr val="tx1"/>
                </a:solidFill>
              </a:defRPr>
            </a:lvl4pPr>
            <a:lvl5pPr marL="514122"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205662" y="2124076"/>
            <a:ext cx="3959353" cy="3657600"/>
          </a:xfrm>
          <a:solidFill>
            <a:schemeClr val="accent1"/>
          </a:solidFill>
        </p:spPr>
        <p:txBody>
          <a:bodyPr wrap="square" tIns="146304" bIns="146304">
            <a:noAutofit/>
          </a:bodyPr>
          <a:lstStyle>
            <a:lvl1pPr marL="0" indent="0">
              <a:spcBef>
                <a:spcPts val="918"/>
              </a:spcBef>
              <a:buClr>
                <a:schemeClr val="tx1"/>
              </a:buClr>
              <a:buFont typeface="Wingdings" pitchFamily="2" charset="2"/>
              <a:buNone/>
              <a:defRPr sz="3000">
                <a:solidFill>
                  <a:schemeClr val="bg1"/>
                </a:solidFill>
              </a:defRPr>
            </a:lvl1pPr>
            <a:lvl2pPr marL="0" indent="0">
              <a:spcBef>
                <a:spcPts val="811"/>
              </a:spcBef>
              <a:buNone/>
              <a:defRPr sz="1500">
                <a:solidFill>
                  <a:schemeClr val="bg1"/>
                </a:solidFill>
              </a:defRPr>
            </a:lvl2pPr>
            <a:lvl3pPr marL="173756" indent="0">
              <a:buNone/>
              <a:tabLst/>
              <a:defRPr sz="1500">
                <a:solidFill>
                  <a:schemeClr val="bg1"/>
                </a:solidFill>
              </a:defRPr>
            </a:lvl3pPr>
            <a:lvl4pPr marL="345129" indent="0">
              <a:buNone/>
              <a:defRPr>
                <a:solidFill>
                  <a:schemeClr val="bg1"/>
                </a:solidFill>
              </a:defRPr>
            </a:lvl4pPr>
            <a:lvl5pPr marL="514122"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p:cNvSpPr>
            <a:spLocks noGrp="1"/>
          </p:cNvSpPr>
          <p:nvPr>
            <p:ph type="title"/>
          </p:nvPr>
        </p:nvSpPr>
        <p:spPr>
          <a:xfrm>
            <a:off x="272048" y="701"/>
            <a:ext cx="11892379" cy="932603"/>
          </a:xfrm>
          <a:prstGeom prst="rect">
            <a:avLst/>
          </a:prstGeom>
        </p:spPr>
        <p:txBody>
          <a:bodyPr vert="horz" lIns="137160" tIns="109728" rIns="137160" bIns="109728" rtlCol="0" anchor="t" anchorCtr="0">
            <a:noAutofit/>
          </a:bodyPr>
          <a:lstStyle/>
          <a:p>
            <a:r>
              <a:rPr lang="en-US"/>
              <a:t>Click to edit Master title style</a:t>
            </a:r>
          </a:p>
        </p:txBody>
      </p:sp>
    </p:spTree>
    <p:extLst>
      <p:ext uri="{BB962C8B-B14F-4D97-AF65-F5344CB8AC3E}">
        <p14:creationId xmlns:p14="http://schemas.microsoft.com/office/powerpoint/2010/main" val="224193135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0" name="Content Placeholder 9"/>
          <p:cNvSpPr>
            <a:spLocks noGrp="1"/>
          </p:cNvSpPr>
          <p:nvPr>
            <p:ph sz="quarter" idx="10"/>
          </p:nvPr>
        </p:nvSpPr>
        <p:spPr>
          <a:xfrm>
            <a:off x="200454" y="1056952"/>
            <a:ext cx="12039653" cy="570033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2F35772-910B-4492-BEE6-7CF1D2E9A289}"/>
              </a:ext>
            </a:extLst>
          </p:cNvPr>
          <p:cNvSpPr>
            <a:spLocks noGrp="1"/>
          </p:cNvSpPr>
          <p:nvPr>
            <p:ph type="title"/>
          </p:nvPr>
        </p:nvSpPr>
        <p:spPr/>
        <p:txBody>
          <a:bodyPr>
            <a:normAutofit/>
          </a:bodyPr>
          <a:lstStyle>
            <a:lvl1pPr>
              <a:defRPr sz="3672"/>
            </a:lvl1pPr>
          </a:lstStyle>
          <a:p>
            <a:r>
              <a:rPr lang="en-US"/>
              <a:t>Click to edit Master title style</a:t>
            </a:r>
          </a:p>
        </p:txBody>
      </p:sp>
    </p:spTree>
    <p:extLst>
      <p:ext uri="{BB962C8B-B14F-4D97-AF65-F5344CB8AC3E}">
        <p14:creationId xmlns:p14="http://schemas.microsoft.com/office/powerpoint/2010/main" val="730415516"/>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4" y="2473943"/>
            <a:ext cx="4663678" cy="1130181"/>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4" y="4041282"/>
            <a:ext cx="4663678"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a:extLst>
              <a:ext uri="{FF2B5EF4-FFF2-40B4-BE49-F238E27FC236}">
                <a16:creationId xmlns:a16="http://schemas.microsoft.com/office/drawing/2014/main" id="{7ACDB318-2449-43D5-96F5-AC89E7F6AEDA}"/>
              </a:ext>
            </a:extLst>
          </p:cNvPr>
          <p:cNvPicPr>
            <a:picLocks noChangeAspect="1"/>
          </p:cNvPicPr>
          <p:nvPr userDrawn="1"/>
        </p:nvPicPr>
        <p:blipFill>
          <a:blip r:embed="rId3"/>
          <a:stretch>
            <a:fillRect/>
          </a:stretch>
        </p:blipFill>
        <p:spPr>
          <a:xfrm>
            <a:off x="6534872" y="1088745"/>
            <a:ext cx="5700865" cy="4991112"/>
          </a:xfrm>
          <a:prstGeom prst="rect">
            <a:avLst/>
          </a:prstGeom>
        </p:spPr>
      </p:pic>
    </p:spTree>
    <p:extLst>
      <p:ext uri="{BB962C8B-B14F-4D97-AF65-F5344CB8AC3E}">
        <p14:creationId xmlns:p14="http://schemas.microsoft.com/office/powerpoint/2010/main" val="31557954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6" name="Rectangle 5">
            <a:extLst>
              <a:ext uri="{FF2B5EF4-FFF2-40B4-BE49-F238E27FC236}">
                <a16:creationId xmlns:a16="http://schemas.microsoft.com/office/drawing/2014/main" id="{AEDC53B0-2DDE-4181-A709-C2651853C0C6}"/>
              </a:ext>
            </a:extLst>
          </p:cNvPr>
          <p:cNvSpPr/>
          <p:nvPr userDrawn="1"/>
        </p:nvSpPr>
        <p:spPr bwMode="auto">
          <a:xfrm>
            <a:off x="5432861" y="1"/>
            <a:ext cx="7003613" cy="700262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A5806429-8016-429C-BFDA-C6BDF45C292B}"/>
              </a:ext>
            </a:extLst>
          </p:cNvPr>
          <p:cNvPicPr>
            <a:picLocks noChangeAspect="1"/>
          </p:cNvPicPr>
          <p:nvPr userDrawn="1"/>
        </p:nvPicPr>
        <p:blipFill>
          <a:blip r:embed="rId3"/>
          <a:stretch>
            <a:fillRect/>
          </a:stretch>
        </p:blipFill>
        <p:spPr>
          <a:xfrm>
            <a:off x="6534872" y="1088745"/>
            <a:ext cx="5700865" cy="4991112"/>
          </a:xfrm>
          <a:prstGeom prst="rect">
            <a:avLst/>
          </a:prstGeom>
        </p:spPr>
      </p:pic>
    </p:spTree>
    <p:extLst>
      <p:ext uri="{BB962C8B-B14F-4D97-AF65-F5344CB8AC3E}">
        <p14:creationId xmlns:p14="http://schemas.microsoft.com/office/powerpoint/2010/main" val="3718000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DE27EAF-70C7-479F-8CDD-0A656124AB32}"/>
              </a:ext>
            </a:extLst>
          </p:cNvPr>
          <p:cNvSpPr/>
          <p:nvPr userDrawn="1"/>
        </p:nvSpPr>
        <p:spPr bwMode="auto">
          <a:xfrm>
            <a:off x="5432861" y="1"/>
            <a:ext cx="7003613" cy="7002620"/>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a:extLst>
              <a:ext uri="{FF2B5EF4-FFF2-40B4-BE49-F238E27FC236}">
                <a16:creationId xmlns:a16="http://schemas.microsoft.com/office/drawing/2014/main" id="{6CEC75CB-674E-4097-8BD9-C5A15FE486C4}"/>
              </a:ext>
            </a:extLst>
          </p:cNvPr>
          <p:cNvPicPr>
            <a:picLocks noChangeAspect="1"/>
          </p:cNvPicPr>
          <p:nvPr userDrawn="1"/>
        </p:nvPicPr>
        <p:blipFill>
          <a:blip r:embed="rId3"/>
          <a:stretch>
            <a:fillRect/>
          </a:stretch>
        </p:blipFill>
        <p:spPr>
          <a:xfrm>
            <a:off x="6534872" y="1088745"/>
            <a:ext cx="5700865" cy="4991112"/>
          </a:xfrm>
          <a:prstGeom prst="rect">
            <a:avLst/>
          </a:prstGeom>
        </p:spPr>
      </p:pic>
    </p:spTree>
    <p:extLst>
      <p:ext uri="{BB962C8B-B14F-4D97-AF65-F5344CB8AC3E}">
        <p14:creationId xmlns:p14="http://schemas.microsoft.com/office/powerpoint/2010/main" val="563902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9255468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02885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67732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9366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98144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04490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378331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70996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343707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159653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724888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049055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6" name="Picture 5">
            <a:extLst>
              <a:ext uri="{FF2B5EF4-FFF2-40B4-BE49-F238E27FC236}">
                <a16:creationId xmlns:a16="http://schemas.microsoft.com/office/drawing/2014/main" id="{4ADFD51B-9C6C-4545-B4DB-D90BE8D34F0C}"/>
              </a:ext>
            </a:extLst>
          </p:cNvPr>
          <p:cNvPicPr>
            <a:picLocks noChangeAspect="1"/>
          </p:cNvPicPr>
          <p:nvPr userDrawn="1"/>
        </p:nvPicPr>
        <p:blipFill>
          <a:blip r:embed="rId2"/>
          <a:stretch>
            <a:fillRect/>
          </a:stretch>
        </p:blipFill>
        <p:spPr>
          <a:xfrm>
            <a:off x="9876698" y="4415030"/>
            <a:ext cx="2260202" cy="1978808"/>
          </a:xfrm>
          <a:prstGeom prst="rect">
            <a:avLst/>
          </a:prstGeom>
        </p:spPr>
      </p:pic>
    </p:spTree>
    <p:extLst>
      <p:ext uri="{BB962C8B-B14F-4D97-AF65-F5344CB8AC3E}">
        <p14:creationId xmlns:p14="http://schemas.microsoft.com/office/powerpoint/2010/main" val="2102547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491481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5" name="Picture 4">
            <a:extLst>
              <a:ext uri="{FF2B5EF4-FFF2-40B4-BE49-F238E27FC236}">
                <a16:creationId xmlns:a16="http://schemas.microsoft.com/office/drawing/2014/main" id="{7AEB45DB-EECC-4C68-8856-DEB9C40BFF31}"/>
              </a:ext>
            </a:extLst>
          </p:cNvPr>
          <p:cNvPicPr>
            <a:picLocks noChangeAspect="1"/>
          </p:cNvPicPr>
          <p:nvPr userDrawn="1"/>
        </p:nvPicPr>
        <p:blipFill>
          <a:blip r:embed="rId2"/>
          <a:stretch>
            <a:fillRect/>
          </a:stretch>
        </p:blipFill>
        <p:spPr>
          <a:xfrm>
            <a:off x="9876698" y="4415030"/>
            <a:ext cx="2260202" cy="1978808"/>
          </a:xfrm>
          <a:prstGeom prst="rect">
            <a:avLst/>
          </a:prstGeom>
        </p:spPr>
      </p:pic>
    </p:spTree>
    <p:extLst>
      <p:ext uri="{BB962C8B-B14F-4D97-AF65-F5344CB8AC3E}">
        <p14:creationId xmlns:p14="http://schemas.microsoft.com/office/powerpoint/2010/main" val="32432154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6610202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5" name="Picture 4">
            <a:extLst>
              <a:ext uri="{FF2B5EF4-FFF2-40B4-BE49-F238E27FC236}">
                <a16:creationId xmlns:a16="http://schemas.microsoft.com/office/drawing/2014/main" id="{64AB3190-7ADC-42AC-B7C3-5D9C49C1EB36}"/>
              </a:ext>
            </a:extLst>
          </p:cNvPr>
          <p:cNvPicPr>
            <a:picLocks noChangeAspect="1"/>
          </p:cNvPicPr>
          <p:nvPr userDrawn="1"/>
        </p:nvPicPr>
        <p:blipFill>
          <a:blip r:embed="rId2"/>
          <a:stretch>
            <a:fillRect/>
          </a:stretch>
        </p:blipFill>
        <p:spPr>
          <a:xfrm>
            <a:off x="9876698" y="4415030"/>
            <a:ext cx="2260202" cy="1978808"/>
          </a:xfrm>
          <a:prstGeom prst="rect">
            <a:avLst/>
          </a:prstGeom>
        </p:spPr>
      </p:pic>
    </p:spTree>
    <p:extLst>
      <p:ext uri="{BB962C8B-B14F-4D97-AF65-F5344CB8AC3E}">
        <p14:creationId xmlns:p14="http://schemas.microsoft.com/office/powerpoint/2010/main" val="6515914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073535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01983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33778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642975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1493471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2604121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620" y="1620"/>
          <a:ext cx="1619" cy="1619"/>
        </p:xfrm>
        <a:graphic>
          <a:graphicData uri="http://schemas.openxmlformats.org/presentationml/2006/ole">
            <mc:AlternateContent xmlns:mc="http://schemas.openxmlformats.org/markup-compatibility/2006">
              <mc:Choice xmlns:v="urn:schemas-microsoft-com:vml" Requires="v">
                <p:oleObj spid="_x0000_s1026" name="think-cell Slide" r:id="rId4" imgW="378" imgH="379" progId="TCLayout.ActiveDocument.1">
                  <p:embed/>
                </p:oleObj>
              </mc:Choice>
              <mc:Fallback>
                <p:oleObj name="think-cell Slide" r:id="rId4" imgW="378" imgH="379" progId="TCLayout.ActiveDocument.1">
                  <p:embed/>
                  <p:pic>
                    <p:nvPicPr>
                      <p:cNvPr id="2" name="Object 1" hidden="1"/>
                      <p:cNvPicPr/>
                      <p:nvPr/>
                    </p:nvPicPr>
                    <p:blipFill>
                      <a:blip r:embed="rId5"/>
                      <a:stretch>
                        <a:fillRect/>
                      </a:stretch>
                    </p:blipFill>
                    <p:spPr>
                      <a:xfrm>
                        <a:off x="1620" y="1620"/>
                        <a:ext cx="1619" cy="1619"/>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72">
                <a:solidFill>
                  <a:schemeClr val="tx2"/>
                </a:solidFill>
              </a:defRPr>
            </a:lvl1pPr>
          </a:lstStyle>
          <a:p>
            <a:r>
              <a:rPr lang="en-US"/>
              <a:t>Click to edit Master title style</a:t>
            </a:r>
          </a:p>
        </p:txBody>
      </p:sp>
      <p:sp>
        <p:nvSpPr>
          <p:cNvPr id="4" name="Footer Placeholder 2"/>
          <p:cNvSpPr>
            <a:spLocks noGrp="1"/>
          </p:cNvSpPr>
          <p:nvPr>
            <p:ph type="ftr" sz="quarter" idx="3"/>
          </p:nvPr>
        </p:nvSpPr>
        <p:spPr>
          <a:xfrm>
            <a:off x="596951" y="6813707"/>
            <a:ext cx="4015945" cy="139891"/>
          </a:xfrm>
          <a:prstGeom prst="rect">
            <a:avLst/>
          </a:prstGeom>
        </p:spPr>
        <p:txBody>
          <a:bodyPr vert="horz" lIns="0" tIns="0" rIns="91440" bIns="0" rtlCol="0" anchor="ctr"/>
          <a:lstStyle>
            <a:lvl1pPr marL="0" algn="l" defTabSz="951304" rtl="0" eaLnBrk="1" latinLnBrk="0" hangingPunct="1">
              <a:defRPr lang="en-US" sz="918" kern="1200">
                <a:solidFill>
                  <a:schemeClr val="tx1"/>
                </a:solidFill>
                <a:latin typeface="+mn-lt"/>
                <a:ea typeface="+mn-ea"/>
                <a:cs typeface="+mn-cs"/>
              </a:defRPr>
            </a:lvl1pPr>
          </a:lstStyle>
          <a:p>
            <a:endParaRPr lang="en-US"/>
          </a:p>
        </p:txBody>
      </p:sp>
      <p:sp>
        <p:nvSpPr>
          <p:cNvPr id="5" name="Slide Number Placeholder 4"/>
          <p:cNvSpPr>
            <a:spLocks noGrp="1"/>
          </p:cNvSpPr>
          <p:nvPr>
            <p:ph type="sldNum" sz="quarter" idx="4"/>
          </p:nvPr>
        </p:nvSpPr>
        <p:spPr>
          <a:xfrm>
            <a:off x="11532419" y="6813707"/>
            <a:ext cx="578101" cy="139891"/>
          </a:xfrm>
          <a:prstGeom prst="rect">
            <a:avLst/>
          </a:prstGeom>
        </p:spPr>
        <p:txBody>
          <a:bodyPr vert="horz" lIns="91440" tIns="0" rIns="0" bIns="0" rtlCol="0" anchor="ctr"/>
          <a:lstStyle>
            <a:lvl1pPr algn="r">
              <a:defRPr lang="en-US" sz="918" b="0" kern="1200" smtClean="0">
                <a:solidFill>
                  <a:schemeClr val="tx1"/>
                </a:soli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371363584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2"/>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557" indent="0">
              <a:lnSpc>
                <a:spcPct val="100000"/>
              </a:lnSpc>
              <a:spcBef>
                <a:spcPts val="0"/>
              </a:spcBef>
              <a:spcAft>
                <a:spcPts val="1399"/>
              </a:spcAft>
              <a:buNone/>
              <a:defRPr sz="1800">
                <a:solidFill>
                  <a:srgbClr val="000000"/>
                </a:solidFill>
              </a:defRPr>
            </a:lvl2pPr>
            <a:lvl3pPr marL="457112" indent="0">
              <a:lnSpc>
                <a:spcPct val="100000"/>
              </a:lnSpc>
              <a:spcBef>
                <a:spcPts val="0"/>
              </a:spcBef>
              <a:spcAft>
                <a:spcPts val="1399"/>
              </a:spcAft>
              <a:buNone/>
              <a:defRPr sz="1399">
                <a:solidFill>
                  <a:srgbClr val="000000"/>
                </a:solidFill>
              </a:defRPr>
            </a:lvl3pPr>
            <a:lvl4pPr marL="685669" indent="0">
              <a:spcBef>
                <a:spcPts val="0"/>
              </a:spcBef>
              <a:spcAft>
                <a:spcPts val="1299"/>
              </a:spcAft>
              <a:buNone/>
              <a:defRPr sz="2000"/>
            </a:lvl4pPr>
            <a:lvl5pPr marL="91422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5"/>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1"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695" lvl="1" indent="-285695">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1" cy="2708857"/>
          </a:xfrm>
        </p:spPr>
        <p:txBody>
          <a:bodyPr lIns="0" tIns="0" rIns="0" bIns="0"/>
          <a:lstStyle>
            <a:lvl1pPr marL="0" indent="0">
              <a:lnSpc>
                <a:spcPct val="100000"/>
              </a:lnSpc>
              <a:spcBef>
                <a:spcPts val="0"/>
              </a:spcBef>
              <a:spcAft>
                <a:spcPts val="700"/>
              </a:spcAft>
              <a:buNone/>
              <a:defRPr sz="1399" b="1">
                <a:solidFill>
                  <a:schemeClr val="tx2"/>
                </a:solidFill>
                <a:latin typeface="+mn-lt"/>
              </a:defRPr>
            </a:lvl1pPr>
            <a:lvl2pPr marL="0" marR="0" indent="0" algn="l" defTabSz="932563" rtl="0" eaLnBrk="1" fontAlgn="auto" latinLnBrk="0" hangingPunct="1">
              <a:lnSpc>
                <a:spcPct val="100000"/>
              </a:lnSpc>
              <a:spcBef>
                <a:spcPts val="0"/>
              </a:spcBef>
              <a:spcAft>
                <a:spcPts val="700"/>
              </a:spcAft>
              <a:buClrTx/>
              <a:buSzPct val="90000"/>
              <a:buFont typeface="Arial" panose="020B0604020202020204" pitchFamily="34" charset="0"/>
              <a:buNone/>
              <a:tabLst/>
              <a:defRPr sz="1399">
                <a:solidFill>
                  <a:srgbClr val="000000"/>
                </a:solidFill>
              </a:defRPr>
            </a:lvl2pPr>
            <a:lvl3pPr marL="457112" indent="0">
              <a:buNone/>
              <a:defRPr/>
            </a:lvl3pPr>
            <a:lvl4pPr marL="685669" indent="0">
              <a:buNone/>
              <a:defRPr/>
            </a:lvl4pPr>
            <a:lvl5pPr marL="914224" indent="0">
              <a:buNone/>
              <a:defRPr/>
            </a:lvl5pPr>
          </a:lstStyle>
          <a:p>
            <a:pPr lvl="0"/>
            <a:r>
              <a:rPr lang="en-US"/>
              <a:t>Subhead title Segoe UI Regular bold 14</a:t>
            </a:r>
          </a:p>
          <a:p>
            <a:pPr marL="285695" lvl="1" indent="-285695">
              <a:buFont typeface="Arial" panose="020B0604020202020204" pitchFamily="34" charset="0"/>
              <a:buChar char="•"/>
            </a:pPr>
            <a:r>
              <a:rPr lang="en-US"/>
              <a:t>Body copy Segoe Regular 14</a:t>
            </a:r>
          </a:p>
          <a:p>
            <a:pPr marL="285695" lvl="1" indent="-285695">
              <a:buFont typeface="Arial" panose="020B0604020202020204" pitchFamily="34" charset="0"/>
              <a:buChar char="•"/>
            </a:pPr>
            <a:r>
              <a:rPr lang="en-US"/>
              <a:t>Lorem ipsum dolor sit </a:t>
            </a:r>
            <a:r>
              <a:rPr lang="en-US" err="1"/>
              <a:t>amet</a:t>
            </a:r>
            <a:r>
              <a:rPr lang="en-US"/>
              <a:t>, </a:t>
            </a:r>
            <a:r>
              <a:rPr lang="en-US" err="1"/>
              <a:t>consectetur</a:t>
            </a:r>
            <a:endParaRPr lang="en-US"/>
          </a:p>
          <a:p>
            <a:pPr marL="285695" lvl="1" indent="-285695">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695" lvl="1" indent="-285695">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695" lvl="1" indent="-285695">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695" lvl="1" indent="-285695">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695" lvl="1" indent="-285695">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695" lvl="1" indent="-285695">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705118972"/>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95760" y="597450"/>
            <a:ext cx="1393278" cy="298433"/>
          </a:xfrm>
          <a:prstGeom prst="rect">
            <a:avLst/>
          </a:prstGeom>
        </p:spPr>
      </p:pic>
      <p:sp>
        <p:nvSpPr>
          <p:cNvPr id="9" name="Title 1"/>
          <p:cNvSpPr>
            <a:spLocks noGrp="1"/>
          </p:cNvSpPr>
          <p:nvPr>
            <p:ph type="title" hasCustomPrompt="1"/>
          </p:nvPr>
        </p:nvSpPr>
        <p:spPr>
          <a:xfrm>
            <a:off x="595760" y="3039097"/>
            <a:ext cx="9324928" cy="565027"/>
          </a:xfrm>
          <a:noFill/>
        </p:spPr>
        <p:txBody>
          <a:bodyPr lIns="0" tIns="0" rIns="0" bIns="0" anchor="b" anchorCtr="0">
            <a:spAutoFit/>
          </a:bodyPr>
          <a:lstStyle>
            <a:lvl1pPr>
              <a:defRPr sz="3671"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760" y="4041283"/>
            <a:ext cx="9324928" cy="313904"/>
          </a:xfrm>
          <a:noFill/>
        </p:spPr>
        <p:txBody>
          <a:bodyPr wrap="square" lIns="0" tIns="0" rIns="0" bIns="0">
            <a:spAutoFit/>
          </a:bodyPr>
          <a:lstStyle>
            <a:lvl1pPr marL="0" indent="0">
              <a:spcBef>
                <a:spcPts val="0"/>
              </a:spcBef>
              <a:buNone/>
              <a:defRPr sz="203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413258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95759" y="597450"/>
            <a:ext cx="1393477" cy="298433"/>
          </a:xfrm>
          <a:prstGeom prst="rect">
            <a:avLst/>
          </a:prstGeom>
        </p:spPr>
      </p:pic>
      <p:sp>
        <p:nvSpPr>
          <p:cNvPr id="9" name="Title 1"/>
          <p:cNvSpPr>
            <a:spLocks noGrp="1"/>
          </p:cNvSpPr>
          <p:nvPr>
            <p:ph type="title" hasCustomPrompt="1"/>
          </p:nvPr>
        </p:nvSpPr>
        <p:spPr>
          <a:xfrm>
            <a:off x="595760" y="3039097"/>
            <a:ext cx="9324928" cy="565027"/>
          </a:xfrm>
          <a:noFill/>
        </p:spPr>
        <p:txBody>
          <a:bodyPr lIns="0" tIns="0" rIns="0" bIns="0" anchor="b" anchorCtr="0">
            <a:spAutoFit/>
          </a:bodyPr>
          <a:lstStyle>
            <a:lvl1pPr>
              <a:defRPr sz="3671"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760" y="4041283"/>
            <a:ext cx="9324928" cy="313904"/>
          </a:xfrm>
          <a:noFill/>
        </p:spPr>
        <p:txBody>
          <a:bodyPr wrap="square" lIns="0" tIns="0" rIns="0" bIns="0">
            <a:spAutoFit/>
          </a:bodyPr>
          <a:lstStyle>
            <a:lvl1pPr marL="0" indent="0">
              <a:spcBef>
                <a:spcPts val="0"/>
              </a:spcBef>
              <a:buNone/>
              <a:defRPr sz="203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066806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6"/>
            <a:ext cx="11239464" cy="1644594"/>
          </a:xfrm>
        </p:spPr>
        <p:txBody>
          <a:bodyPr wrap="square">
            <a:spAutoFit/>
          </a:bodyPr>
          <a:lstStyle>
            <a:lvl1pPr marL="0" indent="0">
              <a:buNone/>
              <a:defRPr/>
            </a:lvl1pPr>
            <a:lvl2pPr marL="233079" indent="0">
              <a:buNone/>
              <a:defRPr/>
            </a:lvl2pPr>
            <a:lvl3pPr marL="466159" indent="0">
              <a:buNone/>
              <a:defRPr/>
            </a:lvl3pPr>
            <a:lvl4pPr marL="699237" indent="0">
              <a:buNone/>
              <a:defRPr/>
            </a:lvl4pPr>
            <a:lvl5pPr marL="93231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746086"/>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6" y="1464075"/>
            <a:ext cx="11239464" cy="16445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9984955"/>
      </p:ext>
    </p:extLst>
  </p:cSld>
  <p:clrMapOvr>
    <a:masterClrMapping/>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760" y="1463669"/>
            <a:ext cx="5315209" cy="1682523"/>
          </a:xfrm>
        </p:spPr>
        <p:txBody>
          <a:bodyPr wrap="square">
            <a:spAutoFit/>
          </a:bodyPr>
          <a:lstStyle>
            <a:lvl1pPr marL="0" indent="0">
              <a:spcBef>
                <a:spcPts val="1248"/>
              </a:spcBef>
              <a:buClr>
                <a:schemeClr val="tx1"/>
              </a:buClr>
              <a:buFont typeface="Wingdings" panose="05000000000000000000" pitchFamily="2" charset="2"/>
              <a:buNone/>
              <a:defRPr sz="2855" b="0">
                <a:latin typeface="Segoe UI Semilight" panose="020B0402040204020203" pitchFamily="34" charset="0"/>
                <a:cs typeface="Segoe UI Semilight" panose="020B0402040204020203" pitchFamily="34" charset="0"/>
              </a:defRPr>
            </a:lvl1pPr>
            <a:lvl2pPr marL="260596" indent="0">
              <a:buFont typeface="Wingdings" panose="05000000000000000000" pitchFamily="2" charset="2"/>
              <a:buNone/>
              <a:defRPr sz="2039" b="0"/>
            </a:lvl2pPr>
            <a:lvl3pPr marL="459684" indent="0">
              <a:buFont typeface="Wingdings" panose="05000000000000000000" pitchFamily="2" charset="2"/>
              <a:buNone/>
              <a:tabLst/>
              <a:defRPr sz="1632" b="0"/>
            </a:lvl3pPr>
            <a:lvl4pPr marL="665246" indent="0">
              <a:buFont typeface="Wingdings" panose="05000000000000000000" pitchFamily="2" charset="2"/>
              <a:buNone/>
              <a:defRPr sz="1428" b="0"/>
            </a:lvl4pPr>
            <a:lvl5pPr marL="870810"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3749" y="1463669"/>
            <a:ext cx="5315209" cy="1682523"/>
          </a:xfrm>
        </p:spPr>
        <p:txBody>
          <a:bodyPr wrap="square">
            <a:spAutoFit/>
          </a:bodyPr>
          <a:lstStyle>
            <a:lvl1pPr marL="0" indent="0">
              <a:spcBef>
                <a:spcPts val="1248"/>
              </a:spcBef>
              <a:buClr>
                <a:schemeClr val="tx1"/>
              </a:buClr>
              <a:buFont typeface="Wingdings" panose="05000000000000000000" pitchFamily="2" charset="2"/>
              <a:buNone/>
              <a:defRPr sz="2855" b="0">
                <a:latin typeface="Segoe UI Semilight" panose="020B0402040204020203" pitchFamily="34" charset="0"/>
                <a:cs typeface="Segoe UI Semilight" panose="020B0402040204020203" pitchFamily="34" charset="0"/>
              </a:defRPr>
            </a:lvl1pPr>
            <a:lvl2pPr marL="260596" indent="0">
              <a:buFont typeface="Wingdings" panose="05000000000000000000" pitchFamily="2" charset="2"/>
              <a:buNone/>
              <a:defRPr sz="2039" b="0"/>
            </a:lvl2pPr>
            <a:lvl3pPr marL="459684" indent="0">
              <a:buFont typeface="Wingdings" panose="05000000000000000000" pitchFamily="2" charset="2"/>
              <a:buNone/>
              <a:tabLst/>
              <a:defRPr sz="1632" b="0"/>
            </a:lvl3pPr>
            <a:lvl4pPr marL="665246" indent="0">
              <a:buFont typeface="Wingdings" panose="05000000000000000000" pitchFamily="2" charset="2"/>
              <a:buNone/>
              <a:defRPr sz="1428" b="0"/>
            </a:lvl4pPr>
            <a:lvl5pPr marL="870810"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016523"/>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47">
          <p15:clr>
            <a:srgbClr val="5ACBF0"/>
          </p15:clr>
        </p15:guide>
        <p15:guide id="3" orient="horz" pos="886">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760" y="1466097"/>
            <a:ext cx="5315209" cy="1682523"/>
          </a:xfrm>
        </p:spPr>
        <p:txBody>
          <a:bodyPr wrap="square">
            <a:spAutoFit/>
          </a:bodyPr>
          <a:lstStyle>
            <a:lvl1pPr marL="236316" indent="-236316">
              <a:spcBef>
                <a:spcPts val="1248"/>
              </a:spcBef>
              <a:buClr>
                <a:schemeClr val="tx1"/>
              </a:buClr>
              <a:buFont typeface="Wingdings" panose="05000000000000000000" pitchFamily="2" charset="2"/>
              <a:buChar char=""/>
              <a:defRPr sz="2855" b="0">
                <a:latin typeface="Segoe UI Semilight" panose="020B0402040204020203" pitchFamily="34" charset="0"/>
                <a:cs typeface="Segoe UI Semilight" panose="020B0402040204020203" pitchFamily="34" charset="0"/>
              </a:defRPr>
            </a:lvl1pPr>
            <a:lvl2pPr marL="435406" indent="-174810">
              <a:buFont typeface="Wingdings" panose="05000000000000000000" pitchFamily="2" charset="2"/>
              <a:buChar char=""/>
              <a:defRPr sz="2039" b="0"/>
            </a:lvl2pPr>
            <a:lvl3pPr marL="652298" indent="-192614">
              <a:buFont typeface="Wingdings" panose="05000000000000000000" pitchFamily="2" charset="2"/>
              <a:buChar char=""/>
              <a:tabLst/>
              <a:defRPr sz="1632" b="0"/>
            </a:lvl3pPr>
            <a:lvl4pPr marL="844912" indent="-179666">
              <a:buFont typeface="Wingdings" panose="05000000000000000000" pitchFamily="2" charset="2"/>
              <a:buChar char=""/>
              <a:defRPr sz="1428" b="0"/>
            </a:lvl4pPr>
            <a:lvl5pPr marL="1044001" indent="-173191">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6348" y="1466097"/>
            <a:ext cx="5315209" cy="1682523"/>
          </a:xfrm>
        </p:spPr>
        <p:txBody>
          <a:bodyPr wrap="square">
            <a:spAutoFit/>
          </a:bodyPr>
          <a:lstStyle>
            <a:lvl1pPr marL="236316" indent="-236316">
              <a:spcBef>
                <a:spcPts val="1248"/>
              </a:spcBef>
              <a:buClr>
                <a:schemeClr val="tx1"/>
              </a:buClr>
              <a:buFont typeface="Wingdings" panose="05000000000000000000" pitchFamily="2" charset="2"/>
              <a:buChar char=""/>
              <a:defRPr sz="2855" b="0">
                <a:latin typeface="Segoe UI Semilight" panose="020B0402040204020203" pitchFamily="34" charset="0"/>
                <a:cs typeface="Segoe UI Semilight" panose="020B0402040204020203" pitchFamily="34" charset="0"/>
              </a:defRPr>
            </a:lvl1pPr>
            <a:lvl2pPr marL="435406" indent="-174810">
              <a:buFont typeface="Wingdings" panose="05000000000000000000" pitchFamily="2" charset="2"/>
              <a:buChar char=""/>
              <a:defRPr sz="2039" b="0"/>
            </a:lvl2pPr>
            <a:lvl3pPr marL="652298" indent="-192614">
              <a:buFont typeface="Wingdings" panose="05000000000000000000" pitchFamily="2" charset="2"/>
              <a:buChar char=""/>
              <a:tabLst/>
              <a:defRPr sz="1632" b="0"/>
            </a:lvl3pPr>
            <a:lvl4pPr marL="844912" indent="-179666">
              <a:buFont typeface="Wingdings" panose="05000000000000000000" pitchFamily="2" charset="2"/>
              <a:buChar char=""/>
              <a:defRPr sz="1428" b="0"/>
            </a:lvl4pPr>
            <a:lvl5pPr marL="1044001" indent="-173191">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7705527"/>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51">
          <p15:clr>
            <a:srgbClr val="5ACBF0"/>
          </p15:clr>
        </p15:guide>
        <p15:guide id="3" orient="horz" pos="886">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51748508"/>
      </p:ext>
    </p:extLst>
  </p:cSld>
  <p:clrMapOvr>
    <a:masterClrMapping/>
  </p:clrMapOvr>
  <p:transition>
    <p:fade/>
  </p:transition>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513054"/>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760" y="466302"/>
            <a:ext cx="5617412" cy="379824"/>
          </a:xfrm>
        </p:spPr>
        <p:txBody>
          <a:bodyPr tIns="64008"/>
          <a:lstStyle>
            <a:lvl1pPr>
              <a:defRPr sz="203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09018763"/>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60" y="2065976"/>
            <a:ext cx="4244332" cy="1130053"/>
          </a:xfrm>
        </p:spPr>
        <p:txBody>
          <a:bodyPr wrap="square" rIns="0" anchor="b">
            <a:spAutoFit/>
          </a:bodyPr>
          <a:lstStyle>
            <a:lvl1pPr>
              <a:lnSpc>
                <a:spcPct val="100000"/>
              </a:lnSpc>
              <a:defRPr sz="3671"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760" y="3605926"/>
            <a:ext cx="4244785" cy="313904"/>
          </a:xfrm>
        </p:spPr>
        <p:txBody>
          <a:bodyPr/>
          <a:lstStyle>
            <a:lvl1pPr marL="0" indent="0">
              <a:buNone/>
              <a:defRPr sz="2039">
                <a:latin typeface="+mn-lt"/>
              </a:defRPr>
            </a:lvl1pPr>
            <a:lvl2pPr marL="233079" indent="0">
              <a:buNone/>
              <a:defRPr/>
            </a:lvl2pPr>
            <a:lvl3pPr marL="466159" indent="0">
              <a:buNone/>
              <a:defRPr/>
            </a:lvl3pPr>
            <a:lvl4pPr marL="674959" indent="0">
              <a:buNone/>
              <a:defRPr/>
            </a:lvl4pPr>
            <a:lvl5pPr marL="87242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39541" y="0"/>
            <a:ext cx="6993695" cy="6994525"/>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18661808"/>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581" y="2932236"/>
            <a:ext cx="4244332" cy="1130053"/>
          </a:xfrm>
        </p:spPr>
        <p:txBody>
          <a:bodyPr wrap="square" rIns="0" anchor="ctr" anchorCtr="0">
            <a:spAutoFit/>
          </a:bodyPr>
          <a:lstStyle>
            <a:lvl1pPr>
              <a:lnSpc>
                <a:spcPct val="100000"/>
              </a:lnSpc>
              <a:defRPr sz="3671"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39541" y="0"/>
            <a:ext cx="6993695" cy="6994525"/>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38384177"/>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60" y="3040994"/>
            <a:ext cx="4242842" cy="878930"/>
          </a:xfrm>
        </p:spPr>
        <p:txBody>
          <a:bodyPr wrap="square" anchor="t">
            <a:spAutoFit/>
          </a:bodyPr>
          <a:lstStyle>
            <a:lvl1pPr>
              <a:lnSpc>
                <a:spcPct val="100000"/>
              </a:lnSpc>
              <a:defRPr sz="2855"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39541" y="0"/>
            <a:ext cx="6993695" cy="6994525"/>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21911045"/>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3" orient="horz" pos="1840">
          <p15:clr>
            <a:srgbClr val="5ACBF0"/>
          </p15:clr>
        </p15:guide>
        <p15:guide id="4" pos="3658">
          <p15:clr>
            <a:srgbClr val="C35EA4"/>
          </p15:clr>
        </p15:guide>
        <p15:guide id="5" pos="2934">
          <p15:clr>
            <a:srgbClr val="5ACBF0"/>
          </p15:clr>
        </p15:guide>
        <p15:guide id="6" pos="3477">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795" y="3093607"/>
            <a:ext cx="9324928" cy="508524"/>
          </a:xfrm>
          <a:noFill/>
        </p:spPr>
        <p:txBody>
          <a:bodyPr lIns="0" tIns="0" rIns="0" bIns="0" anchor="b" anchorCtr="0">
            <a:spAutoFit/>
          </a:bodyPr>
          <a:lstStyle>
            <a:lvl1pPr algn="l" defTabSz="951018" rtl="0" eaLnBrk="1" latinLnBrk="0" hangingPunct="1">
              <a:lnSpc>
                <a:spcPct val="90000"/>
              </a:lnSpc>
              <a:spcBef>
                <a:spcPct val="0"/>
              </a:spcBef>
              <a:buNone/>
              <a:defRPr lang="en-US" sz="3671"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795" y="4056499"/>
            <a:ext cx="9324928" cy="313904"/>
          </a:xfrm>
          <a:noFill/>
        </p:spPr>
        <p:txBody>
          <a:bodyPr lIns="0" tIns="0" rIns="0" bIns="0">
            <a:spAutoFit/>
          </a:bodyPr>
          <a:lstStyle>
            <a:lvl1pPr marL="0" indent="0">
              <a:spcBef>
                <a:spcPts val="0"/>
              </a:spcBef>
              <a:spcAft>
                <a:spcPts val="0"/>
              </a:spcAft>
              <a:buFont typeface="Arial" panose="020B0604020202020204" pitchFamily="34" charset="0"/>
              <a:buNone/>
              <a:defRPr sz="203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13734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795" y="3093607"/>
            <a:ext cx="9324928" cy="508524"/>
          </a:xfrm>
          <a:noFill/>
        </p:spPr>
        <p:txBody>
          <a:bodyPr lIns="0" tIns="0" rIns="0" bIns="0" anchor="b" anchorCtr="0">
            <a:spAutoFit/>
          </a:bodyPr>
          <a:lstStyle>
            <a:lvl1pPr algn="l" defTabSz="951018" rtl="0" eaLnBrk="1" latinLnBrk="0" hangingPunct="1">
              <a:lnSpc>
                <a:spcPct val="90000"/>
              </a:lnSpc>
              <a:spcBef>
                <a:spcPct val="0"/>
              </a:spcBef>
              <a:buNone/>
              <a:defRPr lang="en-US" sz="3671"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795" y="4056499"/>
            <a:ext cx="9324928" cy="313904"/>
          </a:xfrm>
          <a:noFill/>
        </p:spPr>
        <p:txBody>
          <a:bodyPr lIns="0" tIns="0" rIns="0" bIns="0">
            <a:spAutoFit/>
          </a:bodyPr>
          <a:lstStyle>
            <a:lvl1pPr marL="0" indent="0">
              <a:spcBef>
                <a:spcPts val="0"/>
              </a:spcBef>
              <a:spcAft>
                <a:spcPts val="0"/>
              </a:spcAft>
              <a:buFont typeface="Arial" panose="020B0604020202020204" pitchFamily="34" charset="0"/>
              <a:buNone/>
              <a:defRPr sz="203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4347340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795" y="3096243"/>
            <a:ext cx="9324928" cy="508524"/>
          </a:xfrm>
          <a:noFill/>
        </p:spPr>
        <p:txBody>
          <a:bodyPr lIns="0" tIns="0" rIns="0" bIns="0" anchor="b" anchorCtr="0">
            <a:spAutoFit/>
          </a:bodyPr>
          <a:lstStyle>
            <a:lvl1pPr algn="l" defTabSz="951018" rtl="0" eaLnBrk="1" latinLnBrk="0" hangingPunct="1">
              <a:lnSpc>
                <a:spcPct val="90000"/>
              </a:lnSpc>
              <a:spcBef>
                <a:spcPct val="0"/>
              </a:spcBef>
              <a:buNone/>
              <a:defRPr lang="en-US" sz="3671"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3836741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795" y="3096243"/>
            <a:ext cx="9324928" cy="508524"/>
          </a:xfrm>
          <a:noFill/>
        </p:spPr>
        <p:txBody>
          <a:bodyPr lIns="0" tIns="0" rIns="0" bIns="0" anchor="b" anchorCtr="0">
            <a:spAutoFit/>
          </a:bodyPr>
          <a:lstStyle>
            <a:lvl1pPr algn="l" defTabSz="951018" rtl="0" eaLnBrk="1" latinLnBrk="0" hangingPunct="1">
              <a:lnSpc>
                <a:spcPct val="90000"/>
              </a:lnSpc>
              <a:spcBef>
                <a:spcPct val="0"/>
              </a:spcBef>
              <a:buNone/>
              <a:defRPr lang="en-US" sz="3671"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211294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795" y="3096243"/>
            <a:ext cx="9324928" cy="508524"/>
          </a:xfrm>
          <a:noFill/>
        </p:spPr>
        <p:txBody>
          <a:bodyPr lIns="0" tIns="0" rIns="0" bIns="0" anchor="b" anchorCtr="0">
            <a:spAutoFit/>
          </a:bodyPr>
          <a:lstStyle>
            <a:lvl1pPr algn="l" defTabSz="951018" rtl="0" eaLnBrk="1" latinLnBrk="0" hangingPunct="1">
              <a:lnSpc>
                <a:spcPct val="90000"/>
              </a:lnSpc>
              <a:spcBef>
                <a:spcPct val="0"/>
              </a:spcBef>
              <a:buNone/>
              <a:defRPr lang="en-US" sz="3671"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174196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795" y="3096243"/>
            <a:ext cx="9324928" cy="508524"/>
          </a:xfrm>
          <a:noFill/>
        </p:spPr>
        <p:txBody>
          <a:bodyPr lIns="0" tIns="0" rIns="0" bIns="0" anchor="b" anchorCtr="0">
            <a:spAutoFit/>
          </a:bodyPr>
          <a:lstStyle>
            <a:lvl1pPr algn="l" defTabSz="951018" rtl="0" eaLnBrk="1" latinLnBrk="0" hangingPunct="1">
              <a:lnSpc>
                <a:spcPct val="90000"/>
              </a:lnSpc>
              <a:spcBef>
                <a:spcPct val="0"/>
              </a:spcBef>
              <a:buNone/>
              <a:defRPr lang="en-US" sz="3671"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07688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6428689"/>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80342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1247">
          <p15:clr>
            <a:srgbClr val="5ACBF0"/>
          </p15:clr>
        </p15:guide>
        <p15:guide id="3" orient="horz" pos="282">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60" y="1465291"/>
            <a:ext cx="11239464" cy="1946203"/>
          </a:xfrm>
        </p:spPr>
        <p:txBody>
          <a:bodyPr/>
          <a:lstStyle>
            <a:lvl1pPr marL="0" indent="0">
              <a:buNone/>
              <a:defRPr sz="28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2072092"/>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7">
          <p15:clr>
            <a:srgbClr val="5ACBF0"/>
          </p15:clr>
        </p15:guide>
        <p15:guide id="3" orient="horz" pos="282">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760" y="6281748"/>
            <a:ext cx="457081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50557" rtl="0" eaLnBrk="0" fontAlgn="auto" latinLnBrk="0" hangingPunct="0">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95760" y="597450"/>
            <a:ext cx="1393278" cy="298433"/>
          </a:xfrm>
          <a:prstGeom prst="rect">
            <a:avLst/>
          </a:prstGeom>
        </p:spPr>
      </p:pic>
    </p:spTree>
    <p:extLst>
      <p:ext uri="{BB962C8B-B14F-4D97-AF65-F5344CB8AC3E}">
        <p14:creationId xmlns:p14="http://schemas.microsoft.com/office/powerpoint/2010/main" val="7356566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8883107"/>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5" y="1465291"/>
            <a:ext cx="11239789" cy="2260106"/>
          </a:xfrm>
        </p:spPr>
        <p:txBody>
          <a:bodyPr>
            <a:spAutoFit/>
          </a:bodyPr>
          <a:lstStyle>
            <a:lvl1pPr>
              <a:defRPr sz="3671">
                <a:latin typeface="+mn-lt"/>
              </a:defRPr>
            </a:lvl1pPr>
            <a:lvl2pPr>
              <a:defRPr sz="2855">
                <a:latin typeface="+mn-lt"/>
              </a:defRPr>
            </a:lvl2pPr>
            <a:lvl3pPr>
              <a:defRPr sz="2447">
                <a:latin typeface="+mn-lt"/>
              </a:defRPr>
            </a:lvl3pPr>
            <a:lvl4pPr>
              <a:defRPr sz="2039">
                <a:latin typeface="+mn-lt"/>
              </a:defRPr>
            </a:lvl4pPr>
            <a:lvl5pPr>
              <a:defRPr sz="1835">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41"/>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3"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661244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23962"/>
          </a:xfrm>
        </p:spPr>
        <p:txBody>
          <a:bodyPr wrap="square" lIns="0" tIns="0" rIns="0" bIns="0">
            <a:spAutoFit/>
          </a:bodyPr>
          <a:lstStyle>
            <a:lvl1pPr>
              <a:lnSpc>
                <a:spcPts val="3200"/>
              </a:lnSpc>
              <a:defRPr sz="4000" strike="noStrike">
                <a:solidFill>
                  <a:schemeClr val="tx1"/>
                </a:solidFill>
              </a:defRPr>
            </a:lvl1pPr>
          </a:lstStyle>
          <a:p>
            <a:r>
              <a:rPr lang="en-US"/>
              <a:t>Title</a:t>
            </a:r>
          </a:p>
        </p:txBody>
      </p:sp>
    </p:spTree>
    <p:extLst>
      <p:ext uri="{BB962C8B-B14F-4D97-AF65-F5344CB8AC3E}">
        <p14:creationId xmlns:p14="http://schemas.microsoft.com/office/powerpoint/2010/main" val="3772725146"/>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Event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val="0"/>
              </a:ext>
            </a:extLst>
          </a:blip>
          <a:srcRect t="1316"/>
          <a:stretch/>
        </p:blipFill>
        <p:spPr>
          <a:xfrm>
            <a:off x="0" y="0"/>
            <a:ext cx="12436475" cy="6994525"/>
          </a:xfrm>
          <a:prstGeom prst="rect">
            <a:avLst/>
          </a:prstGeom>
        </p:spPr>
      </p:pic>
      <p:sp>
        <p:nvSpPr>
          <p:cNvPr id="2" name="Rectangle 1"/>
          <p:cNvSpPr/>
          <p:nvPr userDrawn="1"/>
        </p:nvSpPr>
        <p:spPr bwMode="auto">
          <a:xfrm>
            <a:off x="274638" y="2119163"/>
            <a:ext cx="6400800" cy="3664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33025" y="6015461"/>
            <a:ext cx="2184400" cy="979064"/>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5821840" cy="6994525"/>
          </a:xfrm>
          <a:prstGeom prst="rect">
            <a:avLst/>
          </a:prstGeom>
        </p:spPr>
      </p:pic>
      <p:sp>
        <p:nvSpPr>
          <p:cNvPr id="9" name="Title 1"/>
          <p:cNvSpPr>
            <a:spLocks noGrp="1"/>
          </p:cNvSpPr>
          <p:nvPr>
            <p:ph type="title" hasCustomPrompt="1"/>
          </p:nvPr>
        </p:nvSpPr>
        <p:spPr bwMode="auto">
          <a:xfrm>
            <a:off x="312802" y="1801812"/>
            <a:ext cx="6402388" cy="1828800"/>
          </a:xfrm>
          <a:noFill/>
        </p:spPr>
        <p:txBody>
          <a:bodyPr lIns="146304" tIns="91440" rIns="146304" bIns="91440" anchor="b" anchorCtr="0"/>
          <a:lstStyle>
            <a:lvl1pPr>
              <a:defRPr sz="4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4978399" y="1808297"/>
            <a:ext cx="6981825" cy="1828800"/>
          </a:xfrm>
        </p:spPr>
        <p:txBody>
          <a:bodyPr tIns="109728" bIns="109728" anchor="b">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943236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2_Title and Speaker">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t="1316"/>
          <a:stretch/>
        </p:blipFill>
        <p:spPr>
          <a:xfrm>
            <a:off x="0" y="0"/>
            <a:ext cx="12436475" cy="6994525"/>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6614635" y="0"/>
            <a:ext cx="5821840" cy="6994525"/>
          </a:xfrm>
          <a:prstGeom prst="rect">
            <a:avLst/>
          </a:prstGeom>
        </p:spPr>
      </p:pic>
      <p:sp>
        <p:nvSpPr>
          <p:cNvPr id="2" name="Rectangle 1"/>
          <p:cNvSpPr/>
          <p:nvPr userDrawn="1"/>
        </p:nvSpPr>
        <p:spPr bwMode="auto">
          <a:xfrm>
            <a:off x="274638" y="2119163"/>
            <a:ext cx="6400800" cy="36640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312802" y="1287462"/>
            <a:ext cx="7745348" cy="1828800"/>
          </a:xfrm>
          <a:noFill/>
        </p:spPr>
        <p:txBody>
          <a:bodyPr lIns="146304" tIns="91440" rIns="146304" bIns="91440" anchor="b" anchorCtr="0"/>
          <a:lstStyle>
            <a:lvl1pPr>
              <a:defRPr sz="4400" b="0" i="0" spc="-100" baseline="0">
                <a:gradFill>
                  <a:gsLst>
                    <a:gs pos="57576">
                      <a:srgbClr val="FFFFFF"/>
                    </a:gs>
                    <a:gs pos="35000">
                      <a:srgbClr val="FFFFFF"/>
                    </a:gs>
                  </a:gsLst>
                  <a:lin ang="5400000" scaled="0"/>
                </a:gradFill>
                <a:latin typeface="Segoe UI" charset="0"/>
                <a:ea typeface="Segoe UI" charset="0"/>
                <a:cs typeface="Segoe UI" charset="0"/>
              </a:defRPr>
            </a:lvl1pPr>
          </a:lstStyle>
          <a:p>
            <a:r>
              <a:rPr lang="en-US"/>
              <a:t>Presentation title</a:t>
            </a:r>
          </a:p>
        </p:txBody>
      </p:sp>
      <p:sp>
        <p:nvSpPr>
          <p:cNvPr id="3" name="Text Placeholder 2"/>
          <p:cNvSpPr>
            <a:spLocks noGrp="1"/>
          </p:cNvSpPr>
          <p:nvPr>
            <p:ph type="body" sz="quarter" idx="14" hasCustomPrompt="1"/>
          </p:nvPr>
        </p:nvSpPr>
        <p:spPr bwMode="auto">
          <a:xfrm>
            <a:off x="304800" y="3179897"/>
            <a:ext cx="7753350" cy="1828800"/>
          </a:xfrm>
        </p:spPr>
        <p:txBody>
          <a:bodyPr tIns="109728" bIns="109728" anchor="t">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20100" y="2656235"/>
            <a:ext cx="3752850" cy="1682054"/>
          </a:xfrm>
          <a:prstGeom prst="rect">
            <a:avLst/>
          </a:prstGeom>
        </p:spPr>
      </p:pic>
    </p:spTree>
    <p:extLst>
      <p:ext uri="{BB962C8B-B14F-4D97-AF65-F5344CB8AC3E}">
        <p14:creationId xmlns:p14="http://schemas.microsoft.com/office/powerpoint/2010/main" val="3655865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19D5E7D5-E999-4F86-8F30-BE4E51981A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38" y="6300853"/>
            <a:ext cx="1865471" cy="686104"/>
          </a:xfrm>
          <a:prstGeom prst="rect">
            <a:avLst/>
          </a:prstGeom>
        </p:spPr>
      </p:pic>
    </p:spTree>
    <p:extLst>
      <p:ext uri="{BB962C8B-B14F-4D97-AF65-F5344CB8AC3E}">
        <p14:creationId xmlns:p14="http://schemas.microsoft.com/office/powerpoint/2010/main" val="560371507"/>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32EB0EF6-EAC0-4EBA-A1BD-287A5CF4036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38" y="6300853"/>
            <a:ext cx="1865471" cy="686104"/>
          </a:xfrm>
          <a:prstGeom prst="rect">
            <a:avLst/>
          </a:prstGeom>
        </p:spPr>
      </p:pic>
    </p:spTree>
    <p:extLst>
      <p:ext uri="{BB962C8B-B14F-4D97-AF65-F5344CB8AC3E}">
        <p14:creationId xmlns:p14="http://schemas.microsoft.com/office/powerpoint/2010/main" val="2962198599"/>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082989"/>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8622612"/>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4054060"/>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593905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31126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9750264"/>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6322359"/>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95654299"/>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41194"/>
            <a:ext cx="10056812" cy="2751698"/>
          </a:xfrm>
          <a:noFill/>
        </p:spPr>
        <p:txBody>
          <a:bodyPr tIns="91440" bIns="91440" anchor="b"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2885684"/>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059512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3076B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6627009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t="1316"/>
          <a:stretch/>
        </p:blipFill>
        <p:spPr>
          <a:xfrm>
            <a:off x="0" y="0"/>
            <a:ext cx="12436475" cy="6994525"/>
          </a:xfrm>
          <a:prstGeom prst="rect">
            <a:avLst/>
          </a:prstGeom>
        </p:spPr>
      </p:pic>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319" t="-1" b="1553"/>
          <a:stretch/>
        </p:blipFill>
        <p:spPr>
          <a:xfrm>
            <a:off x="0" y="1410676"/>
            <a:ext cx="12436475" cy="5583850"/>
          </a:xfrm>
          <a:prstGeom prst="rect">
            <a:avLst/>
          </a:prstGeom>
        </p:spPr>
      </p:pic>
      <p:sp>
        <p:nvSpPr>
          <p:cNvPr id="2" name="Title 1"/>
          <p:cNvSpPr>
            <a:spLocks noGrp="1"/>
          </p:cNvSpPr>
          <p:nvPr>
            <p:ph type="title" hasCustomPrompt="1"/>
          </p:nvPr>
        </p:nvSpPr>
        <p:spPr>
          <a:xfrm>
            <a:off x="1418828" y="2669031"/>
            <a:ext cx="9598819" cy="932563"/>
          </a:xfrm>
          <a:noFill/>
        </p:spPr>
        <p:txBody>
          <a:bodyPr wrap="square" tIns="91440" bIns="91440" anchor="t" anchorCtr="0">
            <a:spAutoFit/>
          </a:bodyPr>
          <a:lstStyle>
            <a:lvl1pPr algn="ctr">
              <a:defRPr sz="5400" b="0" i="0" spc="-100" baseline="0">
                <a:gradFill>
                  <a:gsLst>
                    <a:gs pos="100000">
                      <a:schemeClr val="tx1"/>
                    </a:gs>
                    <a:gs pos="0">
                      <a:schemeClr val="tx1"/>
                    </a:gs>
                  </a:gsLst>
                  <a:lin ang="5400000" scaled="0"/>
                </a:gradFill>
                <a:latin typeface="Segoe UI" charset="0"/>
                <a:ea typeface="Segoe UI" charset="0"/>
                <a:cs typeface="Segoe UI" charset="0"/>
              </a:defRPr>
            </a:lvl1pPr>
          </a:lstStyle>
          <a:p>
            <a:r>
              <a:rPr lang="en-US"/>
              <a:t>Section title</a:t>
            </a:r>
          </a:p>
        </p:txBody>
      </p:sp>
      <p:pic>
        <p:nvPicPr>
          <p:cNvPr id="9" name="Picture 8"/>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33025" y="6015461"/>
            <a:ext cx="2184400" cy="979064"/>
          </a:xfrm>
          <a:prstGeom prst="rect">
            <a:avLst/>
          </a:prstGeom>
        </p:spPr>
      </p:pic>
    </p:spTree>
    <p:extLst>
      <p:ext uri="{BB962C8B-B14F-4D97-AF65-F5344CB8AC3E}">
        <p14:creationId xmlns:p14="http://schemas.microsoft.com/office/powerpoint/2010/main" val="5316014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all to Action">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t="1316"/>
          <a:stretch/>
        </p:blipFill>
        <p:spPr>
          <a:xfrm>
            <a:off x="0" y="0"/>
            <a:ext cx="12436475" cy="6994525"/>
          </a:xfrm>
          <a:prstGeom prst="rect">
            <a:avLst/>
          </a:prstGeom>
        </p:spPr>
      </p:pic>
      <p:sp>
        <p:nvSpPr>
          <p:cNvPr id="2" name="Title 1"/>
          <p:cNvSpPr>
            <a:spLocks noGrp="1"/>
          </p:cNvSpPr>
          <p:nvPr>
            <p:ph type="title" hasCustomPrompt="1"/>
          </p:nvPr>
        </p:nvSpPr>
        <p:spPr>
          <a:xfrm>
            <a:off x="1418828" y="2669031"/>
            <a:ext cx="9598819" cy="932563"/>
          </a:xfrm>
          <a:noFill/>
        </p:spPr>
        <p:txBody>
          <a:bodyPr wrap="square" tIns="91440" bIns="91440" anchor="t" anchorCtr="0">
            <a:spAutoFit/>
          </a:bodyPr>
          <a:lstStyle>
            <a:lvl1pPr algn="ctr">
              <a:defRPr sz="5400" b="0" i="0" spc="-100" baseline="0">
                <a:gradFill>
                  <a:gsLst>
                    <a:gs pos="100000">
                      <a:schemeClr val="tx1"/>
                    </a:gs>
                    <a:gs pos="0">
                      <a:schemeClr val="tx1"/>
                    </a:gs>
                  </a:gsLst>
                  <a:lin ang="5400000" scaled="0"/>
                </a:gradFill>
                <a:latin typeface="Segoe UI" charset="0"/>
                <a:ea typeface="Segoe UI" charset="0"/>
                <a:cs typeface="Segoe UI" charset="0"/>
              </a:defRPr>
            </a:lvl1pPr>
          </a:lstStyle>
          <a:p>
            <a:r>
              <a:rPr lang="en-US"/>
              <a:t>Call to Action</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33025" y="6015461"/>
            <a:ext cx="2184400" cy="979064"/>
          </a:xfrm>
          <a:prstGeom prst="rect">
            <a:avLst/>
          </a:prstGeom>
        </p:spPr>
      </p:pic>
    </p:spTree>
    <p:extLst>
      <p:ext uri="{BB962C8B-B14F-4D97-AF65-F5344CB8AC3E}">
        <p14:creationId xmlns:p14="http://schemas.microsoft.com/office/powerpoint/2010/main" val="25931362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Cloud Background">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1268"/>
          <a:stretch/>
        </p:blipFill>
        <p:spPr>
          <a:xfrm>
            <a:off x="-1" y="0"/>
            <a:ext cx="12436475" cy="6994525"/>
          </a:xfrm>
          <a:prstGeom prst="rect">
            <a:avLst/>
          </a:prstGeom>
        </p:spPr>
      </p:pic>
    </p:spTree>
    <p:extLst>
      <p:ext uri="{BB962C8B-B14F-4D97-AF65-F5344CB8AC3E}">
        <p14:creationId xmlns:p14="http://schemas.microsoft.com/office/powerpoint/2010/main" val="3316246754"/>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199883"/>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0936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Blank Color 1 Layout">
    <p:bg>
      <p:bgPr>
        <a:solidFill>
          <a:schemeClr val="accent5"/>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23182" y="1803681"/>
            <a:ext cx="11456577" cy="1456121"/>
          </a:xfrm>
        </p:spPr>
        <p:txBody>
          <a:bodyPr/>
          <a:lstStyle>
            <a:lvl1pPr marL="0" indent="0">
              <a:buNone/>
              <a:defRPr lang="en-US" sz="8975" i="0" kern="1200" spc="-102"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326373" y="6432572"/>
            <a:ext cx="1907634" cy="320708"/>
          </a:xfrm>
          <a:prstGeom prst="rect">
            <a:avLst/>
          </a:prstGeom>
          <a:noFill/>
          <a:ln>
            <a:noFill/>
          </a:ln>
        </p:spPr>
      </p:pic>
      <p:sp>
        <p:nvSpPr>
          <p:cNvPr id="4" name="Text Placeholder 8"/>
          <p:cNvSpPr>
            <a:spLocks noGrp="1"/>
          </p:cNvSpPr>
          <p:nvPr>
            <p:ph type="body" sz="quarter" idx="11" hasCustomPrompt="1"/>
          </p:nvPr>
        </p:nvSpPr>
        <p:spPr>
          <a:xfrm>
            <a:off x="523181" y="3283251"/>
            <a:ext cx="7666298" cy="649454"/>
          </a:xfrm>
        </p:spPr>
        <p:txBody>
          <a:bodyPr/>
          <a:lstStyle>
            <a:lvl1pPr marL="0" indent="0">
              <a:buNone/>
              <a:defRPr lang="en-US" sz="3264" kern="1200" spc="-102"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a:t>Speaker Title</a:t>
            </a:r>
          </a:p>
        </p:txBody>
      </p:sp>
    </p:spTree>
    <p:extLst>
      <p:ext uri="{BB962C8B-B14F-4D97-AF65-F5344CB8AC3E}">
        <p14:creationId xmlns:p14="http://schemas.microsoft.com/office/powerpoint/2010/main" val="2994990220"/>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3076B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70016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5717410"/>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3076BC"/>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a:t>
            </a:r>
            <a:r>
              <a:rPr lang="en-US" sz="700" baseline="0">
                <a:gradFill>
                  <a:gsLst>
                    <a:gs pos="0">
                      <a:schemeClr val="tx1"/>
                    </a:gs>
                    <a:gs pos="100000">
                      <a:schemeClr val="tx1"/>
                    </a:gs>
                  </a:gsLst>
                  <a:lin ang="5400000" scaled="0"/>
                </a:gradFill>
                <a:cs typeface="Segoe UI" pitchFamily="34" charset="0"/>
              </a:rPr>
              <a:t> </a:t>
            </a:r>
            <a:r>
              <a:rPr lang="en-US" sz="700">
                <a:gradFill>
                  <a:gsLst>
                    <a:gs pos="0">
                      <a:schemeClr val="tx1"/>
                    </a:gs>
                    <a:gs pos="100000">
                      <a:schemeClr val="tx1"/>
                    </a:gs>
                  </a:gsLst>
                  <a:lin ang="5400000" scaled="0"/>
                </a:gradFill>
                <a:cs typeface="Segoe UI" pitchFamily="34" charset="0"/>
              </a:rPr>
              <a:t>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649397023"/>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749785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Title Only - for images, video, etc.">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2ED7FD-B62D-45E0-9FE6-5369AB61B87C}" type="slidenum">
              <a:rPr lang="en-US" smtClean="0"/>
              <a:t>‹#›</a:t>
            </a:fld>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38" y="6300853"/>
            <a:ext cx="1865471" cy="686104"/>
          </a:xfrm>
          <a:prstGeom prst="rect">
            <a:avLst/>
          </a:prstGeom>
        </p:spPr>
      </p:pic>
      <p:sp>
        <p:nvSpPr>
          <p:cNvPr id="10" name="Title Placeholder 1"/>
          <p:cNvSpPr>
            <a:spLocks noGrp="1"/>
          </p:cNvSpPr>
          <p:nvPr>
            <p:ph type="title"/>
          </p:nvPr>
        </p:nvSpPr>
        <p:spPr>
          <a:xfrm>
            <a:off x="272048" y="121562"/>
            <a:ext cx="11892379" cy="932603"/>
          </a:xfrm>
          <a:prstGeom prst="rect">
            <a:avLst/>
          </a:prstGeom>
        </p:spPr>
        <p:txBody>
          <a:bodyPr vert="horz" lIns="137160" tIns="109728" rIns="137160" bIns="109728" rtlCol="0" anchor="ctr" anchorCtr="0">
            <a:no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3440437130"/>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12ED7FD-B62D-45E0-9FE6-5369AB61B87C}" type="slidenum">
              <a:rPr lang="en-US" smtClean="0"/>
              <a:t>‹#›</a:t>
            </a:fld>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38" y="6300853"/>
            <a:ext cx="1865471" cy="686104"/>
          </a:xfrm>
          <a:prstGeom prst="rect">
            <a:avLst/>
          </a:prstGeom>
        </p:spPr>
      </p:pic>
      <p:sp>
        <p:nvSpPr>
          <p:cNvPr id="9" name="Title Placeholder 1"/>
          <p:cNvSpPr>
            <a:spLocks noGrp="1"/>
          </p:cNvSpPr>
          <p:nvPr>
            <p:ph type="title"/>
          </p:nvPr>
        </p:nvSpPr>
        <p:spPr>
          <a:xfrm>
            <a:off x="272048" y="121562"/>
            <a:ext cx="11892379" cy="932603"/>
          </a:xfrm>
          <a:prstGeom prst="rect">
            <a:avLst/>
          </a:prstGeom>
        </p:spPr>
        <p:txBody>
          <a:bodyPr vert="horz" lIns="137160" tIns="109728" rIns="137160" bIns="109728" rtlCol="0" anchor="ctr" anchorCtr="0">
            <a:no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4040734680"/>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2"/>
            <a:ext cx="11375536" cy="679653"/>
          </a:xfrm>
        </p:spPr>
        <p:txBody>
          <a:bodyPr/>
          <a:lstStyle/>
          <a:p>
            <a:r>
              <a:rPr lang="en-US"/>
              <a:t>Click to edit Master title style</a:t>
            </a:r>
          </a:p>
        </p:txBody>
      </p:sp>
      <p:sp>
        <p:nvSpPr>
          <p:cNvPr id="5" name="Text Placeholder 4"/>
          <p:cNvSpPr>
            <a:spLocks noGrp="1"/>
          </p:cNvSpPr>
          <p:nvPr>
            <p:ph type="body" sz="quarter" idx="10"/>
          </p:nvPr>
        </p:nvSpPr>
        <p:spPr>
          <a:xfrm>
            <a:off x="529661" y="1476623"/>
            <a:ext cx="11375536" cy="20128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5829946"/>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7822429"/>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3770690629"/>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342881600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301364539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Only - for images, video, etc.">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2ED7FD-B62D-45E0-9FE6-5369AB61B87C}" type="slidenum">
              <a:rPr lang="en-US" smtClean="0"/>
              <a:t>‹#›</a:t>
            </a:fld>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7838" y="6300853"/>
            <a:ext cx="1865471" cy="686104"/>
          </a:xfrm>
          <a:prstGeom prst="rect">
            <a:avLst/>
          </a:prstGeom>
        </p:spPr>
      </p:pic>
      <p:sp>
        <p:nvSpPr>
          <p:cNvPr id="10" name="Title Placeholder 1"/>
          <p:cNvSpPr>
            <a:spLocks noGrp="1"/>
          </p:cNvSpPr>
          <p:nvPr>
            <p:ph type="title"/>
          </p:nvPr>
        </p:nvSpPr>
        <p:spPr>
          <a:xfrm>
            <a:off x="272048" y="121562"/>
            <a:ext cx="11892379" cy="932603"/>
          </a:xfrm>
          <a:prstGeom prst="rect">
            <a:avLst/>
          </a:prstGeom>
        </p:spPr>
        <p:txBody>
          <a:bodyPr vert="horz" lIns="137160" tIns="109728" rIns="137160" bIns="109728" rtlCol="0" anchor="ctr" anchorCtr="0">
            <a:no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25405407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138048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20567"/>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050675"/>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9376468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387177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40876120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1892657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4924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0615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090476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525433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8667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253682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793128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21697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54611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682259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808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6169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289407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4939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828886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9949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777363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2" name="Group 141"/>
          <p:cNvGrpSpPr>
            <a:grpSpLocks noChangeAspect="1"/>
          </p:cNvGrpSpPr>
          <p:nvPr userDrawn="1"/>
        </p:nvGrpSpPr>
        <p:grpSpPr bwMode="gray">
          <a:xfrm>
            <a:off x="7462446" y="3200401"/>
            <a:ext cx="4577461" cy="3539940"/>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1688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4_Blank Color 1 Layout">
    <p:bg>
      <p:bgPr>
        <a:solidFill>
          <a:schemeClr val="accent5"/>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23182" y="1803681"/>
            <a:ext cx="11456577" cy="1456121"/>
          </a:xfrm>
        </p:spPr>
        <p:txBody>
          <a:bodyPr/>
          <a:lstStyle>
            <a:lvl1pPr marL="0" indent="0">
              <a:buNone/>
              <a:defRPr lang="en-US" sz="8975" i="0" kern="1200" spc="-102"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326373" y="6432572"/>
            <a:ext cx="1907634" cy="320708"/>
          </a:xfrm>
          <a:prstGeom prst="rect">
            <a:avLst/>
          </a:prstGeom>
          <a:noFill/>
          <a:ln>
            <a:noFill/>
          </a:ln>
        </p:spPr>
      </p:pic>
      <p:sp>
        <p:nvSpPr>
          <p:cNvPr id="4" name="Text Placeholder 8"/>
          <p:cNvSpPr>
            <a:spLocks noGrp="1"/>
          </p:cNvSpPr>
          <p:nvPr>
            <p:ph type="body" sz="quarter" idx="11" hasCustomPrompt="1"/>
          </p:nvPr>
        </p:nvSpPr>
        <p:spPr>
          <a:xfrm>
            <a:off x="523181" y="3283251"/>
            <a:ext cx="7666298" cy="649454"/>
          </a:xfrm>
        </p:spPr>
        <p:txBody>
          <a:bodyPr/>
          <a:lstStyle>
            <a:lvl1pPr marL="0" indent="0">
              <a:buNone/>
              <a:defRPr lang="en-US" sz="3264" kern="1200" spc="-102"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32559" rtl="0" eaLnBrk="1" latinLnBrk="0" hangingPunct="1">
              <a:lnSpc>
                <a:spcPct val="90000"/>
              </a:lnSpc>
              <a:spcBef>
                <a:spcPct val="20000"/>
              </a:spcBef>
              <a:buSzPct val="90000"/>
              <a:buFont typeface="Arial" pitchFamily="34" charset="0"/>
              <a:buNone/>
            </a:pPr>
            <a:r>
              <a:rPr lang="en-US"/>
              <a:t>Speaker Title</a:t>
            </a:r>
          </a:p>
        </p:txBody>
      </p:sp>
    </p:spTree>
    <p:extLst>
      <p:ext uri="{BB962C8B-B14F-4D97-AF65-F5344CB8AC3E}">
        <p14:creationId xmlns:p14="http://schemas.microsoft.com/office/powerpoint/2010/main" val="140112186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041372"/>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8084932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bg2"/>
                </a:solidFill>
                <a:latin typeface="+mj-lt"/>
              </a:defRPr>
            </a:lvl1pPr>
          </a:lstStyle>
          <a:p>
            <a:r>
              <a:rPr lang="en-US"/>
              <a:t>Azure DevOps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1895884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a:t>Azure DevOps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155941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a:t>Azure DevOps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3046" y="257117"/>
            <a:ext cx="2009666" cy="739243"/>
          </a:xfrm>
          <a:prstGeom prst="rect">
            <a:avLst/>
          </a:prstGeom>
        </p:spPr>
      </p:pic>
    </p:spTree>
    <p:extLst>
      <p:ext uri="{BB962C8B-B14F-4D97-AF65-F5344CB8AC3E}">
        <p14:creationId xmlns:p14="http://schemas.microsoft.com/office/powerpoint/2010/main" val="42439089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0839" y="2657790"/>
            <a:ext cx="4975275" cy="4270989"/>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tx2"/>
                </a:solidFill>
                <a:latin typeface="+mj-lt"/>
              </a:defRPr>
            </a:lvl1pPr>
          </a:lstStyle>
          <a:p>
            <a:r>
              <a:rPr lang="en-US"/>
              <a:t>Azure DevOps</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8931948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3"/>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8" y="6559056"/>
            <a:ext cx="11553197" cy="96950"/>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872894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7014781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750" indent="-285750">
              <a:lnSpc>
                <a:spcPct val="100000"/>
              </a:lnSpc>
              <a:spcBef>
                <a:spcPts val="0"/>
              </a:spcBef>
              <a:spcAft>
                <a:spcPts val="1400"/>
              </a:spcAft>
              <a:buFont typeface="Arial" panose="020B0604020202020204" pitchFamily="34" charset="0"/>
              <a:buChar char="•"/>
              <a:defRPr sz="1800" b="0" i="0">
                <a:solidFill>
                  <a:srgbClr val="000000"/>
                </a:solidFill>
                <a:latin typeface="+mj-lt"/>
              </a:defRPr>
            </a:lvl1pPr>
            <a:lvl2pPr marL="514350" indent="-285750">
              <a:lnSpc>
                <a:spcPct val="100000"/>
              </a:lnSpc>
              <a:spcBef>
                <a:spcPts val="0"/>
              </a:spcBef>
              <a:spcAft>
                <a:spcPts val="1400"/>
              </a:spcAft>
              <a:buFont typeface="Arial" panose="020B0604020202020204" pitchFamily="34" charset="0"/>
              <a:buChar char="•"/>
              <a:defRPr sz="1800">
                <a:solidFill>
                  <a:srgbClr val="000000"/>
                </a:solidFill>
              </a:defRPr>
            </a:lvl2pPr>
            <a:lvl3pPr marL="742950" indent="-285750">
              <a:lnSpc>
                <a:spcPct val="100000"/>
              </a:lnSpc>
              <a:spcBef>
                <a:spcPts val="0"/>
              </a:spcBef>
              <a:spcAft>
                <a:spcPts val="1400"/>
              </a:spcAft>
              <a:buFont typeface="Arial" panose="020B0604020202020204" pitchFamily="34" charset="0"/>
              <a:buChar char="•"/>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129221022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341761755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79"/>
            <a:ext cx="11567160" cy="830997"/>
          </a:xfrm>
        </p:spPr>
        <p:txBody>
          <a:bodyPr wrap="square" lIns="0" tIns="0" rIns="0" bIns="0">
            <a:spAutoFit/>
          </a:bodyPr>
          <a:lstStyle>
            <a:lvl1pPr marL="0" indent="0">
              <a:lnSpc>
                <a:spcPct val="100000"/>
              </a:lnSpc>
              <a:spcBef>
                <a:spcPts val="0"/>
              </a:spcBef>
              <a:spcAft>
                <a:spcPts val="14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0" cy="2654300"/>
          </a:xfrm>
        </p:spPr>
        <p:txBody>
          <a:bodyPr lIns="0" tIns="0" rIns="0" bIns="0"/>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401147536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128480322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97833353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7138"/>
          </a:xfrm>
        </p:spPr>
        <p:txBody>
          <a:bodyPr lIns="0" tIns="0" rIns="0" bIns="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7137"/>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51497077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7"/>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7"/>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6" y="4065587"/>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4"/>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61097743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8"/>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88"/>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6" y="4065588"/>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380801873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5"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29"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6"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3"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2830512141"/>
      </p:ext>
    </p:extLst>
  </p:cSld>
  <p:clrMapOvr>
    <a:masterClrMapping/>
  </p:clrMapOvr>
  <p:transition>
    <p:fade/>
  </p:transition>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1"/>
                </a:solidFill>
                <a:latin typeface="+mj-lt"/>
              </a:defRPr>
            </a:lvl1pPr>
          </a:lstStyle>
          <a:p>
            <a:pPr marL="0" lvl="0">
              <a:lnSpc>
                <a:spcPts val="5600"/>
              </a:lnSpc>
            </a:pPr>
            <a:r>
              <a:rPr lang="en-US"/>
              <a:t>Section title</a:t>
            </a:r>
          </a:p>
        </p:txBody>
      </p:sp>
    </p:spTree>
    <p:extLst>
      <p:ext uri="{BB962C8B-B14F-4D97-AF65-F5344CB8AC3E}">
        <p14:creationId xmlns:p14="http://schemas.microsoft.com/office/powerpoint/2010/main" val="33268687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279747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11658170"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spTree>
    <p:extLst>
      <p:ext uri="{BB962C8B-B14F-4D97-AF65-F5344CB8AC3E}">
        <p14:creationId xmlns:p14="http://schemas.microsoft.com/office/powerpoint/2010/main" val="1107578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6475" cy="6995024"/>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spTree>
    <p:extLst>
      <p:ext uri="{BB962C8B-B14F-4D97-AF65-F5344CB8AC3E}">
        <p14:creationId xmlns:p14="http://schemas.microsoft.com/office/powerpoint/2010/main" val="16850671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629624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1378837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17849812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B9C2B-4163-4CE5-A19A-CBF3947BCB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CDD4B2-4491-4B3B-A03B-A19236079E6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E83127-71C5-4D86-9B2A-D38309FA45F5}"/>
              </a:ext>
            </a:extLst>
          </p:cNvPr>
          <p:cNvSpPr>
            <a:spLocks noGrp="1"/>
          </p:cNvSpPr>
          <p:nvPr>
            <p:ph type="dt" sz="half" idx="10"/>
          </p:nvPr>
        </p:nvSpPr>
        <p:spPr/>
        <p:txBody>
          <a:bodyPr/>
          <a:lstStyle/>
          <a:p>
            <a:fld id="{6EDF3FBA-A66D-4D08-8902-27F371B5D2C1}" type="datetimeFigureOut">
              <a:rPr lang="en-US" smtClean="0"/>
              <a:t>9/20/2019</a:t>
            </a:fld>
            <a:endParaRPr lang="en-US"/>
          </a:p>
        </p:txBody>
      </p:sp>
      <p:sp>
        <p:nvSpPr>
          <p:cNvPr id="5" name="Footer Placeholder 4">
            <a:extLst>
              <a:ext uri="{FF2B5EF4-FFF2-40B4-BE49-F238E27FC236}">
                <a16:creationId xmlns:a16="http://schemas.microsoft.com/office/drawing/2014/main" id="{714F39B0-2327-4873-A483-AA7731257D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64336A-AE9C-406A-B7BF-45152FD961A7}"/>
              </a:ext>
            </a:extLst>
          </p:cNvPr>
          <p:cNvSpPr>
            <a:spLocks noGrp="1"/>
          </p:cNvSpPr>
          <p:nvPr>
            <p:ph type="sldNum" sz="quarter" idx="12"/>
          </p:nvPr>
        </p:nvSpPr>
        <p:spPr/>
        <p:txBody>
          <a:bodyPr/>
          <a:lstStyle/>
          <a:p>
            <a:fld id="{A76AEAA6-EDD0-4796-9A25-55A993528EBC}" type="slidenum">
              <a:rPr lang="en-US" smtClean="0"/>
              <a:t>‹#›</a:t>
            </a:fld>
            <a:endParaRPr lang="en-US"/>
          </a:p>
        </p:txBody>
      </p:sp>
    </p:spTree>
    <p:extLst>
      <p:ext uri="{BB962C8B-B14F-4D97-AF65-F5344CB8AC3E}">
        <p14:creationId xmlns:p14="http://schemas.microsoft.com/office/powerpoint/2010/main" val="8611678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10314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25629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670023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252259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19933060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216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2330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spTree>
    <p:extLst>
      <p:ext uri="{BB962C8B-B14F-4D97-AF65-F5344CB8AC3E}">
        <p14:creationId xmlns:p14="http://schemas.microsoft.com/office/powerpoint/2010/main" val="276517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04" name="Freeform: Shape 103"/>
          <p:cNvSpPr>
            <a:spLocks/>
          </p:cNvSpPr>
          <p:nvPr userDrawn="1"/>
        </p:nvSpPr>
        <p:spPr bwMode="gray">
          <a:xfrm>
            <a:off x="352" y="4251226"/>
            <a:ext cx="12436123" cy="2743300"/>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41" name="Group 140"/>
          <p:cNvGrpSpPr>
            <a:grpSpLocks noChangeAspect="1"/>
          </p:cNvGrpSpPr>
          <p:nvPr userDrawn="1"/>
        </p:nvGrpSpPr>
        <p:grpSpPr bwMode="gray">
          <a:xfrm>
            <a:off x="7462446" y="3200401"/>
            <a:ext cx="4577461" cy="3539940"/>
            <a:chOff x="8496600" y="3495586"/>
            <a:chExt cx="3009906" cy="2327684"/>
          </a:xfrm>
        </p:grpSpPr>
        <p:sp>
          <p:nvSpPr>
            <p:cNvPr id="142"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8113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Shape 105"/>
          <p:cNvSpPr>
            <a:spLocks/>
          </p:cNvSpPr>
          <p:nvPr userDrawn="1"/>
        </p:nvSpPr>
        <p:spPr bwMode="gray">
          <a:xfrm>
            <a:off x="5441950" y="4251325"/>
            <a:ext cx="6994525" cy="2743200"/>
          </a:xfrm>
          <a:custGeom>
            <a:avLst/>
            <a:gdLst>
              <a:gd name="connsiteX0" fmla="*/ 237491 w 7007806"/>
              <a:gd name="connsiteY0" fmla="*/ 0 h 2048448"/>
              <a:gd name="connsiteX1" fmla="*/ 966532 w 7007806"/>
              <a:gd name="connsiteY1" fmla="*/ 0 h 2048448"/>
              <a:gd name="connsiteX2" fmla="*/ 966532 w 7007806"/>
              <a:gd name="connsiteY2" fmla="*/ 578198 h 2048448"/>
              <a:gd name="connsiteX3" fmla="*/ 1425492 w 7007806"/>
              <a:gd name="connsiteY3" fmla="*/ 606386 h 2048448"/>
              <a:gd name="connsiteX4" fmla="*/ 1677037 w 7007806"/>
              <a:gd name="connsiteY4" fmla="*/ 606386 h 2048448"/>
              <a:gd name="connsiteX5" fmla="*/ 1677037 w 7007806"/>
              <a:gd name="connsiteY5" fmla="*/ 483901 h 2048448"/>
              <a:gd name="connsiteX6" fmla="*/ 1686642 w 7007806"/>
              <a:gd name="connsiteY6" fmla="*/ 483901 h 2048448"/>
              <a:gd name="connsiteX7" fmla="*/ 1686642 w 7007806"/>
              <a:gd name="connsiteY7" fmla="*/ 225552 h 2048448"/>
              <a:gd name="connsiteX8" fmla="*/ 2059578 w 7007806"/>
              <a:gd name="connsiteY8" fmla="*/ 225552 h 2048448"/>
              <a:gd name="connsiteX9" fmla="*/ 2059578 w 7007806"/>
              <a:gd name="connsiteY9" fmla="*/ 339268 h 2048448"/>
              <a:gd name="connsiteX10" fmla="*/ 2098045 w 7007806"/>
              <a:gd name="connsiteY10" fmla="*/ 339268 h 2048448"/>
              <a:gd name="connsiteX11" fmla="*/ 2098045 w 7007806"/>
              <a:gd name="connsiteY11" fmla="*/ 483901 h 2048448"/>
              <a:gd name="connsiteX12" fmla="*/ 2204842 w 7007806"/>
              <a:gd name="connsiteY12" fmla="*/ 483901 h 2048448"/>
              <a:gd name="connsiteX13" fmla="*/ 2204842 w 7007806"/>
              <a:gd name="connsiteY13" fmla="*/ 643969 h 2048448"/>
              <a:gd name="connsiteX14" fmla="*/ 2602307 w 7007806"/>
              <a:gd name="connsiteY14" fmla="*/ 643969 h 2048448"/>
              <a:gd name="connsiteX15" fmla="*/ 2602307 w 7007806"/>
              <a:gd name="connsiteY15" fmla="*/ 744644 h 2048448"/>
              <a:gd name="connsiteX16" fmla="*/ 3055683 w 7007806"/>
              <a:gd name="connsiteY16" fmla="*/ 744644 h 2048448"/>
              <a:gd name="connsiteX17" fmla="*/ 3055683 w 7007806"/>
              <a:gd name="connsiteY17" fmla="*/ 777377 h 2048448"/>
              <a:gd name="connsiteX18" fmla="*/ 3075299 w 7007806"/>
              <a:gd name="connsiteY18" fmla="*/ 777377 h 2048448"/>
              <a:gd name="connsiteX19" fmla="*/ 3075299 w 7007806"/>
              <a:gd name="connsiteY19" fmla="*/ 965361 h 2048448"/>
              <a:gd name="connsiteX20" fmla="*/ 3423979 w 7007806"/>
              <a:gd name="connsiteY20" fmla="*/ 965361 h 2048448"/>
              <a:gd name="connsiteX21" fmla="*/ 3423979 w 7007806"/>
              <a:gd name="connsiteY21" fmla="*/ 525721 h 2048448"/>
              <a:gd name="connsiteX22" fmla="*/ 3527067 w 7007806"/>
              <a:gd name="connsiteY22" fmla="*/ 525721 h 2048448"/>
              <a:gd name="connsiteX23" fmla="*/ 3527067 w 7007806"/>
              <a:gd name="connsiteY23" fmla="*/ 386248 h 2048448"/>
              <a:gd name="connsiteX24" fmla="*/ 3830268 w 7007806"/>
              <a:gd name="connsiteY24" fmla="*/ 386248 h 2048448"/>
              <a:gd name="connsiteX25" fmla="*/ 3830268 w 7007806"/>
              <a:gd name="connsiteY25" fmla="*/ 525721 h 2048448"/>
              <a:gd name="connsiteX26" fmla="*/ 3927292 w 7007806"/>
              <a:gd name="connsiteY26" fmla="*/ 525721 h 2048448"/>
              <a:gd name="connsiteX27" fmla="*/ 3927292 w 7007806"/>
              <a:gd name="connsiteY27" fmla="*/ 58792 h 2048448"/>
              <a:gd name="connsiteX28" fmla="*/ 4630716 w 7007806"/>
              <a:gd name="connsiteY28" fmla="*/ 58792 h 2048448"/>
              <a:gd name="connsiteX29" fmla="*/ 4630716 w 7007806"/>
              <a:gd name="connsiteY29" fmla="*/ 616681 h 2048448"/>
              <a:gd name="connsiteX30" fmla="*/ 5073388 w 7007806"/>
              <a:gd name="connsiteY30" fmla="*/ 255872 h 2048448"/>
              <a:gd name="connsiteX31" fmla="*/ 5073388 w 7007806"/>
              <a:gd name="connsiteY31" fmla="*/ 643969 h 2048448"/>
              <a:gd name="connsiteX32" fmla="*/ 5315948 w 7007806"/>
              <a:gd name="connsiteY32" fmla="*/ 643969 h 2048448"/>
              <a:gd name="connsiteX33" fmla="*/ 5315948 w 7007806"/>
              <a:gd name="connsiteY33" fmla="*/ 525721 h 2048448"/>
              <a:gd name="connsiteX34" fmla="*/ 5419036 w 7007806"/>
              <a:gd name="connsiteY34" fmla="*/ 525721 h 2048448"/>
              <a:gd name="connsiteX35" fmla="*/ 5419036 w 7007806"/>
              <a:gd name="connsiteY35" fmla="*/ 386248 h 2048448"/>
              <a:gd name="connsiteX36" fmla="*/ 5722237 w 7007806"/>
              <a:gd name="connsiteY36" fmla="*/ 386248 h 2048448"/>
              <a:gd name="connsiteX37" fmla="*/ 5722237 w 7007806"/>
              <a:gd name="connsiteY37" fmla="*/ 525721 h 2048448"/>
              <a:gd name="connsiteX38" fmla="*/ 5825325 w 7007806"/>
              <a:gd name="connsiteY38" fmla="*/ 525721 h 2048448"/>
              <a:gd name="connsiteX39" fmla="*/ 5825325 w 7007806"/>
              <a:gd name="connsiteY39" fmla="*/ 965361 h 2048448"/>
              <a:gd name="connsiteX40" fmla="*/ 6170974 w 7007806"/>
              <a:gd name="connsiteY40" fmla="*/ 965361 h 2048448"/>
              <a:gd name="connsiteX41" fmla="*/ 6170974 w 7007806"/>
              <a:gd name="connsiteY41" fmla="*/ 777377 h 2048448"/>
              <a:gd name="connsiteX42" fmla="*/ 6646998 w 7007806"/>
              <a:gd name="connsiteY42" fmla="*/ 777377 h 2048448"/>
              <a:gd name="connsiteX43" fmla="*/ 6646998 w 7007806"/>
              <a:gd name="connsiteY43" fmla="*/ 1374681 h 2048448"/>
              <a:gd name="connsiteX44" fmla="*/ 7007806 w 7007806"/>
              <a:gd name="connsiteY44" fmla="*/ 1374681 h 2048448"/>
              <a:gd name="connsiteX45" fmla="*/ 7007806 w 7007806"/>
              <a:gd name="connsiteY45" fmla="*/ 1677881 h 2048448"/>
              <a:gd name="connsiteX46" fmla="*/ 6995117 w 7007806"/>
              <a:gd name="connsiteY46" fmla="*/ 1677881 h 2048448"/>
              <a:gd name="connsiteX47" fmla="*/ 6995117 w 7007806"/>
              <a:gd name="connsiteY47" fmla="*/ 2048448 h 2048448"/>
              <a:gd name="connsiteX48" fmla="*/ 0 w 7007806"/>
              <a:gd name="connsiteY48" fmla="*/ 2048448 h 2048448"/>
              <a:gd name="connsiteX49" fmla="*/ 0 w 7007806"/>
              <a:gd name="connsiteY49" fmla="*/ 339268 h 2048448"/>
              <a:gd name="connsiteX50" fmla="*/ 136873 w 7007806"/>
              <a:gd name="connsiteY50" fmla="*/ 339268 h 2048448"/>
              <a:gd name="connsiteX51" fmla="*/ 136873 w 7007806"/>
              <a:gd name="connsiteY51" fmla="*/ 483901 h 2048448"/>
              <a:gd name="connsiteX52" fmla="*/ 237491 w 7007806"/>
              <a:gd name="connsiteY52"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007806" h="2048448">
                <a:moveTo>
                  <a:pt x="237491" y="0"/>
                </a:moveTo>
                <a:lnTo>
                  <a:pt x="966532" y="0"/>
                </a:lnTo>
                <a:lnTo>
                  <a:pt x="966532" y="578198"/>
                </a:lnTo>
                <a:lnTo>
                  <a:pt x="1425492" y="606386"/>
                </a:lnTo>
                <a:lnTo>
                  <a:pt x="1677037" y="606386"/>
                </a:lnTo>
                <a:lnTo>
                  <a:pt x="1677037" y="483901"/>
                </a:lnTo>
                <a:lnTo>
                  <a:pt x="1686642" y="483901"/>
                </a:lnTo>
                <a:lnTo>
                  <a:pt x="1686642" y="225552"/>
                </a:lnTo>
                <a:lnTo>
                  <a:pt x="2059578" y="225552"/>
                </a:lnTo>
                <a:lnTo>
                  <a:pt x="2059578" y="339268"/>
                </a:lnTo>
                <a:lnTo>
                  <a:pt x="2098045" y="339268"/>
                </a:lnTo>
                <a:lnTo>
                  <a:pt x="2098045" y="483901"/>
                </a:lnTo>
                <a:lnTo>
                  <a:pt x="2204842" y="483901"/>
                </a:lnTo>
                <a:lnTo>
                  <a:pt x="2204842" y="643969"/>
                </a:lnTo>
                <a:lnTo>
                  <a:pt x="2602307" y="643969"/>
                </a:lnTo>
                <a:lnTo>
                  <a:pt x="2602307" y="744644"/>
                </a:lnTo>
                <a:lnTo>
                  <a:pt x="3055683" y="744644"/>
                </a:lnTo>
                <a:lnTo>
                  <a:pt x="3055683" y="777377"/>
                </a:lnTo>
                <a:lnTo>
                  <a:pt x="3075299" y="777377"/>
                </a:lnTo>
                <a:lnTo>
                  <a:pt x="3075299" y="965361"/>
                </a:lnTo>
                <a:lnTo>
                  <a:pt x="3423979" y="965361"/>
                </a:lnTo>
                <a:lnTo>
                  <a:pt x="3423979" y="525721"/>
                </a:lnTo>
                <a:lnTo>
                  <a:pt x="3527067" y="525721"/>
                </a:lnTo>
                <a:lnTo>
                  <a:pt x="3527067" y="386248"/>
                </a:lnTo>
                <a:lnTo>
                  <a:pt x="3830268" y="386248"/>
                </a:lnTo>
                <a:lnTo>
                  <a:pt x="3830268" y="525721"/>
                </a:lnTo>
                <a:lnTo>
                  <a:pt x="3927292" y="525721"/>
                </a:lnTo>
                <a:lnTo>
                  <a:pt x="3927292" y="58792"/>
                </a:lnTo>
                <a:lnTo>
                  <a:pt x="4630716" y="58792"/>
                </a:lnTo>
                <a:lnTo>
                  <a:pt x="4630716" y="616681"/>
                </a:lnTo>
                <a:lnTo>
                  <a:pt x="5073388" y="255872"/>
                </a:lnTo>
                <a:lnTo>
                  <a:pt x="5073388" y="643969"/>
                </a:lnTo>
                <a:lnTo>
                  <a:pt x="5315948" y="643969"/>
                </a:lnTo>
                <a:lnTo>
                  <a:pt x="5315948" y="525721"/>
                </a:lnTo>
                <a:lnTo>
                  <a:pt x="5419036" y="525721"/>
                </a:lnTo>
                <a:lnTo>
                  <a:pt x="5419036" y="386248"/>
                </a:lnTo>
                <a:lnTo>
                  <a:pt x="5722237" y="386248"/>
                </a:lnTo>
                <a:lnTo>
                  <a:pt x="5722237" y="525721"/>
                </a:lnTo>
                <a:lnTo>
                  <a:pt x="5825325" y="525721"/>
                </a:lnTo>
                <a:lnTo>
                  <a:pt x="5825325" y="965361"/>
                </a:lnTo>
                <a:lnTo>
                  <a:pt x="6170974" y="965361"/>
                </a:lnTo>
                <a:lnTo>
                  <a:pt x="6170974" y="777377"/>
                </a:lnTo>
                <a:lnTo>
                  <a:pt x="6646998" y="777377"/>
                </a:lnTo>
                <a:lnTo>
                  <a:pt x="6646998" y="1374681"/>
                </a:lnTo>
                <a:lnTo>
                  <a:pt x="7007806" y="1374681"/>
                </a:lnTo>
                <a:lnTo>
                  <a:pt x="7007806" y="1677881"/>
                </a:lnTo>
                <a:lnTo>
                  <a:pt x="6995117" y="1677881"/>
                </a:lnTo>
                <a:lnTo>
                  <a:pt x="6995117" y="2048448"/>
                </a:lnTo>
                <a:lnTo>
                  <a:pt x="0" y="2048448"/>
                </a:lnTo>
                <a:lnTo>
                  <a:pt x="0" y="339268"/>
                </a:lnTo>
                <a:lnTo>
                  <a:pt x="136873" y="339268"/>
                </a:lnTo>
                <a:lnTo>
                  <a:pt x="136873" y="483901"/>
                </a:lnTo>
                <a:lnTo>
                  <a:pt x="237491" y="483901"/>
                </a:lnTo>
                <a:close/>
              </a:path>
            </a:pathLst>
          </a:custGeom>
          <a:solidFill>
            <a:srgbClr val="409AE1">
              <a:alpha val="40000"/>
            </a:srgbClr>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43" name="Group 142"/>
          <p:cNvGrpSpPr>
            <a:grpSpLocks noChangeAspect="1"/>
          </p:cNvGrpSpPr>
          <p:nvPr userDrawn="1"/>
        </p:nvGrpSpPr>
        <p:grpSpPr bwMode="gray">
          <a:xfrm>
            <a:off x="7462446" y="3200401"/>
            <a:ext cx="4577461" cy="3539940"/>
            <a:chOff x="8496600" y="3495586"/>
            <a:chExt cx="3009906" cy="2327684"/>
          </a:xfrm>
        </p:grpSpPr>
        <p:sp>
          <p:nvSpPr>
            <p:cNvPr id="144"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96868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189193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366404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6391654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12785469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69368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image" Target="../media/image1.emf"/><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theme" Target="../theme/theme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image" Target="../media/image1.emf"/><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theme" Target="../theme/theme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image" Target="../media/image1.emf"/><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image" Target="../media/image11.png"/></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26" Type="http://schemas.openxmlformats.org/officeDocument/2006/relationships/slideLayout" Target="../slideLayouts/slideLayout116.xml"/><Relationship Id="rId3" Type="http://schemas.openxmlformats.org/officeDocument/2006/relationships/slideLayout" Target="../slideLayouts/slideLayout93.xml"/><Relationship Id="rId21" Type="http://schemas.openxmlformats.org/officeDocument/2006/relationships/slideLayout" Target="../slideLayouts/slideLayout111.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slideLayout" Target="../slideLayouts/slideLayout115.xml"/><Relationship Id="rId33" Type="http://schemas.openxmlformats.org/officeDocument/2006/relationships/image" Target="../media/image1.emf"/><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29" Type="http://schemas.openxmlformats.org/officeDocument/2006/relationships/slideLayout" Target="../slideLayouts/slideLayout119.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24" Type="http://schemas.openxmlformats.org/officeDocument/2006/relationships/slideLayout" Target="../slideLayouts/slideLayout114.xml"/><Relationship Id="rId32" Type="http://schemas.openxmlformats.org/officeDocument/2006/relationships/theme" Target="../theme/theme5.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slideLayout" Target="../slideLayouts/slideLayout113.xml"/><Relationship Id="rId28" Type="http://schemas.openxmlformats.org/officeDocument/2006/relationships/slideLayout" Target="../slideLayouts/slideLayout118.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31" Type="http://schemas.openxmlformats.org/officeDocument/2006/relationships/slideLayout" Target="../slideLayouts/slideLayout121.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 Id="rId27" Type="http://schemas.openxmlformats.org/officeDocument/2006/relationships/slideLayout" Target="../slideLayouts/slideLayout117.xml"/><Relationship Id="rId30" Type="http://schemas.openxmlformats.org/officeDocument/2006/relationships/slideLayout" Target="../slideLayouts/slideLayout120.xml"/><Relationship Id="rId8" Type="http://schemas.openxmlformats.org/officeDocument/2006/relationships/slideLayout" Target="../slideLayouts/slideLayout9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5" Type="http://schemas.openxmlformats.org/officeDocument/2006/relationships/slideLayout" Target="../slideLayouts/slideLayout126.xml"/><Relationship Id="rId10" Type="http://schemas.openxmlformats.org/officeDocument/2006/relationships/theme" Target="../theme/theme6.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26" Type="http://schemas.openxmlformats.org/officeDocument/2006/relationships/slideLayout" Target="../slideLayouts/slideLayout156.xml"/><Relationship Id="rId3" Type="http://schemas.openxmlformats.org/officeDocument/2006/relationships/slideLayout" Target="../slideLayouts/slideLayout133.xml"/><Relationship Id="rId21" Type="http://schemas.openxmlformats.org/officeDocument/2006/relationships/slideLayout" Target="../slideLayouts/slideLayout151.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5" Type="http://schemas.openxmlformats.org/officeDocument/2006/relationships/slideLayout" Target="../slideLayouts/slideLayout155.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29" Type="http://schemas.openxmlformats.org/officeDocument/2006/relationships/image" Target="../media/image23.emf"/><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24" Type="http://schemas.openxmlformats.org/officeDocument/2006/relationships/slideLayout" Target="../slideLayouts/slideLayout154.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28" Type="http://schemas.openxmlformats.org/officeDocument/2006/relationships/theme" Target="../theme/theme7.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 Id="rId27" Type="http://schemas.openxmlformats.org/officeDocument/2006/relationships/slideLayout" Target="../slideLayouts/slideLayout15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5.xml"/><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26" Type="http://schemas.openxmlformats.org/officeDocument/2006/relationships/image" Target="../media/image23.emf"/><Relationship Id="rId3" Type="http://schemas.openxmlformats.org/officeDocument/2006/relationships/slideLayout" Target="../slideLayouts/slideLayout160.xml"/><Relationship Id="rId21" Type="http://schemas.openxmlformats.org/officeDocument/2006/relationships/slideLayout" Target="../slideLayouts/slideLayout178.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5" Type="http://schemas.openxmlformats.org/officeDocument/2006/relationships/theme" Target="../theme/theme8.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slideLayout" Target="../slideLayouts/slideLayout177.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24" Type="http://schemas.openxmlformats.org/officeDocument/2006/relationships/slideLayout" Target="../slideLayouts/slideLayout181.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23" Type="http://schemas.openxmlformats.org/officeDocument/2006/relationships/slideLayout" Target="../slideLayouts/slideLayout180.xml"/><Relationship Id="rId10" Type="http://schemas.openxmlformats.org/officeDocument/2006/relationships/slideLayout" Target="../slideLayouts/slideLayout167.xml"/><Relationship Id="rId19" Type="http://schemas.openxmlformats.org/officeDocument/2006/relationships/slideLayout" Target="../slideLayouts/slideLayout176.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 Id="rId22" Type="http://schemas.openxmlformats.org/officeDocument/2006/relationships/slideLayout" Target="../slideLayouts/slideLayout17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9.xml"/><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26" Type="http://schemas.openxmlformats.org/officeDocument/2006/relationships/slideLayout" Target="../slideLayouts/slideLayout207.xml"/><Relationship Id="rId3" Type="http://schemas.openxmlformats.org/officeDocument/2006/relationships/slideLayout" Target="../slideLayouts/slideLayout184.xml"/><Relationship Id="rId21" Type="http://schemas.openxmlformats.org/officeDocument/2006/relationships/slideLayout" Target="../slideLayouts/slideLayout202.xml"/><Relationship Id="rId7" Type="http://schemas.openxmlformats.org/officeDocument/2006/relationships/slideLayout" Target="../slideLayouts/slideLayout188.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5" Type="http://schemas.openxmlformats.org/officeDocument/2006/relationships/slideLayout" Target="../slideLayouts/slideLayout206.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0" Type="http://schemas.openxmlformats.org/officeDocument/2006/relationships/slideLayout" Target="../slideLayouts/slideLayout201.xml"/><Relationship Id="rId29" Type="http://schemas.openxmlformats.org/officeDocument/2006/relationships/theme" Target="../theme/theme9.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1" Type="http://schemas.openxmlformats.org/officeDocument/2006/relationships/slideLayout" Target="../slideLayouts/slideLayout192.xml"/><Relationship Id="rId24" Type="http://schemas.openxmlformats.org/officeDocument/2006/relationships/slideLayout" Target="../slideLayouts/slideLayout205.xml"/><Relationship Id="rId5" Type="http://schemas.openxmlformats.org/officeDocument/2006/relationships/slideLayout" Target="../slideLayouts/slideLayout186.xml"/><Relationship Id="rId15" Type="http://schemas.openxmlformats.org/officeDocument/2006/relationships/slideLayout" Target="../slideLayouts/slideLayout196.xml"/><Relationship Id="rId23" Type="http://schemas.openxmlformats.org/officeDocument/2006/relationships/slideLayout" Target="../slideLayouts/slideLayout204.xml"/><Relationship Id="rId28" Type="http://schemas.openxmlformats.org/officeDocument/2006/relationships/slideLayout" Target="../slideLayouts/slideLayout209.xml"/><Relationship Id="rId10" Type="http://schemas.openxmlformats.org/officeDocument/2006/relationships/slideLayout" Target="../slideLayouts/slideLayout191.xml"/><Relationship Id="rId19" Type="http://schemas.openxmlformats.org/officeDocument/2006/relationships/slideLayout" Target="../slideLayouts/slideLayout200.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slideLayout" Target="../slideLayouts/slideLayout203.xml"/><Relationship Id="rId27" Type="http://schemas.openxmlformats.org/officeDocument/2006/relationships/slideLayout" Target="../slideLayouts/slideLayout208.xml"/><Relationship Id="rId30" Type="http://schemas.openxmlformats.org/officeDocument/2006/relationships/image" Target="../media/image2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517" r:id="rId14"/>
    <p:sldLayoutId id="2147484492" r:id="rId15"/>
    <p:sldLayoutId id="2147484493" r:id="rId16"/>
    <p:sldLayoutId id="2147484494" r:id="rId17"/>
    <p:sldLayoutId id="2147484520" r:id="rId18"/>
    <p:sldLayoutId id="2147484524" r:id="rId19"/>
    <p:sldLayoutId id="2147484525" r:id="rId20"/>
    <p:sldLayoutId id="2147484579" r:id="rId21"/>
    <p:sldLayoutId id="2147484613" r:id="rId22"/>
    <p:sldLayoutId id="2147484627"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8" r:id="rId1"/>
    <p:sldLayoutId id="2147484500" r:id="rId2"/>
    <p:sldLayoutId id="2147484501" r:id="rId3"/>
    <p:sldLayoutId id="2147484502" r:id="rId4"/>
    <p:sldLayoutId id="2147484503" r:id="rId5"/>
    <p:sldLayoutId id="2147484504" r:id="rId6"/>
    <p:sldLayoutId id="2147484516" r:id="rId7"/>
    <p:sldLayoutId id="2147484505" r:id="rId8"/>
    <p:sldLayoutId id="2147484506" r:id="rId9"/>
    <p:sldLayoutId id="2147484507" r:id="rId10"/>
    <p:sldLayoutId id="2147484508" r:id="rId11"/>
    <p:sldLayoutId id="2147484509" r:id="rId12"/>
    <p:sldLayoutId id="2147484518" r:id="rId13"/>
    <p:sldLayoutId id="2147484510" r:id="rId14"/>
    <p:sldLayoutId id="2147484511" r:id="rId15"/>
    <p:sldLayoutId id="2147484512" r:id="rId16"/>
    <p:sldLayoutId id="2147484513" r:id="rId17"/>
    <p:sldLayoutId id="214748451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744163648"/>
      </p:ext>
    </p:extLst>
  </p:cSld>
  <p:clrMap bg1="lt1" tx1="dk1" bg2="lt2" tx2="dk2" accent1="accent1" accent2="accent2" accent3="accent3" accent4="accent4" accent5="accent5" accent6="accent6" hlink="hlink" folHlink="folHlink"/>
  <p:sldLayoutIdLst>
    <p:sldLayoutId id="2147484527" r:id="rId1"/>
    <p:sldLayoutId id="2147484528" r:id="rId2"/>
    <p:sldLayoutId id="2147484529" r:id="rId3"/>
    <p:sldLayoutId id="2147484530" r:id="rId4"/>
    <p:sldLayoutId id="2147484531" r:id="rId5"/>
    <p:sldLayoutId id="2147484532" r:id="rId6"/>
    <p:sldLayoutId id="2147484533" r:id="rId7"/>
    <p:sldLayoutId id="2147484534" r:id="rId8"/>
    <p:sldLayoutId id="2147484535" r:id="rId9"/>
    <p:sldLayoutId id="2147484536" r:id="rId10"/>
    <p:sldLayoutId id="2147484537" r:id="rId11"/>
    <p:sldLayoutId id="2147484538" r:id="rId12"/>
    <p:sldLayoutId id="2147484539" r:id="rId13"/>
    <p:sldLayoutId id="2147484540" r:id="rId14"/>
    <p:sldLayoutId id="2147484541" r:id="rId15"/>
    <p:sldLayoutId id="2147484542" r:id="rId16"/>
    <p:sldLayoutId id="2147484543" r:id="rId17"/>
    <p:sldLayoutId id="2147484544" r:id="rId18"/>
    <p:sldLayoutId id="2147484545" r:id="rId19"/>
    <p:sldLayoutId id="2147484546" r:id="rId20"/>
    <p:sldLayoutId id="2147484547"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0"/>
          <a:stretch>
            <a:fillRect/>
          </a:stretch>
        </p:blipFill>
        <p:spPr>
          <a:xfrm rot="5400000">
            <a:off x="9226488" y="3280851"/>
            <a:ext cx="6994525" cy="432822"/>
          </a:xfrm>
          <a:prstGeom prst="rect">
            <a:avLst/>
          </a:prstGeom>
        </p:spPr>
      </p:pic>
      <p:sp>
        <p:nvSpPr>
          <p:cNvPr id="2" name="Title Placeholder 1"/>
          <p:cNvSpPr>
            <a:spLocks noGrp="1"/>
          </p:cNvSpPr>
          <p:nvPr>
            <p:ph type="title"/>
          </p:nvPr>
        </p:nvSpPr>
        <p:spPr>
          <a:xfrm>
            <a:off x="434975" y="228573"/>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1646148488"/>
      </p:ext>
    </p:extLst>
  </p:cSld>
  <p:clrMap bg1="lt1" tx1="dk1" bg2="lt2" tx2="dk2" accent1="accent1" accent2="accent2" accent3="accent3" accent4="accent4" accent5="accent5" accent6="accent6" hlink="hlink" folHlink="folHlink"/>
  <p:sldLayoutIdLst>
    <p:sldLayoutId id="2147484551" r:id="rId1"/>
    <p:sldLayoutId id="2147484552" r:id="rId2"/>
    <p:sldLayoutId id="2147484553" r:id="rId3"/>
    <p:sldLayoutId id="2147484554" r:id="rId4"/>
    <p:sldLayoutId id="2147484555" r:id="rId5"/>
    <p:sldLayoutId id="2147484556" r:id="rId6"/>
    <p:sldLayoutId id="2147484557" r:id="rId7"/>
    <p:sldLayoutId id="2147484558" r:id="rId8"/>
    <p:sldLayoutId id="2147484559" r:id="rId9"/>
    <p:sldLayoutId id="2147484560" r:id="rId10"/>
    <p:sldLayoutId id="2147484561" r:id="rId11"/>
    <p:sldLayoutId id="2147484562" r:id="rId12"/>
    <p:sldLayoutId id="2147484563" r:id="rId13"/>
    <p:sldLayoutId id="2147484564" r:id="rId14"/>
    <p:sldLayoutId id="2147484565" r:id="rId15"/>
    <p:sldLayoutId id="2147484566" r:id="rId16"/>
    <p:sldLayoutId id="2147484567" r:id="rId17"/>
    <p:sldLayoutId id="2147484568" r:id="rId18"/>
    <p:sldLayoutId id="2147484569" r:id="rId19"/>
    <p:sldLayoutId id="2147484570" r:id="rId20"/>
    <p:sldLayoutId id="2147484571" r:id="rId21"/>
    <p:sldLayoutId id="2147484572" r:id="rId22"/>
    <p:sldLayoutId id="2147484574" r:id="rId23"/>
    <p:sldLayoutId id="2147484575" r:id="rId24"/>
    <p:sldLayoutId id="2147484576" r:id="rId25"/>
    <p:sldLayoutId id="2147484577" r:id="rId26"/>
    <p:sldLayoutId id="2147484578" r:id="rId27"/>
    <p:sldLayoutId id="2147484626" r:id="rId28"/>
  </p:sldLayoutIdLst>
  <p:transition>
    <p:fade/>
  </p:transition>
  <p:hf sldNum="0" hdr="0" dt="0"/>
  <p:txStyles>
    <p:titleStyle>
      <a:lvl1pPr algn="l" defTabSz="932742"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668439031"/>
      </p:ext>
    </p:extLst>
  </p:cSld>
  <p:clrMap bg1="lt1" tx1="dk1" bg2="lt2" tx2="dk2" accent1="accent1" accent2="accent2" accent3="accent3" accent4="accent4" accent5="accent5" accent6="accent6" hlink="hlink" folHlink="folHlink"/>
  <p:sldLayoutIdLst>
    <p:sldLayoutId id="2147484582" r:id="rId1"/>
    <p:sldLayoutId id="2147484583" r:id="rId2"/>
    <p:sldLayoutId id="2147484584" r:id="rId3"/>
    <p:sldLayoutId id="2147484585" r:id="rId4"/>
    <p:sldLayoutId id="2147484586" r:id="rId5"/>
    <p:sldLayoutId id="2147484587" r:id="rId6"/>
    <p:sldLayoutId id="2147484588" r:id="rId7"/>
    <p:sldLayoutId id="2147484589" r:id="rId8"/>
    <p:sldLayoutId id="2147484590" r:id="rId9"/>
    <p:sldLayoutId id="2147484591" r:id="rId10"/>
    <p:sldLayoutId id="2147484592" r:id="rId11"/>
    <p:sldLayoutId id="2147484593" r:id="rId12"/>
    <p:sldLayoutId id="2147484594" r:id="rId13"/>
    <p:sldLayoutId id="2147484595" r:id="rId14"/>
    <p:sldLayoutId id="2147484596" r:id="rId15"/>
    <p:sldLayoutId id="2147484597" r:id="rId16"/>
    <p:sldLayoutId id="2147484598" r:id="rId17"/>
    <p:sldLayoutId id="2147484599" r:id="rId18"/>
    <p:sldLayoutId id="2147484600" r:id="rId19"/>
    <p:sldLayoutId id="2147484601" r:id="rId20"/>
    <p:sldLayoutId id="2147484602" r:id="rId21"/>
    <p:sldLayoutId id="2147484603" r:id="rId22"/>
    <p:sldLayoutId id="2147484604" r:id="rId23"/>
    <p:sldLayoutId id="2147484605" r:id="rId24"/>
    <p:sldLayoutId id="2147484606" r:id="rId25"/>
    <p:sldLayoutId id="2147484607" r:id="rId26"/>
    <p:sldLayoutId id="2147484608" r:id="rId27"/>
    <p:sldLayoutId id="2147484609" r:id="rId28"/>
    <p:sldLayoutId id="2147484610" r:id="rId29"/>
    <p:sldLayoutId id="2147484611" r:id="rId30"/>
    <p:sldLayoutId id="2147484612" r:id="rId3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1824" y="1632056"/>
            <a:ext cx="11192828" cy="4663017"/>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249129" y="6482889"/>
            <a:ext cx="3938217" cy="372394"/>
          </a:xfrm>
          <a:prstGeom prst="rect">
            <a:avLst/>
          </a:prstGeom>
        </p:spPr>
        <p:txBody>
          <a:bodyPr vert="horz" lIns="91440" tIns="45720" rIns="91440" bIns="45720" rtlCol="0" anchor="ctr"/>
          <a:lstStyle>
            <a:lvl1pPr algn="ctr">
              <a:defRPr sz="1632">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912807" y="6482889"/>
            <a:ext cx="2901844" cy="372394"/>
          </a:xfrm>
          <a:prstGeom prst="rect">
            <a:avLst/>
          </a:prstGeom>
        </p:spPr>
        <p:txBody>
          <a:bodyPr vert="horz" lIns="91440" tIns="45720" rIns="91440" bIns="45720" rtlCol="0" anchor="ctr"/>
          <a:lstStyle>
            <a:lvl1pPr algn="r">
              <a:defRPr sz="1632">
                <a:solidFill>
                  <a:schemeClr val="tx1">
                    <a:tint val="75000"/>
                  </a:schemeClr>
                </a:solidFill>
              </a:defRPr>
            </a:lvl1pPr>
          </a:lstStyle>
          <a:p>
            <a:fld id="{512ED7FD-B62D-45E0-9FE6-5369AB61B87C}" type="slidenum">
              <a:rPr lang="en-US" smtClean="0"/>
              <a:t>‹#›</a:t>
            </a:fld>
            <a:endParaRPr lang="en-US"/>
          </a:p>
        </p:txBody>
      </p:sp>
      <p:sp>
        <p:nvSpPr>
          <p:cNvPr id="8" name="Title Placeholder 1"/>
          <p:cNvSpPr>
            <a:spLocks noGrp="1"/>
          </p:cNvSpPr>
          <p:nvPr>
            <p:ph type="title"/>
          </p:nvPr>
        </p:nvSpPr>
        <p:spPr>
          <a:xfrm>
            <a:off x="272048" y="118575"/>
            <a:ext cx="11892379" cy="932603"/>
          </a:xfrm>
          <a:prstGeom prst="rect">
            <a:avLst/>
          </a:prstGeom>
        </p:spPr>
        <p:txBody>
          <a:bodyPr vert="horz" lIns="137160" tIns="109728" rIns="137160" bIns="109728" rtlCol="0" anchor="ctr" anchorCtr="0">
            <a:noAutofit/>
          </a:bodyPr>
          <a:lstStyle/>
          <a:p>
            <a:r>
              <a:rPr lang="en-US"/>
              <a:t>Click to edit Master title style</a:t>
            </a:r>
          </a:p>
        </p:txBody>
      </p:sp>
    </p:spTree>
    <p:extLst>
      <p:ext uri="{BB962C8B-B14F-4D97-AF65-F5344CB8AC3E}">
        <p14:creationId xmlns:p14="http://schemas.microsoft.com/office/powerpoint/2010/main" val="3514988430"/>
      </p:ext>
    </p:extLst>
  </p:cSld>
  <p:clrMap bg1="lt1" tx1="dk1" bg2="lt2" tx2="dk2" accent1="accent1" accent2="accent2" accent3="accent3" accent4="accent4" accent5="accent5" accent6="accent6" hlink="hlink" folHlink="folHlink"/>
  <p:sldLayoutIdLst>
    <p:sldLayoutId id="2147484615" r:id="rId1"/>
    <p:sldLayoutId id="2147484616" r:id="rId2"/>
    <p:sldLayoutId id="2147484617" r:id="rId3"/>
    <p:sldLayoutId id="2147484618" r:id="rId4"/>
    <p:sldLayoutId id="2147484619" r:id="rId5"/>
    <p:sldLayoutId id="2147484620" r:id="rId6"/>
    <p:sldLayoutId id="2147484621" r:id="rId7"/>
    <p:sldLayoutId id="2147484622" r:id="rId8"/>
    <p:sldLayoutId id="2147484623" r:id="rId9"/>
  </p:sldLayoutIdLst>
  <p:transition>
    <p:fade/>
  </p:transition>
  <p:txStyles>
    <p:titleStyle>
      <a:lvl1pPr algn="l" defTabSz="1243463" rtl="0" eaLnBrk="1" latinLnBrk="0" hangingPunct="1">
        <a:spcBef>
          <a:spcPct val="0"/>
        </a:spcBef>
        <a:buNone/>
        <a:defRPr lang="en-US" sz="5440" b="1" kern="1200" dirty="0">
          <a:solidFill>
            <a:schemeClr val="tx2"/>
          </a:solidFill>
          <a:latin typeface="+mj-lt"/>
          <a:ea typeface="+mj-ea"/>
          <a:cs typeface="+mj-cs"/>
        </a:defRPr>
      </a:lvl1pPr>
    </p:titleStyle>
    <p:bodyStyle>
      <a:lvl1pPr marL="466299" indent="-466299" algn="l" defTabSz="1243463" rtl="0" eaLnBrk="1" latinLnBrk="0" hangingPunct="1">
        <a:spcBef>
          <a:spcPct val="20000"/>
        </a:spcBef>
        <a:buFont typeface="Arial" pitchFamily="34" charset="0"/>
        <a:buChar char="•"/>
        <a:defRPr sz="3264" kern="1200">
          <a:solidFill>
            <a:schemeClr val="tx1">
              <a:lumMod val="75000"/>
              <a:lumOff val="25000"/>
            </a:schemeClr>
          </a:solidFill>
          <a:latin typeface="+mj-lt"/>
          <a:ea typeface="+mn-ea"/>
          <a:cs typeface="+mn-cs"/>
        </a:defRPr>
      </a:lvl1pPr>
      <a:lvl2pPr marL="1010312" indent="-388582" algn="l" defTabSz="1243463" rtl="0" eaLnBrk="1" latinLnBrk="0" hangingPunct="1">
        <a:spcBef>
          <a:spcPct val="20000"/>
        </a:spcBef>
        <a:buFont typeface="Arial" pitchFamily="34" charset="0"/>
        <a:buChar char="–"/>
        <a:defRPr sz="2720" kern="1200">
          <a:solidFill>
            <a:schemeClr val="tx1">
              <a:lumMod val="75000"/>
              <a:lumOff val="25000"/>
            </a:schemeClr>
          </a:solidFill>
          <a:latin typeface="+mj-lt"/>
          <a:ea typeface="+mn-ea"/>
          <a:cs typeface="+mn-cs"/>
        </a:defRPr>
      </a:lvl2pPr>
      <a:lvl3pPr marL="1554328" indent="-310865" algn="l" defTabSz="1243463" rtl="0" eaLnBrk="1" latinLnBrk="0" hangingPunct="1">
        <a:spcBef>
          <a:spcPct val="20000"/>
        </a:spcBef>
        <a:buFont typeface="Arial" pitchFamily="34" charset="0"/>
        <a:buChar char="•"/>
        <a:defRPr sz="2448" kern="1200">
          <a:solidFill>
            <a:schemeClr val="tx1">
              <a:lumMod val="75000"/>
              <a:lumOff val="25000"/>
            </a:schemeClr>
          </a:solidFill>
          <a:latin typeface="+mj-lt"/>
          <a:ea typeface="+mn-ea"/>
          <a:cs typeface="+mn-cs"/>
        </a:defRPr>
      </a:lvl3pPr>
      <a:lvl4pPr marL="2176058" indent="-310865" algn="l" defTabSz="1243463" rtl="0" eaLnBrk="1" latinLnBrk="0" hangingPunct="1">
        <a:spcBef>
          <a:spcPct val="20000"/>
        </a:spcBef>
        <a:buFont typeface="Arial" pitchFamily="34" charset="0"/>
        <a:buChar char="–"/>
        <a:defRPr sz="2176" kern="1200">
          <a:solidFill>
            <a:schemeClr val="tx1">
              <a:lumMod val="75000"/>
              <a:lumOff val="25000"/>
            </a:schemeClr>
          </a:solidFill>
          <a:latin typeface="+mj-lt"/>
          <a:ea typeface="+mn-ea"/>
          <a:cs typeface="+mn-cs"/>
        </a:defRPr>
      </a:lvl4pPr>
      <a:lvl5pPr marL="2797788" indent="-310865" algn="l" defTabSz="1243463" rtl="0" eaLnBrk="1" latinLnBrk="0" hangingPunct="1">
        <a:spcBef>
          <a:spcPct val="20000"/>
        </a:spcBef>
        <a:buFont typeface="Arial" pitchFamily="34" charset="0"/>
        <a:buChar char="»"/>
        <a:defRPr sz="2176" kern="1200">
          <a:solidFill>
            <a:schemeClr val="tx1">
              <a:lumMod val="75000"/>
              <a:lumOff val="25000"/>
            </a:schemeClr>
          </a:solidFill>
          <a:latin typeface="+mj-lt"/>
          <a:ea typeface="+mn-ea"/>
          <a:cs typeface="+mn-cs"/>
        </a:defRPr>
      </a:lvl5pPr>
      <a:lvl6pPr marL="3419519" indent="-310865" algn="l" defTabSz="1243463" rtl="0" eaLnBrk="1" latinLnBrk="0" hangingPunct="1">
        <a:spcBef>
          <a:spcPct val="20000"/>
        </a:spcBef>
        <a:buFont typeface="Arial" pitchFamily="34" charset="0"/>
        <a:buChar char="•"/>
        <a:defRPr sz="2720" kern="1200">
          <a:solidFill>
            <a:schemeClr val="tx1"/>
          </a:solidFill>
          <a:latin typeface="+mn-lt"/>
          <a:ea typeface="+mn-ea"/>
          <a:cs typeface="+mn-cs"/>
        </a:defRPr>
      </a:lvl6pPr>
      <a:lvl7pPr marL="4041250" indent="-310865" algn="l" defTabSz="1243463" rtl="0" eaLnBrk="1" latinLnBrk="0" hangingPunct="1">
        <a:spcBef>
          <a:spcPct val="20000"/>
        </a:spcBef>
        <a:buFont typeface="Arial" pitchFamily="34" charset="0"/>
        <a:buChar char="•"/>
        <a:defRPr sz="2720" kern="1200">
          <a:solidFill>
            <a:schemeClr val="tx1"/>
          </a:solidFill>
          <a:latin typeface="+mn-lt"/>
          <a:ea typeface="+mn-ea"/>
          <a:cs typeface="+mn-cs"/>
        </a:defRPr>
      </a:lvl7pPr>
      <a:lvl8pPr marL="4662982" indent="-310865" algn="l" defTabSz="1243463" rtl="0" eaLnBrk="1" latinLnBrk="0" hangingPunct="1">
        <a:spcBef>
          <a:spcPct val="20000"/>
        </a:spcBef>
        <a:buFont typeface="Arial" pitchFamily="34" charset="0"/>
        <a:buChar char="•"/>
        <a:defRPr sz="2720" kern="1200">
          <a:solidFill>
            <a:schemeClr val="tx1"/>
          </a:solidFill>
          <a:latin typeface="+mn-lt"/>
          <a:ea typeface="+mn-ea"/>
          <a:cs typeface="+mn-cs"/>
        </a:defRPr>
      </a:lvl8pPr>
      <a:lvl9pPr marL="5284711" indent="-310865" algn="l" defTabSz="1243463" rtl="0" eaLnBrk="1" latinLnBrk="0" hangingPunct="1">
        <a:spcBef>
          <a:spcPct val="20000"/>
        </a:spcBef>
        <a:buFont typeface="Arial" pitchFamily="34" charset="0"/>
        <a:buChar char="•"/>
        <a:defRPr sz="2720" kern="1200">
          <a:solidFill>
            <a:schemeClr val="tx1"/>
          </a:solidFill>
          <a:latin typeface="+mn-lt"/>
          <a:ea typeface="+mn-ea"/>
          <a:cs typeface="+mn-cs"/>
        </a:defRPr>
      </a:lvl9pPr>
    </p:bodyStyle>
    <p:otherStyle>
      <a:defPPr>
        <a:defRPr lang="en-US"/>
      </a:defPPr>
      <a:lvl1pPr marL="0" algn="l" defTabSz="1243463" rtl="0" eaLnBrk="1" latinLnBrk="0" hangingPunct="1">
        <a:defRPr sz="2448" kern="1200">
          <a:solidFill>
            <a:schemeClr val="tx1"/>
          </a:solidFill>
          <a:latin typeface="+mn-lt"/>
          <a:ea typeface="+mn-ea"/>
          <a:cs typeface="+mn-cs"/>
        </a:defRPr>
      </a:lvl1pPr>
      <a:lvl2pPr marL="621731" algn="l" defTabSz="1243463" rtl="0" eaLnBrk="1" latinLnBrk="0" hangingPunct="1">
        <a:defRPr sz="2448" kern="1200">
          <a:solidFill>
            <a:schemeClr val="tx1"/>
          </a:solidFill>
          <a:latin typeface="+mn-lt"/>
          <a:ea typeface="+mn-ea"/>
          <a:cs typeface="+mn-cs"/>
        </a:defRPr>
      </a:lvl2pPr>
      <a:lvl3pPr marL="1243463" algn="l" defTabSz="1243463" rtl="0" eaLnBrk="1" latinLnBrk="0" hangingPunct="1">
        <a:defRPr sz="2448" kern="1200">
          <a:solidFill>
            <a:schemeClr val="tx1"/>
          </a:solidFill>
          <a:latin typeface="+mn-lt"/>
          <a:ea typeface="+mn-ea"/>
          <a:cs typeface="+mn-cs"/>
        </a:defRPr>
      </a:lvl3pPr>
      <a:lvl4pPr marL="1865193" algn="l" defTabSz="1243463" rtl="0" eaLnBrk="1" latinLnBrk="0" hangingPunct="1">
        <a:defRPr sz="2448" kern="1200">
          <a:solidFill>
            <a:schemeClr val="tx1"/>
          </a:solidFill>
          <a:latin typeface="+mn-lt"/>
          <a:ea typeface="+mn-ea"/>
          <a:cs typeface="+mn-cs"/>
        </a:defRPr>
      </a:lvl4pPr>
      <a:lvl5pPr marL="2486923" algn="l" defTabSz="1243463" rtl="0" eaLnBrk="1" latinLnBrk="0" hangingPunct="1">
        <a:defRPr sz="2448" kern="1200">
          <a:solidFill>
            <a:schemeClr val="tx1"/>
          </a:solidFill>
          <a:latin typeface="+mn-lt"/>
          <a:ea typeface="+mn-ea"/>
          <a:cs typeface="+mn-cs"/>
        </a:defRPr>
      </a:lvl5pPr>
      <a:lvl6pPr marL="3108654" algn="l" defTabSz="1243463" rtl="0" eaLnBrk="1" latinLnBrk="0" hangingPunct="1">
        <a:defRPr sz="2448" kern="1200">
          <a:solidFill>
            <a:schemeClr val="tx1"/>
          </a:solidFill>
          <a:latin typeface="+mn-lt"/>
          <a:ea typeface="+mn-ea"/>
          <a:cs typeface="+mn-cs"/>
        </a:defRPr>
      </a:lvl6pPr>
      <a:lvl7pPr marL="3730385" algn="l" defTabSz="1243463" rtl="0" eaLnBrk="1" latinLnBrk="0" hangingPunct="1">
        <a:defRPr sz="2448" kern="1200">
          <a:solidFill>
            <a:schemeClr val="tx1"/>
          </a:solidFill>
          <a:latin typeface="+mn-lt"/>
          <a:ea typeface="+mn-ea"/>
          <a:cs typeface="+mn-cs"/>
        </a:defRPr>
      </a:lvl7pPr>
      <a:lvl8pPr marL="4352115" algn="l" defTabSz="1243463" rtl="0" eaLnBrk="1" latinLnBrk="0" hangingPunct="1">
        <a:defRPr sz="2448" kern="1200">
          <a:solidFill>
            <a:schemeClr val="tx1"/>
          </a:solidFill>
          <a:latin typeface="+mn-lt"/>
          <a:ea typeface="+mn-ea"/>
          <a:cs typeface="+mn-cs"/>
        </a:defRPr>
      </a:lvl8pPr>
      <a:lvl9pPr marL="4973846" algn="l" defTabSz="1243463" rtl="0" eaLnBrk="1" latinLnBrk="0" hangingPunct="1">
        <a:defRPr sz="2448"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78278212"/>
      </p:ext>
    </p:extLst>
  </p:cSld>
  <p:clrMap bg1="lt1" tx1="dk1" bg2="lt2" tx2="dk2" accent1="accent1" accent2="accent2" accent3="accent3" accent4="accent4" accent5="accent5" accent6="accent6" hlink="hlink" folHlink="folHlink"/>
  <p:sldLayoutIdLst>
    <p:sldLayoutId id="2147484629" r:id="rId1"/>
    <p:sldLayoutId id="2147484630" r:id="rId2"/>
    <p:sldLayoutId id="2147484631" r:id="rId3"/>
    <p:sldLayoutId id="2147484632" r:id="rId4"/>
    <p:sldLayoutId id="2147484633" r:id="rId5"/>
    <p:sldLayoutId id="2147484634" r:id="rId6"/>
    <p:sldLayoutId id="2147484635" r:id="rId7"/>
    <p:sldLayoutId id="2147484636" r:id="rId8"/>
    <p:sldLayoutId id="2147484637" r:id="rId9"/>
    <p:sldLayoutId id="2147484638" r:id="rId10"/>
    <p:sldLayoutId id="2147484639" r:id="rId11"/>
    <p:sldLayoutId id="2147484640" r:id="rId12"/>
    <p:sldLayoutId id="2147484641" r:id="rId13"/>
    <p:sldLayoutId id="2147484642" r:id="rId14"/>
    <p:sldLayoutId id="2147484643" r:id="rId15"/>
    <p:sldLayoutId id="2147484644" r:id="rId16"/>
    <p:sldLayoutId id="2147484645" r:id="rId17"/>
    <p:sldLayoutId id="2147484646" r:id="rId18"/>
    <p:sldLayoutId id="2147484647" r:id="rId19"/>
    <p:sldLayoutId id="2147484648" r:id="rId20"/>
    <p:sldLayoutId id="2147484649" r:id="rId21"/>
    <p:sldLayoutId id="2147484650" r:id="rId22"/>
    <p:sldLayoutId id="2147484651" r:id="rId23"/>
    <p:sldLayoutId id="2147484652" r:id="rId24"/>
    <p:sldLayoutId id="2147484653" r:id="rId25"/>
    <p:sldLayoutId id="2147484654" r:id="rId26"/>
    <p:sldLayoutId id="2147484655" r:id="rId27"/>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60"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6" y="1464083"/>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rot="5400000">
            <a:off x="9475748" y="3001155"/>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2" tIns="149178" rIns="186472" bIns="149178" numCol="1" spcCol="0" rtlCol="0" fromWordArt="0" anchor="t" anchorCtr="0" forceAA="0" compatLnSpc="1">
            <a:prstTxWarp prst="textNoShape">
              <a:avLst/>
            </a:prstTxWarp>
            <a:noAutofit/>
          </a:bodyPr>
          <a:lstStyle/>
          <a:p>
            <a:pPr marL="0" marR="0" lvl="0" indent="0" algn="ctr" defTabSz="950743" rtl="0" eaLnBrk="1" fontAlgn="base" latinLnBrk="0" hangingPunct="1">
              <a:lnSpc>
                <a:spcPct val="90000"/>
              </a:lnSpc>
              <a:spcBef>
                <a:spcPct val="0"/>
              </a:spcBef>
              <a:spcAft>
                <a:spcPct val="0"/>
              </a:spcAft>
              <a:buClrTx/>
              <a:buSzTx/>
              <a:buFontTx/>
              <a:buNone/>
              <a:tabLst/>
              <a:defRPr/>
            </a:pPr>
            <a:endParaRPr kumimoji="0" lang="en-US" sz="2447"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59094800"/>
      </p:ext>
    </p:extLst>
  </p:cSld>
  <p:clrMap bg1="lt1" tx1="dk1" bg2="lt2" tx2="dk2" accent1="accent1" accent2="accent2" accent3="accent3" accent4="accent4" accent5="accent5" accent6="accent6" hlink="hlink" folHlink="folHlink"/>
  <p:sldLayoutIdLst>
    <p:sldLayoutId id="2147484657" r:id="rId1"/>
    <p:sldLayoutId id="2147484658" r:id="rId2"/>
    <p:sldLayoutId id="2147484659" r:id="rId3"/>
    <p:sldLayoutId id="2147484660" r:id="rId4"/>
    <p:sldLayoutId id="2147484661" r:id="rId5"/>
    <p:sldLayoutId id="2147484662" r:id="rId6"/>
    <p:sldLayoutId id="2147484663" r:id="rId7"/>
    <p:sldLayoutId id="2147484664" r:id="rId8"/>
    <p:sldLayoutId id="2147484665" r:id="rId9"/>
    <p:sldLayoutId id="2147484666" r:id="rId10"/>
    <p:sldLayoutId id="2147484667" r:id="rId11"/>
    <p:sldLayoutId id="2147484668" r:id="rId12"/>
    <p:sldLayoutId id="2147484669" r:id="rId13"/>
    <p:sldLayoutId id="2147484670" r:id="rId14"/>
    <p:sldLayoutId id="2147484671" r:id="rId15"/>
    <p:sldLayoutId id="2147484672" r:id="rId16"/>
    <p:sldLayoutId id="2147484673" r:id="rId17"/>
    <p:sldLayoutId id="2147484674" r:id="rId18"/>
    <p:sldLayoutId id="2147484675" r:id="rId19"/>
    <p:sldLayoutId id="2147484676" r:id="rId20"/>
    <p:sldLayoutId id="2147484677" r:id="rId21"/>
    <p:sldLayoutId id="2147484678" r:id="rId22"/>
    <p:sldLayoutId id="2147484679" r:id="rId23"/>
    <p:sldLayoutId id="2147484680" r:id="rId24"/>
  </p:sldLayoutIdLst>
  <p:transition>
    <p:fade/>
  </p:transition>
  <p:hf sldNum="0" hdr="0" ftr="0" dt="0"/>
  <p:txStyles>
    <p:titleStyle>
      <a:lvl1pPr algn="l" defTabSz="951018" rtl="0" eaLnBrk="1" latinLnBrk="0" hangingPunct="1">
        <a:lnSpc>
          <a:spcPct val="100000"/>
        </a:lnSpc>
        <a:spcBef>
          <a:spcPct val="0"/>
        </a:spcBef>
        <a:buNone/>
        <a:defRPr lang="en-US" sz="3671"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079" marR="0" indent="-233079" algn="l" defTabSz="95101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5"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159" marR="0" indent="-233079" algn="l" defTabSz="95101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39" kern="1200" spc="0" baseline="0">
          <a:gradFill>
            <a:gsLst>
              <a:gs pos="1250">
                <a:schemeClr val="tx1"/>
              </a:gs>
              <a:gs pos="100000">
                <a:schemeClr val="tx1"/>
              </a:gs>
            </a:gsLst>
            <a:lin ang="5400000" scaled="0"/>
          </a:gradFill>
          <a:latin typeface="+mn-lt"/>
          <a:ea typeface="+mn-ea"/>
          <a:cs typeface="+mn-cs"/>
        </a:defRPr>
      </a:lvl2pPr>
      <a:lvl3pPr marL="670103" marR="0" indent="-203944" algn="l" defTabSz="95101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480" marR="0" indent="-184521" algn="l" defTabSz="95101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001" marR="0" indent="-171573" algn="l" defTabSz="951018"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5299" indent="-237755" algn="l" defTabSz="951018" rtl="0" eaLnBrk="1" latinLnBrk="0" hangingPunct="1">
        <a:spcBef>
          <a:spcPct val="20000"/>
        </a:spcBef>
        <a:buFont typeface="Arial" pitchFamily="34" charset="0"/>
        <a:buChar char="•"/>
        <a:defRPr sz="2039" kern="1200">
          <a:solidFill>
            <a:schemeClr val="tx1"/>
          </a:solidFill>
          <a:latin typeface="+mn-lt"/>
          <a:ea typeface="+mn-ea"/>
          <a:cs typeface="+mn-cs"/>
        </a:defRPr>
      </a:lvl6pPr>
      <a:lvl7pPr marL="3090810" indent="-237755" algn="l" defTabSz="951018" rtl="0" eaLnBrk="1" latinLnBrk="0" hangingPunct="1">
        <a:spcBef>
          <a:spcPct val="20000"/>
        </a:spcBef>
        <a:buFont typeface="Arial" pitchFamily="34" charset="0"/>
        <a:buChar char="•"/>
        <a:defRPr sz="2039" kern="1200">
          <a:solidFill>
            <a:schemeClr val="tx1"/>
          </a:solidFill>
          <a:latin typeface="+mn-lt"/>
          <a:ea typeface="+mn-ea"/>
          <a:cs typeface="+mn-cs"/>
        </a:defRPr>
      </a:lvl7pPr>
      <a:lvl8pPr marL="3566319" indent="-237755" algn="l" defTabSz="951018" rtl="0" eaLnBrk="1" latinLnBrk="0" hangingPunct="1">
        <a:spcBef>
          <a:spcPct val="20000"/>
        </a:spcBef>
        <a:buFont typeface="Arial" pitchFamily="34" charset="0"/>
        <a:buChar char="•"/>
        <a:defRPr sz="2039" kern="1200">
          <a:solidFill>
            <a:schemeClr val="tx1"/>
          </a:solidFill>
          <a:latin typeface="+mn-lt"/>
          <a:ea typeface="+mn-ea"/>
          <a:cs typeface="+mn-cs"/>
        </a:defRPr>
      </a:lvl8pPr>
      <a:lvl9pPr marL="4041829" indent="-237755" algn="l" defTabSz="951018" rtl="0" eaLnBrk="1" latinLnBrk="0" hangingPunct="1">
        <a:spcBef>
          <a:spcPct val="20000"/>
        </a:spcBef>
        <a:buFont typeface="Arial" pitchFamily="34" charset="0"/>
        <a:buChar char="•"/>
        <a:defRPr sz="2039" kern="1200">
          <a:solidFill>
            <a:schemeClr val="tx1"/>
          </a:solidFill>
          <a:latin typeface="+mn-lt"/>
          <a:ea typeface="+mn-ea"/>
          <a:cs typeface="+mn-cs"/>
        </a:defRPr>
      </a:lvl9pPr>
    </p:bodyStyle>
    <p:otherStyle>
      <a:defPPr>
        <a:defRPr lang="en-US"/>
      </a:defPPr>
      <a:lvl1pPr marL="0" algn="l" defTabSz="951018" rtl="0" eaLnBrk="1" latinLnBrk="0" hangingPunct="1">
        <a:defRPr sz="1835" kern="1200">
          <a:solidFill>
            <a:schemeClr val="tx1"/>
          </a:solidFill>
          <a:latin typeface="+mn-lt"/>
          <a:ea typeface="+mn-ea"/>
          <a:cs typeface="+mn-cs"/>
        </a:defRPr>
      </a:lvl1pPr>
      <a:lvl2pPr marL="475509" algn="l" defTabSz="951018" rtl="0" eaLnBrk="1" latinLnBrk="0" hangingPunct="1">
        <a:defRPr sz="1835" kern="1200">
          <a:solidFill>
            <a:schemeClr val="tx1"/>
          </a:solidFill>
          <a:latin typeface="+mn-lt"/>
          <a:ea typeface="+mn-ea"/>
          <a:cs typeface="+mn-cs"/>
        </a:defRPr>
      </a:lvl2pPr>
      <a:lvl3pPr marL="951018" algn="l" defTabSz="951018" rtl="0" eaLnBrk="1" latinLnBrk="0" hangingPunct="1">
        <a:defRPr sz="1835" kern="1200">
          <a:solidFill>
            <a:schemeClr val="tx1"/>
          </a:solidFill>
          <a:latin typeface="+mn-lt"/>
          <a:ea typeface="+mn-ea"/>
          <a:cs typeface="+mn-cs"/>
        </a:defRPr>
      </a:lvl3pPr>
      <a:lvl4pPr marL="1426527" algn="l" defTabSz="951018" rtl="0" eaLnBrk="1" latinLnBrk="0" hangingPunct="1">
        <a:defRPr sz="1835" kern="1200">
          <a:solidFill>
            <a:schemeClr val="tx1"/>
          </a:solidFill>
          <a:latin typeface="+mn-lt"/>
          <a:ea typeface="+mn-ea"/>
          <a:cs typeface="+mn-cs"/>
        </a:defRPr>
      </a:lvl4pPr>
      <a:lvl5pPr marL="1902036" algn="l" defTabSz="951018" rtl="0" eaLnBrk="1" latinLnBrk="0" hangingPunct="1">
        <a:defRPr sz="1835" kern="1200">
          <a:solidFill>
            <a:schemeClr val="tx1"/>
          </a:solidFill>
          <a:latin typeface="+mn-lt"/>
          <a:ea typeface="+mn-ea"/>
          <a:cs typeface="+mn-cs"/>
        </a:defRPr>
      </a:lvl5pPr>
      <a:lvl6pPr marL="2377546" algn="l" defTabSz="951018" rtl="0" eaLnBrk="1" latinLnBrk="0" hangingPunct="1">
        <a:defRPr sz="1835" kern="1200">
          <a:solidFill>
            <a:schemeClr val="tx1"/>
          </a:solidFill>
          <a:latin typeface="+mn-lt"/>
          <a:ea typeface="+mn-ea"/>
          <a:cs typeface="+mn-cs"/>
        </a:defRPr>
      </a:lvl6pPr>
      <a:lvl7pPr marL="2853055" algn="l" defTabSz="951018" rtl="0" eaLnBrk="1" latinLnBrk="0" hangingPunct="1">
        <a:defRPr sz="1835" kern="1200">
          <a:solidFill>
            <a:schemeClr val="tx1"/>
          </a:solidFill>
          <a:latin typeface="+mn-lt"/>
          <a:ea typeface="+mn-ea"/>
          <a:cs typeface="+mn-cs"/>
        </a:defRPr>
      </a:lvl7pPr>
      <a:lvl8pPr marL="3328564" algn="l" defTabSz="951018" rtl="0" eaLnBrk="1" latinLnBrk="0" hangingPunct="1">
        <a:defRPr sz="1835" kern="1200">
          <a:solidFill>
            <a:schemeClr val="tx1"/>
          </a:solidFill>
          <a:latin typeface="+mn-lt"/>
          <a:ea typeface="+mn-ea"/>
          <a:cs typeface="+mn-cs"/>
        </a:defRPr>
      </a:lvl8pPr>
      <a:lvl9pPr marL="3804074" algn="l" defTabSz="951018" rtl="0" eaLnBrk="1" latinLnBrk="0" hangingPunct="1">
        <a:defRPr sz="183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0">
          <p15:clr>
            <a:srgbClr val="C35EA4"/>
          </p15:clr>
        </p15:guide>
        <p15:guide id="26" orient="horz" pos="3964">
          <p15:clr>
            <a:srgbClr val="C35EA4"/>
          </p15:clr>
        </p15:guide>
        <p15:guide id="27" orient="horz" pos="168">
          <p15:clr>
            <a:srgbClr val="A4A3A4"/>
          </p15:clr>
        </p15:guide>
        <p15:guide id="28" pos="168">
          <p15:clr>
            <a:srgbClr val="A4A3A4"/>
          </p15:clr>
        </p15:guide>
        <p15:guide id="29" orient="horz" pos="4152">
          <p15:clr>
            <a:srgbClr val="A4A3A4"/>
          </p15:clr>
        </p15:guide>
        <p15:guide id="30" pos="7512">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0" cstate="hqprint">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996746060"/>
      </p:ext>
    </p:extLst>
  </p:cSld>
  <p:clrMap bg1="lt1" tx1="dk1" bg2="lt2" tx2="dk2" accent1="accent1" accent2="accent2" accent3="accent3" accent4="accent4" accent5="accent5" accent6="accent6" hlink="hlink" folHlink="folHlink"/>
  <p:sldLayoutIdLst>
    <p:sldLayoutId id="2147484682" r:id="rId1"/>
    <p:sldLayoutId id="2147484683" r:id="rId2"/>
    <p:sldLayoutId id="2147484684" r:id="rId3"/>
    <p:sldLayoutId id="2147484685" r:id="rId4"/>
    <p:sldLayoutId id="2147484686" r:id="rId5"/>
    <p:sldLayoutId id="2147484687" r:id="rId6"/>
    <p:sldLayoutId id="2147484688" r:id="rId7"/>
    <p:sldLayoutId id="2147484689" r:id="rId8"/>
    <p:sldLayoutId id="2147484690" r:id="rId9"/>
    <p:sldLayoutId id="2147484691" r:id="rId10"/>
    <p:sldLayoutId id="2147484692" r:id="rId11"/>
    <p:sldLayoutId id="2147484693" r:id="rId12"/>
    <p:sldLayoutId id="2147484694" r:id="rId13"/>
    <p:sldLayoutId id="2147484695" r:id="rId14"/>
    <p:sldLayoutId id="2147484696" r:id="rId15"/>
    <p:sldLayoutId id="2147484697" r:id="rId16"/>
    <p:sldLayoutId id="2147484698" r:id="rId17"/>
    <p:sldLayoutId id="2147484699" r:id="rId18"/>
    <p:sldLayoutId id="2147484700" r:id="rId19"/>
    <p:sldLayoutId id="2147484701" r:id="rId20"/>
    <p:sldLayoutId id="2147484702" r:id="rId21"/>
    <p:sldLayoutId id="2147484703" r:id="rId22"/>
    <p:sldLayoutId id="2147484704" r:id="rId23"/>
    <p:sldLayoutId id="2147484705" r:id="rId24"/>
    <p:sldLayoutId id="2147484706" r:id="rId25"/>
    <p:sldLayoutId id="2147484707" r:id="rId26"/>
    <p:sldLayoutId id="2147484708" r:id="rId27"/>
    <p:sldLayoutId id="2147484709"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2"/>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2"/>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2"/>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2"/>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2"/>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xml"/><Relationship Id="rId1" Type="http://schemas.openxmlformats.org/officeDocument/2006/relationships/slideLayout" Target="../slideLayouts/slideLayout23.xml"/><Relationship Id="rId4" Type="http://schemas.openxmlformats.org/officeDocument/2006/relationships/image" Target="../media/image34.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0.xml"/></Relationships>
</file>

<file path=ppt/slides/_rels/slide11.xml.rels><?xml version="1.0" encoding="UTF-8" standalone="yes"?>
<Relationships xmlns="http://schemas.openxmlformats.org/package/2006/relationships"><Relationship Id="rId8" Type="http://schemas.openxmlformats.org/officeDocument/2006/relationships/image" Target="../media/image93.em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93.emf"/><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01.png"/></Relationships>
</file>

<file path=ppt/slides/_rels/slide17.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104.emf"/><Relationship Id="rId4" Type="http://schemas.openxmlformats.org/officeDocument/2006/relationships/image" Target="../media/image103.png"/></Relationships>
</file>

<file path=ppt/slides/_rels/slide1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06.png"/></Relationships>
</file>

<file path=ppt/slides/_rels/slide19.xml.rels><?xml version="1.0" encoding="UTF-8" standalone="yes"?>
<Relationships xmlns="http://schemas.openxmlformats.org/package/2006/relationships"><Relationship Id="rId8" Type="http://schemas.openxmlformats.org/officeDocument/2006/relationships/image" Target="../media/image93.emf"/><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jp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131.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jpg"/><Relationship Id="rId4" Type="http://schemas.openxmlformats.org/officeDocument/2006/relationships/image" Target="../media/image36.png"/><Relationship Id="rId9" Type="http://schemas.openxmlformats.org/officeDocument/2006/relationships/image" Target="../media/image41.png"/></Relationships>
</file>

<file path=ppt/slides/_rels/slide2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08.png"/></Relationships>
</file>

<file path=ppt/slides/_rels/slide2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image" Target="../media/image93.emf"/><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117.png"/><Relationship Id="rId4" Type="http://schemas.openxmlformats.org/officeDocument/2006/relationships/image" Target="../media/image116.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18.png"/><Relationship Id="rId4"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19.png"/><Relationship Id="rId4"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20.png"/><Relationship Id="rId4"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6.xml"/><Relationship Id="rId1" Type="http://schemas.openxmlformats.org/officeDocument/2006/relationships/slideLayout" Target="../slideLayouts/slideLayout124.xml"/></Relationships>
</file>

<file path=ppt/slides/_rels/slide3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126.png"/></Relationships>
</file>

<file path=ppt/slides/_rels/slide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8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image" Target="../media/image93.emf"/><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2.xml"/><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9.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3" Type="http://schemas.openxmlformats.org/officeDocument/2006/relationships/image" Target="../media/image60.png"/><Relationship Id="rId18" Type="http://schemas.openxmlformats.org/officeDocument/2006/relationships/image" Target="../media/image65.png"/><Relationship Id="rId26" Type="http://schemas.openxmlformats.org/officeDocument/2006/relationships/image" Target="../media/image73.png"/><Relationship Id="rId39" Type="http://schemas.openxmlformats.org/officeDocument/2006/relationships/image" Target="../media/image86.svg"/><Relationship Id="rId21" Type="http://schemas.openxmlformats.org/officeDocument/2006/relationships/image" Target="../media/image68.png"/><Relationship Id="rId34" Type="http://schemas.openxmlformats.org/officeDocument/2006/relationships/image" Target="../media/image81.png"/><Relationship Id="rId42" Type="http://schemas.openxmlformats.org/officeDocument/2006/relationships/image" Target="../media/image88.png"/><Relationship Id="rId7" Type="http://schemas.openxmlformats.org/officeDocument/2006/relationships/image" Target="../media/image55.png"/><Relationship Id="rId2" Type="http://schemas.openxmlformats.org/officeDocument/2006/relationships/notesSlide" Target="../notesSlides/notesSlide5.xml"/><Relationship Id="rId16" Type="http://schemas.openxmlformats.org/officeDocument/2006/relationships/image" Target="../media/image63.jpg"/><Relationship Id="rId20" Type="http://schemas.openxmlformats.org/officeDocument/2006/relationships/image" Target="../media/image67.png"/><Relationship Id="rId29" Type="http://schemas.openxmlformats.org/officeDocument/2006/relationships/image" Target="../media/image76.jpg"/><Relationship Id="rId41" Type="http://schemas.microsoft.com/office/2007/relationships/hdphoto" Target="../media/hdphoto3.wdp"/><Relationship Id="rId1" Type="http://schemas.openxmlformats.org/officeDocument/2006/relationships/slideLayout" Target="../slideLayouts/slideLayout90.xml"/><Relationship Id="rId6" Type="http://schemas.openxmlformats.org/officeDocument/2006/relationships/image" Target="../media/image54.png"/><Relationship Id="rId11" Type="http://schemas.openxmlformats.org/officeDocument/2006/relationships/image" Target="../media/image58.png"/><Relationship Id="rId24" Type="http://schemas.openxmlformats.org/officeDocument/2006/relationships/image" Target="../media/image71.jpg"/><Relationship Id="rId32" Type="http://schemas.openxmlformats.org/officeDocument/2006/relationships/image" Target="../media/image79.png"/><Relationship Id="rId37" Type="http://schemas.openxmlformats.org/officeDocument/2006/relationships/image" Target="../media/image84.png"/><Relationship Id="rId40" Type="http://schemas.openxmlformats.org/officeDocument/2006/relationships/image" Target="../media/image87.png"/><Relationship Id="rId5" Type="http://schemas.openxmlformats.org/officeDocument/2006/relationships/image" Target="../media/image53.png"/><Relationship Id="rId15" Type="http://schemas.openxmlformats.org/officeDocument/2006/relationships/image" Target="../media/image62.jpg"/><Relationship Id="rId23" Type="http://schemas.openxmlformats.org/officeDocument/2006/relationships/image" Target="../media/image70.jpg"/><Relationship Id="rId28" Type="http://schemas.openxmlformats.org/officeDocument/2006/relationships/image" Target="../media/image75.jpg"/><Relationship Id="rId36" Type="http://schemas.openxmlformats.org/officeDocument/2006/relationships/image" Target="../media/image83.png"/><Relationship Id="rId10" Type="http://schemas.openxmlformats.org/officeDocument/2006/relationships/image" Target="../media/image57.png"/><Relationship Id="rId19" Type="http://schemas.openxmlformats.org/officeDocument/2006/relationships/image" Target="../media/image66.png"/><Relationship Id="rId31" Type="http://schemas.openxmlformats.org/officeDocument/2006/relationships/image" Target="../media/image78.png"/><Relationship Id="rId4" Type="http://schemas.openxmlformats.org/officeDocument/2006/relationships/image" Target="../media/image52.png"/><Relationship Id="rId9" Type="http://schemas.openxmlformats.org/officeDocument/2006/relationships/image" Target="../media/image56.png"/><Relationship Id="rId14" Type="http://schemas.openxmlformats.org/officeDocument/2006/relationships/image" Target="../media/image61.png"/><Relationship Id="rId22" Type="http://schemas.openxmlformats.org/officeDocument/2006/relationships/image" Target="../media/image69.png"/><Relationship Id="rId27" Type="http://schemas.openxmlformats.org/officeDocument/2006/relationships/image" Target="../media/image74.png"/><Relationship Id="rId30" Type="http://schemas.openxmlformats.org/officeDocument/2006/relationships/image" Target="../media/image77.png"/><Relationship Id="rId35" Type="http://schemas.openxmlformats.org/officeDocument/2006/relationships/image" Target="../media/image82.png"/><Relationship Id="rId43" Type="http://schemas.openxmlformats.org/officeDocument/2006/relationships/image" Target="../media/image89.jpg"/><Relationship Id="rId8" Type="http://schemas.microsoft.com/office/2007/relationships/hdphoto" Target="../media/hdphoto2.wdp"/><Relationship Id="rId3" Type="http://schemas.openxmlformats.org/officeDocument/2006/relationships/image" Target="../media/image51.png"/><Relationship Id="rId12" Type="http://schemas.openxmlformats.org/officeDocument/2006/relationships/image" Target="../media/image59.jpg"/><Relationship Id="rId17" Type="http://schemas.openxmlformats.org/officeDocument/2006/relationships/image" Target="../media/image64.png"/><Relationship Id="rId25" Type="http://schemas.openxmlformats.org/officeDocument/2006/relationships/image" Target="../media/image72.png"/><Relationship Id="rId33" Type="http://schemas.openxmlformats.org/officeDocument/2006/relationships/image" Target="../media/image80.png"/><Relationship Id="rId38" Type="http://schemas.openxmlformats.org/officeDocument/2006/relationships/image" Target="../media/image85.png"/></Relationships>
</file>

<file path=ppt/slides/_rels/slide5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93.emf"/><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blogs.msdn.com/cfs-file.ashx/__key/communityserver-blogs-components-weblogfiles/00-00-00-36-52-metablogapi/8765.image_5F00_41AFD667.png"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133.png"/></Relationships>
</file>

<file path=ppt/slides/_rels/slide5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35.jp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60.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55.xml"/><Relationship Id="rId1" Type="http://schemas.openxmlformats.org/officeDocument/2006/relationships/slideLayout" Target="../slideLayouts/slideLayout23.xml"/></Relationships>
</file>

<file path=ppt/slides/_rels/slide61.xml.rels><?xml version="1.0" encoding="UTF-8" standalone="yes"?>
<Relationships xmlns="http://schemas.openxmlformats.org/package/2006/relationships"><Relationship Id="rId3" Type="http://schemas.openxmlformats.org/officeDocument/2006/relationships/hyperlink" Target="https://docs.microsoft.com/en-us/azure/devops/release-notes/index"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chart" Target="../charts/chart4.xml"/><Relationship Id="rId4" Type="http://schemas.openxmlformats.org/officeDocument/2006/relationships/chart" Target="../charts/chart3.xml"/></Relationships>
</file>

<file path=ppt/slides/_rels/slide6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7.xml"/><Relationship Id="rId1" Type="http://schemas.openxmlformats.org/officeDocument/2006/relationships/slideLayout" Target="../slideLayouts/slideLayout196.xml"/><Relationship Id="rId6" Type="http://schemas.openxmlformats.org/officeDocument/2006/relationships/hyperlink" Target="https://www.linkedin.com/in/aaronkowall/" TargetMode="External"/><Relationship Id="rId5" Type="http://schemas.openxmlformats.org/officeDocument/2006/relationships/image" Target="../media/image140.png"/><Relationship Id="rId4" Type="http://schemas.openxmlformats.org/officeDocument/2006/relationships/image" Target="../media/image139.png"/></Relationships>
</file>

<file path=ppt/slides/_rels/slide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8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E7979D2-D7C7-44F2-9F81-3EE5B3B888C5}"/>
              </a:ext>
            </a:extLst>
          </p:cNvPr>
          <p:cNvPicPr>
            <a:picLocks noChangeAspect="1"/>
          </p:cNvPicPr>
          <p:nvPr/>
        </p:nvPicPr>
        <p:blipFill rotWithShape="1">
          <a:blip r:embed="rId3"/>
          <a:srcRect b="15616"/>
          <a:stretch/>
        </p:blipFill>
        <p:spPr>
          <a:xfrm>
            <a:off x="-1" y="0"/>
            <a:ext cx="12436475" cy="6994526"/>
          </a:xfrm>
          <a:prstGeom prst="rect">
            <a:avLst/>
          </a:prstGeom>
        </p:spPr>
      </p:pic>
      <p:grpSp>
        <p:nvGrpSpPr>
          <p:cNvPr id="8" name="Group 7">
            <a:extLst>
              <a:ext uri="{FF2B5EF4-FFF2-40B4-BE49-F238E27FC236}">
                <a16:creationId xmlns:a16="http://schemas.microsoft.com/office/drawing/2014/main" id="{5DBF4F31-3EF9-4C44-BAED-DE56C5FF62E7}"/>
              </a:ext>
            </a:extLst>
          </p:cNvPr>
          <p:cNvGrpSpPr>
            <a:grpSpLocks noChangeAspect="1"/>
          </p:cNvGrpSpPr>
          <p:nvPr/>
        </p:nvGrpSpPr>
        <p:grpSpPr bwMode="black">
          <a:xfrm>
            <a:off x="468308" y="479425"/>
            <a:ext cx="1448129" cy="310896"/>
            <a:chOff x="457200" y="1643393"/>
            <a:chExt cx="4492753" cy="964540"/>
          </a:xfrm>
        </p:grpSpPr>
        <p:pic>
          <p:nvPicPr>
            <p:cNvPr id="9" name="Picture 8">
              <a:extLst>
                <a:ext uri="{FF2B5EF4-FFF2-40B4-BE49-F238E27FC236}">
                  <a16:creationId xmlns:a16="http://schemas.microsoft.com/office/drawing/2014/main" id="{39F0A674-933A-4FB7-AA20-F13718A9724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a:extLst>
                <a:ext uri="{FF2B5EF4-FFF2-40B4-BE49-F238E27FC236}">
                  <a16:creationId xmlns:a16="http://schemas.microsoft.com/office/drawing/2014/main" id="{D18EE0F1-8E03-4475-A59D-A9FD92622BE7}"/>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1" name="Rectangle 10">
            <a:extLst>
              <a:ext uri="{FF2B5EF4-FFF2-40B4-BE49-F238E27FC236}">
                <a16:creationId xmlns:a16="http://schemas.microsoft.com/office/drawing/2014/main" id="{76DE6CF5-5263-493F-B5EE-2887E87030C3}"/>
              </a:ext>
            </a:extLst>
          </p:cNvPr>
          <p:cNvSpPr/>
          <p:nvPr/>
        </p:nvSpPr>
        <p:spPr bwMode="auto">
          <a:xfrm>
            <a:off x="274701" y="2125663"/>
            <a:ext cx="7315137" cy="3657600"/>
          </a:xfrm>
          <a:prstGeom prst="rect">
            <a:avLst/>
          </a:prstGeom>
          <a:solidFill>
            <a:schemeClr val="accent4">
              <a:lumMod val="50000"/>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82F0758A-F549-4A06-BA7A-13056C8B2939}"/>
              </a:ext>
            </a:extLst>
          </p:cNvPr>
          <p:cNvSpPr txBox="1">
            <a:spLocks/>
          </p:cNvSpPr>
          <p:nvPr/>
        </p:nvSpPr>
        <p:spPr>
          <a:xfrm>
            <a:off x="229445" y="2820183"/>
            <a:ext cx="7145429" cy="1828786"/>
          </a:xfrm>
          <a:prstGeom prst="rect">
            <a:avLst/>
          </a:prstGeom>
          <a:noFill/>
        </p:spPr>
        <p:txBody>
          <a:bodyPr lIns="146304" tIns="91440" rIns="146304" bIns="91440" anchor="t" anchorCtr="0"/>
          <a:lstStyle>
            <a:lvl1pPr algn="l" defTabSz="932563" rtl="0" eaLnBrk="1" latinLnBrk="0" hangingPunct="1">
              <a:lnSpc>
                <a:spcPct val="90000"/>
              </a:lnSpc>
              <a:spcBef>
                <a:spcPct val="0"/>
              </a:spcBef>
              <a:buNone/>
              <a:defRPr lang="en-US" sz="5400" b="0" kern="1200" cap="none" spc="-100" baseline="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sz="4800" dirty="0">
                <a:solidFill>
                  <a:schemeClr val="bg1"/>
                </a:solidFill>
              </a:rPr>
              <a:t>Building a DevOps Culture</a:t>
            </a:r>
          </a:p>
          <a:p>
            <a:r>
              <a:rPr lang="en-US" sz="2000" i="1" dirty="0">
                <a:solidFill>
                  <a:schemeClr val="bg1"/>
                </a:solidFill>
              </a:rPr>
              <a:t>Microsoft’s journey to adopt an Agile mindset and DevOps culture.</a:t>
            </a:r>
          </a:p>
          <a:p>
            <a:pPr defTabSz="932472" fontAlgn="base">
              <a:lnSpc>
                <a:spcPct val="100000"/>
              </a:lnSpc>
              <a:spcAft>
                <a:spcPct val="0"/>
              </a:spcAft>
              <a:defRPr/>
            </a:pPr>
            <a:endParaRPr lang="en-US" sz="3600" spc="0" dirty="0">
              <a:gradFill>
                <a:gsLst>
                  <a:gs pos="70430">
                    <a:schemeClr val="bg1"/>
                  </a:gs>
                  <a:gs pos="31720">
                    <a:schemeClr val="bg1"/>
                  </a:gs>
                </a:gsLst>
                <a:lin ang="5400000" scaled="0"/>
              </a:gradFill>
              <a:cs typeface="Segoe UI Semilight" panose="020B0402040204020203" pitchFamily="34" charset="0"/>
            </a:endParaRPr>
          </a:p>
        </p:txBody>
      </p:sp>
      <p:sp>
        <p:nvSpPr>
          <p:cNvPr id="7" name="Text Placeholder 4">
            <a:extLst>
              <a:ext uri="{FF2B5EF4-FFF2-40B4-BE49-F238E27FC236}">
                <a16:creationId xmlns:a16="http://schemas.microsoft.com/office/drawing/2014/main" id="{282B25D3-085A-41EC-928C-757A43D3ADBE}"/>
              </a:ext>
            </a:extLst>
          </p:cNvPr>
          <p:cNvSpPr txBox="1">
            <a:spLocks/>
          </p:cNvSpPr>
          <p:nvPr/>
        </p:nvSpPr>
        <p:spPr>
          <a:xfrm>
            <a:off x="274701" y="4209195"/>
            <a:ext cx="5949118" cy="1134294"/>
          </a:xfrm>
          <a:prstGeom prst="rect">
            <a:avLst/>
          </a:prstGeom>
          <a:noFill/>
        </p:spPr>
        <p:txBody>
          <a:bodyPr lIns="164592" tIns="109728" rIns="164592" bIns="109728">
            <a:noAutofit/>
          </a:bodyPr>
          <a:lstStyle>
            <a:lvl1pPr marL="0" marR="0" indent="0" algn="l" defTabSz="932563"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91000">
                      <a:schemeClr val="tx1"/>
                    </a:gs>
                    <a:gs pos="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742"/>
            <a:r>
              <a:rPr lang="en-US" sz="2400" dirty="0">
                <a:gradFill>
                  <a:gsLst>
                    <a:gs pos="91000">
                      <a:schemeClr val="bg1"/>
                    </a:gs>
                    <a:gs pos="0">
                      <a:schemeClr val="bg1"/>
                    </a:gs>
                  </a:gsLst>
                  <a:lin ang="5400000" scaled="0"/>
                </a:gradFill>
              </a:rPr>
              <a:t>Mickey Gousset</a:t>
            </a:r>
          </a:p>
          <a:p>
            <a:pPr defTabSz="932742"/>
            <a:r>
              <a:rPr lang="en-US" sz="1600" dirty="0">
                <a:gradFill>
                  <a:gsLst>
                    <a:gs pos="91000">
                      <a:schemeClr val="bg1"/>
                    </a:gs>
                    <a:gs pos="0">
                      <a:schemeClr val="bg1"/>
                    </a:gs>
                  </a:gsLst>
                  <a:lin ang="5400000" scaled="0"/>
                </a:gradFill>
              </a:rPr>
              <a:t>DevOps Architect, DevOps CAT (Customer Advisory Team)</a:t>
            </a:r>
          </a:p>
          <a:p>
            <a:pPr defTabSz="932742"/>
            <a:r>
              <a:rPr lang="en-US" sz="1600" dirty="0">
                <a:gradFill>
                  <a:gsLst>
                    <a:gs pos="91000">
                      <a:schemeClr val="bg1"/>
                    </a:gs>
                    <a:gs pos="0">
                      <a:schemeClr val="bg1"/>
                    </a:gs>
                  </a:gsLst>
                  <a:lin ang="5400000" scaled="0"/>
                </a:gradFill>
              </a:rPr>
              <a:t>Mickey.Gousset@microsoft.com</a:t>
            </a:r>
          </a:p>
          <a:p>
            <a:pPr defTabSz="932742"/>
            <a:endParaRPr lang="en-US" sz="1200" dirty="0">
              <a:gradFill>
                <a:gsLst>
                  <a:gs pos="91000">
                    <a:schemeClr val="bg1"/>
                  </a:gs>
                  <a:gs pos="0">
                    <a:schemeClr val="bg1"/>
                  </a:gs>
                </a:gsLst>
                <a:lin ang="5400000" scaled="0"/>
              </a:gradFill>
            </a:endParaRPr>
          </a:p>
          <a:p>
            <a:pPr defTabSz="932742"/>
            <a:endParaRPr lang="en-US" sz="2400" dirty="0">
              <a:gradFill>
                <a:gsLst>
                  <a:gs pos="91000">
                    <a:schemeClr val="bg1"/>
                  </a:gs>
                  <a:gs pos="0">
                    <a:schemeClr val="bg1"/>
                  </a:gs>
                </a:gsLst>
                <a:lin ang="5400000" scaled="0"/>
              </a:gradFill>
            </a:endParaRPr>
          </a:p>
        </p:txBody>
      </p:sp>
      <p:sp>
        <p:nvSpPr>
          <p:cNvPr id="13" name="TextBox 12">
            <a:extLst>
              <a:ext uri="{FF2B5EF4-FFF2-40B4-BE49-F238E27FC236}">
                <a16:creationId xmlns:a16="http://schemas.microsoft.com/office/drawing/2014/main" id="{E07B1E9D-BB82-4487-8A8A-98796903E7EA}"/>
              </a:ext>
            </a:extLst>
          </p:cNvPr>
          <p:cNvSpPr txBox="1"/>
          <p:nvPr/>
        </p:nvSpPr>
        <p:spPr>
          <a:xfrm>
            <a:off x="10030120" y="6378446"/>
            <a:ext cx="2406355" cy="627864"/>
          </a:xfrm>
          <a:prstGeom prst="rect">
            <a:avLst/>
          </a:prstGeom>
          <a:noFill/>
        </p:spPr>
        <p:txBody>
          <a:bodyPr wrap="square" lIns="182880" tIns="146304" rIns="182880" bIns="146304" rtlCol="0">
            <a:spAutoFit/>
          </a:bodyPr>
          <a:lstStyle/>
          <a:p>
            <a:pPr algn="r">
              <a:lnSpc>
                <a:spcPct val="90000"/>
              </a:lnSpc>
              <a:spcAft>
                <a:spcPts val="600"/>
              </a:spcAft>
            </a:pPr>
            <a:r>
              <a:rPr lang="en-AU" sz="2400" dirty="0">
                <a:solidFill>
                  <a:schemeClr val="bg1"/>
                </a:solidFill>
              </a:rPr>
              <a:t>August 2019</a:t>
            </a:r>
          </a:p>
        </p:txBody>
      </p:sp>
    </p:spTree>
    <p:extLst>
      <p:ext uri="{BB962C8B-B14F-4D97-AF65-F5344CB8AC3E}">
        <p14:creationId xmlns:p14="http://schemas.microsoft.com/office/powerpoint/2010/main" val="112274028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3E449-E4BE-47E1-A0FC-4A46BAECBEAE}"/>
              </a:ext>
            </a:extLst>
          </p:cNvPr>
          <p:cNvSpPr>
            <a:spLocks noGrp="1"/>
          </p:cNvSpPr>
          <p:nvPr>
            <p:ph type="title"/>
          </p:nvPr>
        </p:nvSpPr>
        <p:spPr>
          <a:xfrm>
            <a:off x="434973" y="213977"/>
            <a:ext cx="11563350" cy="773112"/>
          </a:xfrm>
        </p:spPr>
        <p:txBody>
          <a:bodyPr/>
          <a:lstStyle/>
          <a:p>
            <a:r>
              <a:rPr lang="en-US"/>
              <a:t>DevOps in Microsoft</a:t>
            </a:r>
          </a:p>
        </p:txBody>
      </p:sp>
      <p:sp>
        <p:nvSpPr>
          <p:cNvPr id="3" name="TextBox 2">
            <a:extLst>
              <a:ext uri="{FF2B5EF4-FFF2-40B4-BE49-F238E27FC236}">
                <a16:creationId xmlns:a16="http://schemas.microsoft.com/office/drawing/2014/main" id="{B8DDEDA0-37D4-4D69-87E4-F86D483113D8}"/>
              </a:ext>
            </a:extLst>
          </p:cNvPr>
          <p:cNvSpPr txBox="1"/>
          <p:nvPr/>
        </p:nvSpPr>
        <p:spPr>
          <a:xfrm>
            <a:off x="6326245" y="6578235"/>
            <a:ext cx="5672078" cy="253916"/>
          </a:xfrm>
          <a:prstGeom prst="rect">
            <a:avLst/>
          </a:prstGeom>
          <a:noFill/>
        </p:spPr>
        <p:txBody>
          <a:bodyPr wrap="square" rtlCol="0">
            <a:spAutoFit/>
          </a:bodyPr>
          <a:lstStyle/>
          <a:p>
            <a:pPr marL="0" marR="0" lvl="0" indent="0" algn="r" defTabSz="932688"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a:noFill/>
                </a:ln>
                <a:solidFill>
                  <a:srgbClr val="797979"/>
                </a:solidFill>
                <a:effectLst/>
                <a:uLnTx/>
                <a:uFillTx/>
                <a:latin typeface="Segoe UI"/>
                <a:ea typeface="+mn-ea"/>
                <a:cs typeface="+mn-cs"/>
              </a:rPr>
              <a:t>Data: Internal Microsoft engineering system activity, November 2018</a:t>
            </a:r>
            <a:endParaRPr kumimoji="0" lang="en-US" sz="1050" b="0" i="0" u="none" strike="noStrike" kern="1200" cap="none" spc="0" normalizeH="0" baseline="0" noProof="0">
              <a:ln>
                <a:noFill/>
              </a:ln>
              <a:solidFill>
                <a:srgbClr val="797979"/>
              </a:solidFill>
              <a:effectLst/>
              <a:uLnTx/>
              <a:uFillTx/>
              <a:latin typeface="Segoe UI"/>
              <a:ea typeface="+mn-ea"/>
              <a:cs typeface="+mn-cs"/>
            </a:endParaRPr>
          </a:p>
        </p:txBody>
      </p:sp>
      <p:sp>
        <p:nvSpPr>
          <p:cNvPr id="4" name="TextBox 3">
            <a:extLst>
              <a:ext uri="{FF2B5EF4-FFF2-40B4-BE49-F238E27FC236}">
                <a16:creationId xmlns:a16="http://schemas.microsoft.com/office/drawing/2014/main" id="{6EF8A6D3-72BA-48D3-89D0-B8562EFD2ED7}"/>
              </a:ext>
            </a:extLst>
          </p:cNvPr>
          <p:cNvSpPr txBox="1">
            <a:spLocks noChangeAspect="1"/>
          </p:cNvSpPr>
          <p:nvPr/>
        </p:nvSpPr>
        <p:spPr>
          <a:xfrm>
            <a:off x="434974" y="2186838"/>
            <a:ext cx="2041525" cy="2041525"/>
          </a:xfrm>
          <a:prstGeom prst="rect">
            <a:avLst/>
          </a:prstGeom>
          <a:solidFill>
            <a:schemeClr val="accent1">
              <a:lumMod val="75000"/>
            </a:schemeClr>
          </a:solidFill>
        </p:spPr>
        <p:txBody>
          <a:bodyPr wrap="square" lIns="90000" tIns="90000" bIns="90000" rtlCol="0" anchor="b">
            <a:no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srgbClr val="FFFFFF"/>
                </a:solidFill>
                <a:effectLst/>
                <a:uLnTx/>
                <a:uFillTx/>
                <a:latin typeface="Segoe UI Semibold"/>
                <a:ea typeface="+mn-ea"/>
                <a:cs typeface="+mn-cs"/>
              </a:rPr>
              <a:t>96,000</a:t>
            </a:r>
          </a:p>
          <a:p>
            <a:pPr marL="0" marR="0" lvl="0" indent="0" algn="l" defTabSz="932688"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FFFFFF"/>
                </a:solidFill>
                <a:effectLst/>
                <a:uLnTx/>
                <a:uFillTx/>
                <a:latin typeface="Segoe UI"/>
                <a:ea typeface="+mn-ea"/>
                <a:cs typeface="+mn-cs"/>
              </a:rPr>
              <a:t>Engineers using Azure DevOps</a:t>
            </a:r>
          </a:p>
        </p:txBody>
      </p:sp>
      <p:sp>
        <p:nvSpPr>
          <p:cNvPr id="5" name="TextBox 4">
            <a:extLst>
              <a:ext uri="{FF2B5EF4-FFF2-40B4-BE49-F238E27FC236}">
                <a16:creationId xmlns:a16="http://schemas.microsoft.com/office/drawing/2014/main" id="{166CC5A0-6169-48EB-BD5D-C472A95DF00A}"/>
              </a:ext>
            </a:extLst>
          </p:cNvPr>
          <p:cNvSpPr txBox="1">
            <a:spLocks noChangeAspect="1"/>
          </p:cNvSpPr>
          <p:nvPr/>
        </p:nvSpPr>
        <p:spPr>
          <a:xfrm>
            <a:off x="434973" y="4357315"/>
            <a:ext cx="2041525" cy="2041525"/>
          </a:xfrm>
          <a:prstGeom prst="rect">
            <a:avLst/>
          </a:prstGeom>
          <a:solidFill>
            <a:schemeClr val="accent5">
              <a:lumMod val="75000"/>
            </a:schemeClr>
          </a:solidFill>
        </p:spPr>
        <p:txBody>
          <a:bodyPr wrap="square" lIns="90000" tIns="90000" bIns="90000" rtlCol="0" anchor="b">
            <a:no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a:ln>
                  <a:noFill/>
                </a:ln>
                <a:solidFill>
                  <a:srgbClr val="FFFFFF"/>
                </a:solidFill>
                <a:effectLst/>
                <a:uLnTx/>
                <a:uFillTx/>
                <a:latin typeface="Segoe UI Semibold"/>
                <a:ea typeface="+mn-ea"/>
                <a:cs typeface="+mn-cs"/>
              </a:rPr>
              <a:t>2m </a:t>
            </a:r>
            <a:endParaRPr kumimoji="0" lang="en-GB" sz="1400" b="0" i="0" u="none" strike="noStrike" kern="1200" cap="none" spc="0" normalizeH="0" baseline="0" noProof="0">
              <a:ln>
                <a:noFill/>
              </a:ln>
              <a:solidFill>
                <a:srgbClr val="FFFFFF"/>
              </a:solidFill>
              <a:effectLst/>
              <a:uLnTx/>
              <a:uFillTx/>
              <a:latin typeface="Segoe UI Semibold"/>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Segoe UI"/>
                <a:ea typeface="+mn-ea"/>
                <a:cs typeface="+mn-cs"/>
              </a:rPr>
              <a:t>Git commits per month </a:t>
            </a:r>
          </a:p>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2988DBF6-965F-4BFA-8358-9BF2C5A11CE8}"/>
              </a:ext>
            </a:extLst>
          </p:cNvPr>
          <p:cNvSpPr txBox="1">
            <a:spLocks noChangeAspect="1"/>
          </p:cNvSpPr>
          <p:nvPr/>
        </p:nvSpPr>
        <p:spPr>
          <a:xfrm>
            <a:off x="6919041" y="2186839"/>
            <a:ext cx="5079284" cy="4237220"/>
          </a:xfrm>
          <a:prstGeom prst="rect">
            <a:avLst/>
          </a:prstGeom>
          <a:solidFill>
            <a:srgbClr val="0078D7"/>
          </a:solidFill>
        </p:spPr>
        <p:txBody>
          <a:bodyPr wrap="square" lIns="180000" tIns="180000" rIns="180000" bIns="180000" rtlCol="0" anchor="b">
            <a:no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GB" sz="9600" b="0" i="0" u="none" strike="noStrike" kern="1200" cap="none" spc="0" normalizeH="0" baseline="0" noProof="0">
                <a:ln>
                  <a:noFill/>
                </a:ln>
                <a:solidFill>
                  <a:srgbClr val="FFFFFF"/>
                </a:solidFill>
                <a:effectLst/>
                <a:uLnTx/>
                <a:uFillTx/>
                <a:latin typeface="Segoe UI Semibold"/>
                <a:ea typeface="+mn-ea"/>
                <a:cs typeface="+mn-cs"/>
              </a:rPr>
              <a:t>85,000</a:t>
            </a:r>
          </a:p>
          <a:p>
            <a:pPr marL="0" marR="0" lvl="0" indent="0" algn="l" defTabSz="932688"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Deployments per day</a:t>
            </a:r>
            <a:endParaRPr kumimoji="0" lang="en-US" sz="4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TextBox 6">
            <a:extLst>
              <a:ext uri="{FF2B5EF4-FFF2-40B4-BE49-F238E27FC236}">
                <a16:creationId xmlns:a16="http://schemas.microsoft.com/office/drawing/2014/main" id="{1A7430AA-1F5B-4DEF-A865-B5017BFB9504}"/>
              </a:ext>
            </a:extLst>
          </p:cNvPr>
          <p:cNvSpPr txBox="1">
            <a:spLocks noChangeAspect="1"/>
          </p:cNvSpPr>
          <p:nvPr/>
        </p:nvSpPr>
        <p:spPr>
          <a:xfrm>
            <a:off x="2596331" y="2186176"/>
            <a:ext cx="2041524" cy="2041524"/>
          </a:xfrm>
          <a:prstGeom prst="rect">
            <a:avLst/>
          </a:prstGeom>
          <a:solidFill>
            <a:schemeClr val="accent3">
              <a:lumMod val="50000"/>
            </a:schemeClr>
          </a:solidFill>
        </p:spPr>
        <p:txBody>
          <a:bodyPr wrap="square" lIns="90000" tIns="90000" bIns="90000" rtlCol="0" anchor="b">
            <a:no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a:ln>
                  <a:noFill/>
                </a:ln>
                <a:solidFill>
                  <a:srgbClr val="FFFFFF"/>
                </a:solidFill>
                <a:effectLst/>
                <a:uLnTx/>
                <a:uFillTx/>
                <a:latin typeface="Segoe UI Semibold"/>
                <a:ea typeface="+mn-ea"/>
                <a:cs typeface="+mn-cs"/>
              </a:rPr>
              <a:t>4.4m </a:t>
            </a:r>
            <a:endParaRPr kumimoji="0" lang="en-GB" sz="1400" b="0" i="0" u="none" strike="noStrike" kern="1200" cap="none" spc="0" normalizeH="0" baseline="0" noProof="0">
              <a:ln>
                <a:noFill/>
              </a:ln>
              <a:solidFill>
                <a:srgbClr val="FFFFFF"/>
              </a:solidFill>
              <a:effectLst/>
              <a:uLnTx/>
              <a:uFillTx/>
              <a:latin typeface="Segoe UI Semibold"/>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Segoe UI"/>
                <a:ea typeface="+mn-ea"/>
                <a:cs typeface="+mn-cs"/>
              </a:rPr>
              <a:t>Builds per month</a:t>
            </a:r>
          </a:p>
          <a:p>
            <a:pPr marL="0" marR="0" lvl="0" indent="0" algn="l" defTabSz="932688"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Segoe UI"/>
                <a:ea typeface="+mn-ea"/>
                <a:cs typeface="+mn-cs"/>
              </a:rPr>
              <a:t> </a:t>
            </a:r>
          </a:p>
        </p:txBody>
      </p:sp>
      <p:sp>
        <p:nvSpPr>
          <p:cNvPr id="8" name="TextBox 7">
            <a:extLst>
              <a:ext uri="{FF2B5EF4-FFF2-40B4-BE49-F238E27FC236}">
                <a16:creationId xmlns:a16="http://schemas.microsoft.com/office/drawing/2014/main" id="{5ACF32AB-C813-4FA4-AEAA-1A3D47A9D7D2}"/>
              </a:ext>
            </a:extLst>
          </p:cNvPr>
          <p:cNvSpPr txBox="1">
            <a:spLocks noChangeAspect="1"/>
          </p:cNvSpPr>
          <p:nvPr/>
        </p:nvSpPr>
        <p:spPr>
          <a:xfrm>
            <a:off x="2596331" y="4381874"/>
            <a:ext cx="2016966" cy="2016966"/>
          </a:xfrm>
          <a:prstGeom prst="rect">
            <a:avLst/>
          </a:prstGeom>
          <a:solidFill>
            <a:srgbClr val="00BCF2"/>
          </a:solidFill>
        </p:spPr>
        <p:txBody>
          <a:bodyPr wrap="square" lIns="90000" tIns="90000" bIns="90000" rtlCol="0" anchor="b">
            <a:no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a:ln>
                  <a:noFill/>
                </a:ln>
                <a:solidFill>
                  <a:srgbClr val="FFFFFF"/>
                </a:solidFill>
                <a:effectLst/>
                <a:uLnTx/>
                <a:uFillTx/>
                <a:latin typeface="Segoe UI Semibold"/>
                <a:ea typeface="+mn-ea"/>
                <a:cs typeface="+mn-cs"/>
              </a:rPr>
              <a:t>500m</a:t>
            </a:r>
            <a:r>
              <a:rPr kumimoji="0" lang="en-GB" sz="4800" b="0" i="0" u="none" strike="noStrike" kern="1200" cap="none" spc="0" normalizeH="0" baseline="0" noProof="0">
                <a:ln>
                  <a:noFill/>
                </a:ln>
                <a:solidFill>
                  <a:srgbClr val="FFFFFF"/>
                </a:solidFill>
                <a:effectLst/>
                <a:uLnTx/>
                <a:uFillTx/>
                <a:latin typeface="Segoe UI"/>
                <a:ea typeface="+mn-ea"/>
                <a:cs typeface="+mn-cs"/>
              </a:rPr>
              <a:t> </a:t>
            </a:r>
            <a:r>
              <a:rPr kumimoji="0" lang="en-GB" sz="1400" b="0" i="0" u="none" strike="noStrike" kern="1200" cap="none" spc="0" normalizeH="0" baseline="0" noProof="0">
                <a:ln>
                  <a:noFill/>
                </a:ln>
                <a:solidFill>
                  <a:srgbClr val="FFFFFF"/>
                </a:solidFill>
                <a:effectLst/>
                <a:uLnTx/>
                <a:uFillTx/>
                <a:latin typeface="Segoe UI"/>
                <a:ea typeface="+mn-ea"/>
                <a:cs typeface="+mn-cs"/>
              </a:rPr>
              <a:t>Test executions per day </a:t>
            </a:r>
          </a:p>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9" name="TextBox 8">
            <a:extLst>
              <a:ext uri="{FF2B5EF4-FFF2-40B4-BE49-F238E27FC236}">
                <a16:creationId xmlns:a16="http://schemas.microsoft.com/office/drawing/2014/main" id="{7220434F-F8E8-4414-A2D7-0D7A3849D5CC}"/>
              </a:ext>
            </a:extLst>
          </p:cNvPr>
          <p:cNvSpPr txBox="1">
            <a:spLocks noChangeAspect="1"/>
          </p:cNvSpPr>
          <p:nvPr/>
        </p:nvSpPr>
        <p:spPr>
          <a:xfrm>
            <a:off x="4733129" y="4381873"/>
            <a:ext cx="2066080" cy="2016967"/>
          </a:xfrm>
          <a:prstGeom prst="rect">
            <a:avLst/>
          </a:prstGeom>
          <a:solidFill>
            <a:schemeClr val="accent4"/>
          </a:solidFill>
        </p:spPr>
        <p:txBody>
          <a:bodyPr wrap="square" lIns="90000" tIns="90000" bIns="90000" rtlCol="0" anchor="b">
            <a:no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a:ln>
                  <a:noFill/>
                </a:ln>
                <a:solidFill>
                  <a:srgbClr val="FFFFFF"/>
                </a:solidFill>
                <a:effectLst/>
                <a:uLnTx/>
                <a:uFillTx/>
                <a:latin typeface="Segoe UI Semibold"/>
                <a:ea typeface="+mn-ea"/>
                <a:cs typeface="+mn-cs"/>
              </a:rPr>
              <a:t>500k</a:t>
            </a:r>
          </a:p>
          <a:p>
            <a:pPr marL="0" marR="0" lvl="0" indent="0" algn="l" defTabSz="932688"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Segoe UI"/>
                <a:ea typeface="+mn-ea"/>
                <a:cs typeface="+mn-cs"/>
              </a:rPr>
              <a:t>Work items updated per day</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5FB869F4-17CC-4FBC-ACE6-E75A5567C370}"/>
              </a:ext>
            </a:extLst>
          </p:cNvPr>
          <p:cNvSpPr txBox="1">
            <a:spLocks noChangeAspect="1"/>
          </p:cNvSpPr>
          <p:nvPr/>
        </p:nvSpPr>
        <p:spPr>
          <a:xfrm>
            <a:off x="4757686" y="2186174"/>
            <a:ext cx="2041523" cy="2041523"/>
          </a:xfrm>
          <a:prstGeom prst="rect">
            <a:avLst/>
          </a:prstGeom>
          <a:solidFill>
            <a:schemeClr val="accent2"/>
          </a:solidFill>
        </p:spPr>
        <p:txBody>
          <a:bodyPr wrap="square" lIns="90000" tIns="90000" bIns="90000" rtlCol="0" anchor="b">
            <a:no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a:ln>
                  <a:noFill/>
                </a:ln>
                <a:solidFill>
                  <a:srgbClr val="FFFFFF"/>
                </a:solidFill>
                <a:effectLst/>
                <a:uLnTx/>
                <a:uFillTx/>
                <a:latin typeface="Segoe UI Semibold"/>
                <a:ea typeface="+mn-ea"/>
                <a:cs typeface="+mn-cs"/>
              </a:rPr>
              <a:t>5m</a:t>
            </a:r>
          </a:p>
          <a:p>
            <a:pPr marL="0" marR="0" lvl="0" indent="0" algn="l" defTabSz="932688"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a:ln>
                  <a:noFill/>
                </a:ln>
                <a:solidFill>
                  <a:srgbClr val="FFFFFF"/>
                </a:solidFill>
                <a:effectLst/>
                <a:uLnTx/>
                <a:uFillTx/>
                <a:latin typeface="Segoe UI"/>
                <a:ea typeface="+mn-ea"/>
                <a:cs typeface="+mn-cs"/>
              </a:rPr>
              <a:t>Work items viewed per day</a:t>
            </a:r>
            <a:endParaRPr kumimoji="0" lang="en-US" sz="36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9A22E228-3EDB-4946-AEE8-A6651B6850A5}"/>
              </a:ext>
            </a:extLst>
          </p:cNvPr>
          <p:cNvSpPr/>
          <p:nvPr/>
        </p:nvSpPr>
        <p:spPr>
          <a:xfrm>
            <a:off x="434973" y="921956"/>
            <a:ext cx="11563350" cy="369332"/>
          </a:xfrm>
          <a:prstGeom prst="rect">
            <a:avLst/>
          </a:prstGeom>
        </p:spPr>
        <p:txBody>
          <a:bodyPr wrap="square" lIns="0" rIns="0">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Azure DevOps is the toolchain of choice for Microsoft engineering with over 96,000 internal users</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4" name="Group 13">
            <a:extLst>
              <a:ext uri="{FF2B5EF4-FFF2-40B4-BE49-F238E27FC236}">
                <a16:creationId xmlns:a16="http://schemas.microsoft.com/office/drawing/2014/main" id="{C07C10F4-85CC-4621-BFE7-CA5AEBFF7DD8}"/>
              </a:ext>
            </a:extLst>
          </p:cNvPr>
          <p:cNvGrpSpPr/>
          <p:nvPr/>
        </p:nvGrpSpPr>
        <p:grpSpPr>
          <a:xfrm>
            <a:off x="434973" y="1480838"/>
            <a:ext cx="5610452" cy="428460"/>
            <a:chOff x="8602913" y="6327836"/>
            <a:chExt cx="5610452" cy="428460"/>
          </a:xfrm>
        </p:grpSpPr>
        <p:sp>
          <p:nvSpPr>
            <p:cNvPr id="15" name="Text Placeholder 3">
              <a:extLst>
                <a:ext uri="{FF2B5EF4-FFF2-40B4-BE49-F238E27FC236}">
                  <a16:creationId xmlns:a16="http://schemas.microsoft.com/office/drawing/2014/main" id="{8D8A086F-61AA-44E0-9086-178B6935E4AB}"/>
                </a:ext>
              </a:extLst>
            </p:cNvPr>
            <p:cNvSpPr txBox="1">
              <a:spLocks/>
            </p:cNvSpPr>
            <p:nvPr/>
          </p:nvSpPr>
          <p:spPr>
            <a:xfrm>
              <a:off x="9184803" y="6390135"/>
              <a:ext cx="5028562"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https://aka.ms/DevOpsAtMicrosoft</a:t>
              </a:r>
            </a:p>
          </p:txBody>
        </p:sp>
        <p:sp>
          <p:nvSpPr>
            <p:cNvPr id="16" name="Oval 15">
              <a:extLst>
                <a:ext uri="{FF2B5EF4-FFF2-40B4-BE49-F238E27FC236}">
                  <a16:creationId xmlns:a16="http://schemas.microsoft.com/office/drawing/2014/main" id="{17C9C760-7843-40EB-ACFF-7F804FD27D44}"/>
                </a:ext>
                <a:ext uri="{C183D7F6-B498-43B3-948B-1728B52AA6E4}">
                  <adec:decorative xmlns:adec="http://schemas.microsoft.com/office/drawing/2017/decorative" val="1"/>
                </a:ext>
              </a:extLst>
            </p:cNvPr>
            <p:cNvSpPr/>
            <p:nvPr/>
          </p:nvSpPr>
          <p:spPr bwMode="auto">
            <a:xfrm>
              <a:off x="8602913" y="6327836"/>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517034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3AF02-13C1-4C44-BB7F-D0B102F4A249}"/>
              </a:ext>
            </a:extLst>
          </p:cNvPr>
          <p:cNvSpPr>
            <a:spLocks noGrp="1"/>
          </p:cNvSpPr>
          <p:nvPr>
            <p:ph type="title"/>
          </p:nvPr>
        </p:nvSpPr>
        <p:spPr>
          <a:xfrm>
            <a:off x="274639" y="295274"/>
            <a:ext cx="11889564" cy="917575"/>
          </a:xfrm>
        </p:spPr>
        <p:txBody>
          <a:bodyPr/>
          <a:lstStyle/>
          <a:p>
            <a:r>
              <a:rPr lang="en-GB"/>
              <a:t>Five habits we’ve learned so far</a:t>
            </a:r>
            <a:endParaRPr lang="en-US"/>
          </a:p>
        </p:txBody>
      </p:sp>
      <p:grpSp>
        <p:nvGrpSpPr>
          <p:cNvPr id="289" name="Group 288">
            <a:extLst>
              <a:ext uri="{FF2B5EF4-FFF2-40B4-BE49-F238E27FC236}">
                <a16:creationId xmlns:a16="http://schemas.microsoft.com/office/drawing/2014/main" id="{766B5B9D-157A-4B68-A49E-9BAC3508C192}"/>
              </a:ext>
            </a:extLst>
          </p:cNvPr>
          <p:cNvGrpSpPr/>
          <p:nvPr/>
        </p:nvGrpSpPr>
        <p:grpSpPr>
          <a:xfrm>
            <a:off x="3933843" y="1266946"/>
            <a:ext cx="8290983" cy="5527322"/>
            <a:chOff x="3697957" y="1282698"/>
            <a:chExt cx="8290983" cy="5527322"/>
          </a:xfrm>
        </p:grpSpPr>
        <p:graphicFrame>
          <p:nvGraphicFramePr>
            <p:cNvPr id="4" name="Diagram 3">
              <a:extLst>
                <a:ext uri="{FF2B5EF4-FFF2-40B4-BE49-F238E27FC236}">
                  <a16:creationId xmlns:a16="http://schemas.microsoft.com/office/drawing/2014/main" id="{3A16E288-F038-419F-A00E-4E02F867F4B5}"/>
                </a:ext>
              </a:extLst>
            </p:cNvPr>
            <p:cNvGraphicFramePr/>
            <p:nvPr>
              <p:extLst>
                <p:ext uri="{D42A27DB-BD31-4B8C-83A1-F6EECF244321}">
                  <p14:modId xmlns:p14="http://schemas.microsoft.com/office/powerpoint/2010/main" val="1781682243"/>
                </p:ext>
              </p:extLst>
            </p:nvPr>
          </p:nvGraphicFramePr>
          <p:xfrm>
            <a:off x="3697957" y="1282698"/>
            <a:ext cx="8290983" cy="552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people_3" title="Icon of a person surrounded by brackets">
              <a:extLst>
                <a:ext uri="{FF2B5EF4-FFF2-40B4-BE49-F238E27FC236}">
                  <a16:creationId xmlns:a16="http://schemas.microsoft.com/office/drawing/2014/main" id="{143FBB90-9C0D-40A9-ACE6-32A7DDD28DFA}"/>
                </a:ext>
              </a:extLst>
            </p:cNvPr>
            <p:cNvSpPr>
              <a:spLocks noChangeAspect="1" noEditPoints="1"/>
            </p:cNvSpPr>
            <p:nvPr/>
          </p:nvSpPr>
          <p:spPr bwMode="auto">
            <a:xfrm>
              <a:off x="3996739" y="1748609"/>
              <a:ext cx="447187" cy="450759"/>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sq">
              <a:solidFill>
                <a:srgbClr val="1783D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 name="Health_E95E" title="Icon of a heart with a heartbeat monitor line through the middle">
              <a:extLst>
                <a:ext uri="{FF2B5EF4-FFF2-40B4-BE49-F238E27FC236}">
                  <a16:creationId xmlns:a16="http://schemas.microsoft.com/office/drawing/2014/main" id="{AF964C81-CD8A-407F-ACD6-1ADEC20A0242}"/>
                </a:ext>
              </a:extLst>
            </p:cNvPr>
            <p:cNvSpPr>
              <a:spLocks noChangeAspect="1"/>
            </p:cNvSpPr>
            <p:nvPr/>
          </p:nvSpPr>
          <p:spPr bwMode="auto">
            <a:xfrm>
              <a:off x="4463316" y="2815754"/>
              <a:ext cx="521802" cy="441877"/>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flat">
              <a:solidFill>
                <a:srgbClr val="1783D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rrow_24" title="Icon of an arrow pointing out of a box">
              <a:extLst>
                <a:ext uri="{FF2B5EF4-FFF2-40B4-BE49-F238E27FC236}">
                  <a16:creationId xmlns:a16="http://schemas.microsoft.com/office/drawing/2014/main" id="{2B87FB9F-759E-4F0E-9034-837BED44EDB1}"/>
                </a:ext>
              </a:extLst>
            </p:cNvPr>
            <p:cNvSpPr>
              <a:spLocks noChangeAspect="1" noEditPoints="1"/>
            </p:cNvSpPr>
            <p:nvPr/>
          </p:nvSpPr>
          <p:spPr bwMode="auto">
            <a:xfrm rot="10800000">
              <a:off x="4445846" y="4901492"/>
              <a:ext cx="478923" cy="365760"/>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5875" cap="sq">
              <a:solidFill>
                <a:srgbClr val="1783D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10" name="cloud_2" title="Icon of a cloud made of two arrows pointing towards eachother">
              <a:extLst>
                <a:ext uri="{FF2B5EF4-FFF2-40B4-BE49-F238E27FC236}">
                  <a16:creationId xmlns:a16="http://schemas.microsoft.com/office/drawing/2014/main" id="{7586CDEF-A780-46F8-BE0A-A3D2641B020A}"/>
                </a:ext>
              </a:extLst>
            </p:cNvPr>
            <p:cNvSpPr>
              <a:spLocks noChangeAspect="1" noEditPoints="1"/>
            </p:cNvSpPr>
            <p:nvPr/>
          </p:nvSpPr>
          <p:spPr bwMode="auto">
            <a:xfrm>
              <a:off x="3943037" y="5959755"/>
              <a:ext cx="554589" cy="320040"/>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rgbClr val="1783D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1" name="Modern_workplace" title="Icon of three people connected by a dotted line">
              <a:extLst>
                <a:ext uri="{FF2B5EF4-FFF2-40B4-BE49-F238E27FC236}">
                  <a16:creationId xmlns:a16="http://schemas.microsoft.com/office/drawing/2014/main" id="{3307B489-A465-435C-BAB7-9F753D36CF48}"/>
                </a:ext>
              </a:extLst>
            </p:cNvPr>
            <p:cNvSpPr>
              <a:spLocks noChangeAspect="1" noEditPoints="1"/>
            </p:cNvSpPr>
            <p:nvPr/>
          </p:nvSpPr>
          <p:spPr bwMode="auto">
            <a:xfrm>
              <a:off x="4623675" y="3774959"/>
              <a:ext cx="495378" cy="480081"/>
            </a:xfrm>
            <a:custGeom>
              <a:avLst/>
              <a:gdLst>
                <a:gd name="T0" fmla="*/ 210 w 584"/>
                <a:gd name="T1" fmla="*/ 515 h 564"/>
                <a:gd name="T2" fmla="*/ 226 w 584"/>
                <a:gd name="T3" fmla="*/ 515 h 564"/>
                <a:gd name="T4" fmla="*/ 239 w 584"/>
                <a:gd name="T5" fmla="*/ 515 h 564"/>
                <a:gd name="T6" fmla="*/ 255 w 584"/>
                <a:gd name="T7" fmla="*/ 515 h 564"/>
                <a:gd name="T8" fmla="*/ 269 w 584"/>
                <a:gd name="T9" fmla="*/ 515 h 564"/>
                <a:gd name="T10" fmla="*/ 285 w 584"/>
                <a:gd name="T11" fmla="*/ 515 h 564"/>
                <a:gd name="T12" fmla="*/ 298 w 584"/>
                <a:gd name="T13" fmla="*/ 515 h 564"/>
                <a:gd name="T14" fmla="*/ 314 w 584"/>
                <a:gd name="T15" fmla="*/ 515 h 564"/>
                <a:gd name="T16" fmla="*/ 328 w 584"/>
                <a:gd name="T17" fmla="*/ 515 h 564"/>
                <a:gd name="T18" fmla="*/ 344 w 584"/>
                <a:gd name="T19" fmla="*/ 515 h 564"/>
                <a:gd name="T20" fmla="*/ 357 w 584"/>
                <a:gd name="T21" fmla="*/ 515 h 564"/>
                <a:gd name="T22" fmla="*/ 373 w 584"/>
                <a:gd name="T23" fmla="*/ 515 h 564"/>
                <a:gd name="T24" fmla="*/ 366 w 584"/>
                <a:gd name="T25" fmla="*/ 247 h 564"/>
                <a:gd name="T26" fmla="*/ 358 w 584"/>
                <a:gd name="T27" fmla="*/ 233 h 564"/>
                <a:gd name="T28" fmla="*/ 372 w 584"/>
                <a:gd name="T29" fmla="*/ 259 h 564"/>
                <a:gd name="T30" fmla="*/ 380 w 584"/>
                <a:gd name="T31" fmla="*/ 273 h 564"/>
                <a:gd name="T32" fmla="*/ 386 w 584"/>
                <a:gd name="T33" fmla="*/ 285 h 564"/>
                <a:gd name="T34" fmla="*/ 393 w 584"/>
                <a:gd name="T35" fmla="*/ 299 h 564"/>
                <a:gd name="T36" fmla="*/ 400 w 584"/>
                <a:gd name="T37" fmla="*/ 311 h 564"/>
                <a:gd name="T38" fmla="*/ 407 w 584"/>
                <a:gd name="T39" fmla="*/ 325 h 564"/>
                <a:gd name="T40" fmla="*/ 414 w 584"/>
                <a:gd name="T41" fmla="*/ 337 h 564"/>
                <a:gd name="T42" fmla="*/ 421 w 584"/>
                <a:gd name="T43" fmla="*/ 351 h 564"/>
                <a:gd name="T44" fmla="*/ 226 w 584"/>
                <a:gd name="T45" fmla="*/ 233 h 564"/>
                <a:gd name="T46" fmla="*/ 218 w 584"/>
                <a:gd name="T47" fmla="*/ 247 h 564"/>
                <a:gd name="T48" fmla="*/ 212 w 584"/>
                <a:gd name="T49" fmla="*/ 259 h 564"/>
                <a:gd name="T50" fmla="*/ 204 w 584"/>
                <a:gd name="T51" fmla="*/ 273 h 564"/>
                <a:gd name="T52" fmla="*/ 198 w 584"/>
                <a:gd name="T53" fmla="*/ 285 h 564"/>
                <a:gd name="T54" fmla="*/ 191 w 584"/>
                <a:gd name="T55" fmla="*/ 299 h 564"/>
                <a:gd name="T56" fmla="*/ 184 w 584"/>
                <a:gd name="T57" fmla="*/ 311 h 564"/>
                <a:gd name="T58" fmla="*/ 177 w 584"/>
                <a:gd name="T59" fmla="*/ 325 h 564"/>
                <a:gd name="T60" fmla="*/ 170 w 584"/>
                <a:gd name="T61" fmla="*/ 337 h 564"/>
                <a:gd name="T62" fmla="*/ 163 w 584"/>
                <a:gd name="T63" fmla="*/ 351 h 564"/>
                <a:gd name="T64" fmla="*/ 239 w 584"/>
                <a:gd name="T65" fmla="*/ 53 h 564"/>
                <a:gd name="T66" fmla="*/ 293 w 584"/>
                <a:gd name="T67" fmla="*/ 105 h 564"/>
                <a:gd name="T68" fmla="*/ 347 w 584"/>
                <a:gd name="T69" fmla="*/ 53 h 564"/>
                <a:gd name="T70" fmla="*/ 293 w 584"/>
                <a:gd name="T71" fmla="*/ 0 h 564"/>
                <a:gd name="T72" fmla="*/ 239 w 584"/>
                <a:gd name="T73" fmla="*/ 53 h 564"/>
                <a:gd name="T74" fmla="*/ 205 w 584"/>
                <a:gd name="T75" fmla="*/ 190 h 564"/>
                <a:gd name="T76" fmla="*/ 292 w 584"/>
                <a:gd name="T77" fmla="*/ 105 h 564"/>
                <a:gd name="T78" fmla="*/ 379 w 584"/>
                <a:gd name="T79" fmla="*/ 190 h 564"/>
                <a:gd name="T80" fmla="*/ 444 w 584"/>
                <a:gd name="T81" fmla="*/ 427 h 564"/>
                <a:gd name="T82" fmla="*/ 498 w 584"/>
                <a:gd name="T83" fmla="*/ 479 h 564"/>
                <a:gd name="T84" fmla="*/ 553 w 584"/>
                <a:gd name="T85" fmla="*/ 427 h 564"/>
                <a:gd name="T86" fmla="*/ 498 w 584"/>
                <a:gd name="T87" fmla="*/ 374 h 564"/>
                <a:gd name="T88" fmla="*/ 444 w 584"/>
                <a:gd name="T89" fmla="*/ 427 h 564"/>
                <a:gd name="T90" fmla="*/ 411 w 584"/>
                <a:gd name="T91" fmla="*/ 564 h 564"/>
                <a:gd name="T92" fmla="*/ 498 w 584"/>
                <a:gd name="T93" fmla="*/ 479 h 564"/>
                <a:gd name="T94" fmla="*/ 584 w 584"/>
                <a:gd name="T95" fmla="*/ 564 h 564"/>
                <a:gd name="T96" fmla="*/ 34 w 584"/>
                <a:gd name="T97" fmla="*/ 427 h 564"/>
                <a:gd name="T98" fmla="*/ 87 w 584"/>
                <a:gd name="T99" fmla="*/ 479 h 564"/>
                <a:gd name="T100" fmla="*/ 142 w 584"/>
                <a:gd name="T101" fmla="*/ 427 h 564"/>
                <a:gd name="T102" fmla="*/ 87 w 584"/>
                <a:gd name="T103" fmla="*/ 374 h 564"/>
                <a:gd name="T104" fmla="*/ 34 w 584"/>
                <a:gd name="T105" fmla="*/ 427 h 564"/>
                <a:gd name="T106" fmla="*/ 0 w 584"/>
                <a:gd name="T107" fmla="*/ 564 h 564"/>
                <a:gd name="T108" fmla="*/ 87 w 584"/>
                <a:gd name="T109" fmla="*/ 479 h 564"/>
                <a:gd name="T110" fmla="*/ 173 w 584"/>
                <a:gd name="T11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4" h="564">
                  <a:moveTo>
                    <a:pt x="210" y="515"/>
                  </a:moveTo>
                  <a:cubicBezTo>
                    <a:pt x="226" y="515"/>
                    <a:pt x="226" y="515"/>
                    <a:pt x="226" y="515"/>
                  </a:cubicBezTo>
                  <a:moveTo>
                    <a:pt x="239" y="515"/>
                  </a:moveTo>
                  <a:cubicBezTo>
                    <a:pt x="255" y="515"/>
                    <a:pt x="255" y="515"/>
                    <a:pt x="255" y="515"/>
                  </a:cubicBezTo>
                  <a:moveTo>
                    <a:pt x="269" y="515"/>
                  </a:moveTo>
                  <a:cubicBezTo>
                    <a:pt x="285" y="515"/>
                    <a:pt x="285" y="515"/>
                    <a:pt x="285" y="515"/>
                  </a:cubicBezTo>
                  <a:moveTo>
                    <a:pt x="298" y="515"/>
                  </a:moveTo>
                  <a:cubicBezTo>
                    <a:pt x="314" y="515"/>
                    <a:pt x="314" y="515"/>
                    <a:pt x="314" y="515"/>
                  </a:cubicBezTo>
                  <a:moveTo>
                    <a:pt x="328" y="515"/>
                  </a:moveTo>
                  <a:cubicBezTo>
                    <a:pt x="344" y="515"/>
                    <a:pt x="344" y="515"/>
                    <a:pt x="344" y="515"/>
                  </a:cubicBezTo>
                  <a:moveTo>
                    <a:pt x="357" y="515"/>
                  </a:moveTo>
                  <a:cubicBezTo>
                    <a:pt x="373" y="515"/>
                    <a:pt x="373" y="515"/>
                    <a:pt x="373" y="515"/>
                  </a:cubicBezTo>
                  <a:moveTo>
                    <a:pt x="366" y="247"/>
                  </a:moveTo>
                  <a:cubicBezTo>
                    <a:pt x="358" y="233"/>
                    <a:pt x="358" y="233"/>
                    <a:pt x="358" y="233"/>
                  </a:cubicBezTo>
                  <a:moveTo>
                    <a:pt x="372" y="259"/>
                  </a:moveTo>
                  <a:cubicBezTo>
                    <a:pt x="380" y="273"/>
                    <a:pt x="380" y="273"/>
                    <a:pt x="380" y="273"/>
                  </a:cubicBezTo>
                  <a:moveTo>
                    <a:pt x="386" y="285"/>
                  </a:moveTo>
                  <a:cubicBezTo>
                    <a:pt x="393" y="299"/>
                    <a:pt x="393" y="299"/>
                    <a:pt x="393" y="299"/>
                  </a:cubicBezTo>
                  <a:moveTo>
                    <a:pt x="400" y="311"/>
                  </a:moveTo>
                  <a:cubicBezTo>
                    <a:pt x="407" y="325"/>
                    <a:pt x="407" y="325"/>
                    <a:pt x="407" y="325"/>
                  </a:cubicBezTo>
                  <a:moveTo>
                    <a:pt x="414" y="337"/>
                  </a:moveTo>
                  <a:cubicBezTo>
                    <a:pt x="421" y="351"/>
                    <a:pt x="421" y="351"/>
                    <a:pt x="421" y="351"/>
                  </a:cubicBezTo>
                  <a:moveTo>
                    <a:pt x="226" y="233"/>
                  </a:moveTo>
                  <a:cubicBezTo>
                    <a:pt x="218" y="247"/>
                    <a:pt x="218" y="247"/>
                    <a:pt x="218" y="247"/>
                  </a:cubicBezTo>
                  <a:moveTo>
                    <a:pt x="212" y="259"/>
                  </a:moveTo>
                  <a:cubicBezTo>
                    <a:pt x="204" y="273"/>
                    <a:pt x="204" y="273"/>
                    <a:pt x="204" y="273"/>
                  </a:cubicBezTo>
                  <a:moveTo>
                    <a:pt x="198" y="285"/>
                  </a:moveTo>
                  <a:cubicBezTo>
                    <a:pt x="191" y="299"/>
                    <a:pt x="191" y="299"/>
                    <a:pt x="191" y="299"/>
                  </a:cubicBezTo>
                  <a:moveTo>
                    <a:pt x="184" y="311"/>
                  </a:moveTo>
                  <a:cubicBezTo>
                    <a:pt x="177" y="325"/>
                    <a:pt x="177" y="325"/>
                    <a:pt x="177" y="325"/>
                  </a:cubicBezTo>
                  <a:moveTo>
                    <a:pt x="170" y="337"/>
                  </a:moveTo>
                  <a:cubicBezTo>
                    <a:pt x="163" y="351"/>
                    <a:pt x="163" y="351"/>
                    <a:pt x="163" y="351"/>
                  </a:cubicBezTo>
                  <a:moveTo>
                    <a:pt x="239" y="53"/>
                  </a:moveTo>
                  <a:cubicBezTo>
                    <a:pt x="239" y="82"/>
                    <a:pt x="263" y="105"/>
                    <a:pt x="293" y="105"/>
                  </a:cubicBezTo>
                  <a:cubicBezTo>
                    <a:pt x="322" y="105"/>
                    <a:pt x="347" y="82"/>
                    <a:pt x="347" y="53"/>
                  </a:cubicBezTo>
                  <a:cubicBezTo>
                    <a:pt x="347" y="24"/>
                    <a:pt x="322" y="0"/>
                    <a:pt x="293" y="0"/>
                  </a:cubicBezTo>
                  <a:cubicBezTo>
                    <a:pt x="263" y="0"/>
                    <a:pt x="239" y="24"/>
                    <a:pt x="239" y="53"/>
                  </a:cubicBezTo>
                  <a:close/>
                  <a:moveTo>
                    <a:pt x="205" y="190"/>
                  </a:moveTo>
                  <a:cubicBezTo>
                    <a:pt x="205" y="143"/>
                    <a:pt x="244" y="105"/>
                    <a:pt x="292" y="105"/>
                  </a:cubicBezTo>
                  <a:cubicBezTo>
                    <a:pt x="340" y="105"/>
                    <a:pt x="379" y="143"/>
                    <a:pt x="379" y="190"/>
                  </a:cubicBezTo>
                  <a:moveTo>
                    <a:pt x="444" y="427"/>
                  </a:moveTo>
                  <a:cubicBezTo>
                    <a:pt x="444" y="456"/>
                    <a:pt x="469" y="479"/>
                    <a:pt x="498" y="479"/>
                  </a:cubicBezTo>
                  <a:cubicBezTo>
                    <a:pt x="528" y="479"/>
                    <a:pt x="553" y="456"/>
                    <a:pt x="553" y="427"/>
                  </a:cubicBezTo>
                  <a:cubicBezTo>
                    <a:pt x="553" y="398"/>
                    <a:pt x="528" y="374"/>
                    <a:pt x="498" y="374"/>
                  </a:cubicBezTo>
                  <a:cubicBezTo>
                    <a:pt x="469" y="374"/>
                    <a:pt x="444" y="398"/>
                    <a:pt x="444" y="427"/>
                  </a:cubicBezTo>
                  <a:close/>
                  <a:moveTo>
                    <a:pt x="411" y="564"/>
                  </a:moveTo>
                  <a:cubicBezTo>
                    <a:pt x="411" y="517"/>
                    <a:pt x="449" y="479"/>
                    <a:pt x="498" y="479"/>
                  </a:cubicBezTo>
                  <a:cubicBezTo>
                    <a:pt x="546" y="479"/>
                    <a:pt x="584" y="517"/>
                    <a:pt x="584" y="564"/>
                  </a:cubicBezTo>
                  <a:moveTo>
                    <a:pt x="34" y="427"/>
                  </a:moveTo>
                  <a:cubicBezTo>
                    <a:pt x="34" y="456"/>
                    <a:pt x="58" y="479"/>
                    <a:pt x="87" y="479"/>
                  </a:cubicBezTo>
                  <a:cubicBezTo>
                    <a:pt x="117" y="479"/>
                    <a:pt x="142" y="456"/>
                    <a:pt x="142" y="427"/>
                  </a:cubicBezTo>
                  <a:cubicBezTo>
                    <a:pt x="142" y="398"/>
                    <a:pt x="117" y="374"/>
                    <a:pt x="87" y="374"/>
                  </a:cubicBezTo>
                  <a:cubicBezTo>
                    <a:pt x="58" y="374"/>
                    <a:pt x="34" y="398"/>
                    <a:pt x="34" y="427"/>
                  </a:cubicBezTo>
                  <a:close/>
                  <a:moveTo>
                    <a:pt x="0" y="564"/>
                  </a:moveTo>
                  <a:cubicBezTo>
                    <a:pt x="0" y="517"/>
                    <a:pt x="38" y="479"/>
                    <a:pt x="87" y="479"/>
                  </a:cubicBezTo>
                  <a:cubicBezTo>
                    <a:pt x="135" y="479"/>
                    <a:pt x="173" y="517"/>
                    <a:pt x="173" y="564"/>
                  </a:cubicBezTo>
                </a:path>
              </a:pathLst>
            </a:custGeom>
            <a:noFill/>
            <a:ln w="15875" cap="flat">
              <a:solidFill>
                <a:srgbClr val="1783D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pic>
        <p:nvPicPr>
          <p:cNvPr id="14" name="Picture 13">
            <a:extLst>
              <a:ext uri="{FF2B5EF4-FFF2-40B4-BE49-F238E27FC236}">
                <a16:creationId xmlns:a16="http://schemas.microsoft.com/office/drawing/2014/main" id="{1880CEC6-1209-4C9C-9783-E5CF8A26DC40}"/>
              </a:ext>
            </a:extLst>
          </p:cNvPr>
          <p:cNvPicPr>
            <a:picLocks noChangeAspect="1"/>
          </p:cNvPicPr>
          <p:nvPr/>
        </p:nvPicPr>
        <p:blipFill>
          <a:blip r:embed="rId8"/>
          <a:stretch>
            <a:fillRect/>
          </a:stretch>
        </p:blipFill>
        <p:spPr>
          <a:xfrm>
            <a:off x="1410627" y="2090516"/>
            <a:ext cx="2102645" cy="829905"/>
          </a:xfrm>
          <a:prstGeom prst="rect">
            <a:avLst/>
          </a:prstGeom>
        </p:spPr>
      </p:pic>
      <p:sp>
        <p:nvSpPr>
          <p:cNvPr id="219" name="Rectangle 20">
            <a:extLst>
              <a:ext uri="{FF2B5EF4-FFF2-40B4-BE49-F238E27FC236}">
                <a16:creationId xmlns:a16="http://schemas.microsoft.com/office/drawing/2014/main" id="{DCA17379-A902-4CF0-8D44-DC5B226737F4}"/>
              </a:ext>
            </a:extLst>
          </p:cNvPr>
          <p:cNvSpPr>
            <a:spLocks noChangeArrowheads="1"/>
          </p:cNvSpPr>
          <p:nvPr/>
        </p:nvSpPr>
        <p:spPr bwMode="auto">
          <a:xfrm>
            <a:off x="254753" y="1163734"/>
            <a:ext cx="4349036" cy="561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nvGrpSpPr>
          <p:cNvPr id="226" name="Group 225">
            <a:extLst>
              <a:ext uri="{FF2B5EF4-FFF2-40B4-BE49-F238E27FC236}">
                <a16:creationId xmlns:a16="http://schemas.microsoft.com/office/drawing/2014/main" id="{19B0575A-C3FD-4667-81A2-30B3919D4772}"/>
              </a:ext>
            </a:extLst>
          </p:cNvPr>
          <p:cNvGrpSpPr/>
          <p:nvPr/>
        </p:nvGrpSpPr>
        <p:grpSpPr>
          <a:xfrm>
            <a:off x="2429271" y="3284044"/>
            <a:ext cx="537211" cy="813716"/>
            <a:chOff x="9939685" y="4431514"/>
            <a:chExt cx="215900" cy="327025"/>
          </a:xfrm>
        </p:grpSpPr>
        <p:sp>
          <p:nvSpPr>
            <p:cNvPr id="227" name="Freeform 38">
              <a:extLst>
                <a:ext uri="{FF2B5EF4-FFF2-40B4-BE49-F238E27FC236}">
                  <a16:creationId xmlns:a16="http://schemas.microsoft.com/office/drawing/2014/main" id="{3FC3EB1B-C4A5-43E6-B5B0-EBF7A9C39112}"/>
                </a:ext>
              </a:extLst>
            </p:cNvPr>
            <p:cNvSpPr>
              <a:spLocks noEditPoints="1"/>
            </p:cNvSpPr>
            <p:nvPr/>
          </p:nvSpPr>
          <p:spPr bwMode="auto">
            <a:xfrm>
              <a:off x="9939685" y="4431514"/>
              <a:ext cx="215900" cy="279400"/>
            </a:xfrm>
            <a:custGeom>
              <a:avLst/>
              <a:gdLst>
                <a:gd name="T0" fmla="*/ 35 w 71"/>
                <a:gd name="T1" fmla="*/ 92 h 92"/>
                <a:gd name="T2" fmla="*/ 35 w 71"/>
                <a:gd name="T3" fmla="*/ 87 h 92"/>
                <a:gd name="T4" fmla="*/ 36 w 71"/>
                <a:gd name="T5" fmla="*/ 87 h 92"/>
                <a:gd name="T6" fmla="*/ 35 w 71"/>
                <a:gd name="T7" fmla="*/ 92 h 92"/>
                <a:gd name="T8" fmla="*/ 71 w 71"/>
                <a:gd name="T9" fmla="*/ 35 h 92"/>
                <a:gd name="T10" fmla="*/ 35 w 71"/>
                <a:gd name="T11" fmla="*/ 0 h 92"/>
                <a:gd name="T12" fmla="*/ 0 w 71"/>
                <a:gd name="T13" fmla="*/ 35 h 92"/>
                <a:gd name="T14" fmla="*/ 16 w 71"/>
                <a:gd name="T15" fmla="*/ 64 h 92"/>
                <a:gd name="T16" fmla="*/ 24 w 71"/>
                <a:gd name="T17" fmla="*/ 87 h 92"/>
                <a:gd name="T18" fmla="*/ 35 w 71"/>
                <a:gd name="T19" fmla="*/ 92 h 92"/>
                <a:gd name="T20" fmla="*/ 47 w 71"/>
                <a:gd name="T21" fmla="*/ 87 h 92"/>
                <a:gd name="T22" fmla="*/ 47 w 71"/>
                <a:gd name="T23" fmla="*/ 86 h 92"/>
                <a:gd name="T24" fmla="*/ 55 w 71"/>
                <a:gd name="T25" fmla="*/ 64 h 92"/>
                <a:gd name="T26" fmla="*/ 71 w 71"/>
                <a:gd name="T27" fmla="*/ 3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 h="92">
                  <a:moveTo>
                    <a:pt x="35" y="92"/>
                  </a:moveTo>
                  <a:cubicBezTo>
                    <a:pt x="35" y="87"/>
                    <a:pt x="35" y="87"/>
                    <a:pt x="35" y="87"/>
                  </a:cubicBezTo>
                  <a:cubicBezTo>
                    <a:pt x="36" y="87"/>
                    <a:pt x="36" y="87"/>
                    <a:pt x="36" y="87"/>
                  </a:cubicBezTo>
                  <a:cubicBezTo>
                    <a:pt x="35" y="92"/>
                    <a:pt x="35" y="92"/>
                    <a:pt x="35" y="92"/>
                  </a:cubicBezTo>
                  <a:close/>
                  <a:moveTo>
                    <a:pt x="71" y="35"/>
                  </a:moveTo>
                  <a:cubicBezTo>
                    <a:pt x="71" y="16"/>
                    <a:pt x="55" y="0"/>
                    <a:pt x="35" y="0"/>
                  </a:cubicBezTo>
                  <a:cubicBezTo>
                    <a:pt x="16" y="0"/>
                    <a:pt x="0" y="16"/>
                    <a:pt x="0" y="35"/>
                  </a:cubicBezTo>
                  <a:cubicBezTo>
                    <a:pt x="0" y="47"/>
                    <a:pt x="7" y="58"/>
                    <a:pt x="16" y="64"/>
                  </a:cubicBezTo>
                  <a:cubicBezTo>
                    <a:pt x="16" y="64"/>
                    <a:pt x="24" y="70"/>
                    <a:pt x="24" y="87"/>
                  </a:cubicBezTo>
                  <a:cubicBezTo>
                    <a:pt x="35" y="92"/>
                    <a:pt x="35" y="92"/>
                    <a:pt x="35" y="92"/>
                  </a:cubicBezTo>
                  <a:cubicBezTo>
                    <a:pt x="47" y="87"/>
                    <a:pt x="47" y="87"/>
                    <a:pt x="47" y="87"/>
                  </a:cubicBezTo>
                  <a:cubicBezTo>
                    <a:pt x="47" y="86"/>
                    <a:pt x="47" y="86"/>
                    <a:pt x="47" y="86"/>
                  </a:cubicBezTo>
                  <a:cubicBezTo>
                    <a:pt x="48" y="70"/>
                    <a:pt x="54" y="65"/>
                    <a:pt x="55" y="64"/>
                  </a:cubicBezTo>
                  <a:cubicBezTo>
                    <a:pt x="65" y="58"/>
                    <a:pt x="71" y="47"/>
                    <a:pt x="71" y="35"/>
                  </a:cubicBezTo>
                  <a:close/>
                </a:path>
              </a:pathLst>
            </a:custGeom>
            <a:solidFill>
              <a:srgbClr val="FFFF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8" name="Rectangle 39">
              <a:extLst>
                <a:ext uri="{FF2B5EF4-FFF2-40B4-BE49-F238E27FC236}">
                  <a16:creationId xmlns:a16="http://schemas.microsoft.com/office/drawing/2014/main" id="{BB8FF4F9-DF42-4BF6-ABBD-C45D0BF74318}"/>
                </a:ext>
              </a:extLst>
            </p:cNvPr>
            <p:cNvSpPr>
              <a:spLocks noChangeArrowheads="1"/>
            </p:cNvSpPr>
            <p:nvPr/>
          </p:nvSpPr>
          <p:spPr bwMode="auto">
            <a:xfrm>
              <a:off x="10012710" y="4695039"/>
              <a:ext cx="73025" cy="4762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9" name="Freeform 40">
              <a:extLst>
                <a:ext uri="{FF2B5EF4-FFF2-40B4-BE49-F238E27FC236}">
                  <a16:creationId xmlns:a16="http://schemas.microsoft.com/office/drawing/2014/main" id="{F0DE6581-20BA-458F-A577-9E54583F1936}"/>
                </a:ext>
              </a:extLst>
            </p:cNvPr>
            <p:cNvSpPr>
              <a:spLocks/>
            </p:cNvSpPr>
            <p:nvPr/>
          </p:nvSpPr>
          <p:spPr bwMode="auto">
            <a:xfrm>
              <a:off x="10012710" y="4704564"/>
              <a:ext cx="73025" cy="14287"/>
            </a:xfrm>
            <a:custGeom>
              <a:avLst/>
              <a:gdLst>
                <a:gd name="T0" fmla="*/ 0 w 46"/>
                <a:gd name="T1" fmla="*/ 9 h 9"/>
                <a:gd name="T2" fmla="*/ 0 w 46"/>
                <a:gd name="T3" fmla="*/ 7 h 9"/>
                <a:gd name="T4" fmla="*/ 46 w 46"/>
                <a:gd name="T5" fmla="*/ 0 h 9"/>
                <a:gd name="T6" fmla="*/ 46 w 46"/>
                <a:gd name="T7" fmla="*/ 2 h 9"/>
                <a:gd name="T8" fmla="*/ 0 w 46"/>
                <a:gd name="T9" fmla="*/ 9 h 9"/>
              </a:gdLst>
              <a:ahLst/>
              <a:cxnLst>
                <a:cxn ang="0">
                  <a:pos x="T0" y="T1"/>
                </a:cxn>
                <a:cxn ang="0">
                  <a:pos x="T2" y="T3"/>
                </a:cxn>
                <a:cxn ang="0">
                  <a:pos x="T4" y="T5"/>
                </a:cxn>
                <a:cxn ang="0">
                  <a:pos x="T6" y="T7"/>
                </a:cxn>
                <a:cxn ang="0">
                  <a:pos x="T8" y="T9"/>
                </a:cxn>
              </a:cxnLst>
              <a:rect l="0" t="0" r="r" b="b"/>
              <a:pathLst>
                <a:path w="46" h="9">
                  <a:moveTo>
                    <a:pt x="0" y="9"/>
                  </a:moveTo>
                  <a:lnTo>
                    <a:pt x="0" y="7"/>
                  </a:lnTo>
                  <a:lnTo>
                    <a:pt x="46" y="0"/>
                  </a:lnTo>
                  <a:lnTo>
                    <a:pt x="46" y="2"/>
                  </a:lnTo>
                  <a:lnTo>
                    <a:pt x="0" y="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0" name="Freeform 41">
              <a:extLst>
                <a:ext uri="{FF2B5EF4-FFF2-40B4-BE49-F238E27FC236}">
                  <a16:creationId xmlns:a16="http://schemas.microsoft.com/office/drawing/2014/main" id="{894AB765-1C55-4C32-A846-F4BDF85C37ED}"/>
                </a:ext>
              </a:extLst>
            </p:cNvPr>
            <p:cNvSpPr>
              <a:spLocks/>
            </p:cNvSpPr>
            <p:nvPr/>
          </p:nvSpPr>
          <p:spPr bwMode="auto">
            <a:xfrm>
              <a:off x="10012710" y="4718851"/>
              <a:ext cx="73025" cy="15875"/>
            </a:xfrm>
            <a:custGeom>
              <a:avLst/>
              <a:gdLst>
                <a:gd name="T0" fmla="*/ 0 w 46"/>
                <a:gd name="T1" fmla="*/ 10 h 10"/>
                <a:gd name="T2" fmla="*/ 0 w 46"/>
                <a:gd name="T3" fmla="*/ 8 h 10"/>
                <a:gd name="T4" fmla="*/ 46 w 46"/>
                <a:gd name="T5" fmla="*/ 0 h 10"/>
                <a:gd name="T6" fmla="*/ 46 w 46"/>
                <a:gd name="T7" fmla="*/ 2 h 10"/>
                <a:gd name="T8" fmla="*/ 0 w 46"/>
                <a:gd name="T9" fmla="*/ 10 h 10"/>
              </a:gdLst>
              <a:ahLst/>
              <a:cxnLst>
                <a:cxn ang="0">
                  <a:pos x="T0" y="T1"/>
                </a:cxn>
                <a:cxn ang="0">
                  <a:pos x="T2" y="T3"/>
                </a:cxn>
                <a:cxn ang="0">
                  <a:pos x="T4" y="T5"/>
                </a:cxn>
                <a:cxn ang="0">
                  <a:pos x="T6" y="T7"/>
                </a:cxn>
                <a:cxn ang="0">
                  <a:pos x="T8" y="T9"/>
                </a:cxn>
              </a:cxnLst>
              <a:rect l="0" t="0" r="r" b="b"/>
              <a:pathLst>
                <a:path w="46" h="10">
                  <a:moveTo>
                    <a:pt x="0" y="10"/>
                  </a:moveTo>
                  <a:lnTo>
                    <a:pt x="0" y="8"/>
                  </a:lnTo>
                  <a:lnTo>
                    <a:pt x="46" y="0"/>
                  </a:lnTo>
                  <a:lnTo>
                    <a:pt x="46" y="2"/>
                  </a:lnTo>
                  <a:lnTo>
                    <a:pt x="0" y="1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1" name="Freeform 42">
              <a:extLst>
                <a:ext uri="{FF2B5EF4-FFF2-40B4-BE49-F238E27FC236}">
                  <a16:creationId xmlns:a16="http://schemas.microsoft.com/office/drawing/2014/main" id="{CB839D0F-32A7-411B-A3FA-12ADAB3B7079}"/>
                </a:ext>
              </a:extLst>
            </p:cNvPr>
            <p:cNvSpPr>
              <a:spLocks/>
            </p:cNvSpPr>
            <p:nvPr/>
          </p:nvSpPr>
          <p:spPr bwMode="auto">
            <a:xfrm>
              <a:off x="10012710" y="4731551"/>
              <a:ext cx="73025" cy="14287"/>
            </a:xfrm>
            <a:custGeom>
              <a:avLst/>
              <a:gdLst>
                <a:gd name="T0" fmla="*/ 0 w 46"/>
                <a:gd name="T1" fmla="*/ 9 h 9"/>
                <a:gd name="T2" fmla="*/ 0 w 46"/>
                <a:gd name="T3" fmla="*/ 7 h 9"/>
                <a:gd name="T4" fmla="*/ 46 w 46"/>
                <a:gd name="T5" fmla="*/ 0 h 9"/>
                <a:gd name="T6" fmla="*/ 46 w 46"/>
                <a:gd name="T7" fmla="*/ 2 h 9"/>
                <a:gd name="T8" fmla="*/ 0 w 46"/>
                <a:gd name="T9" fmla="*/ 9 h 9"/>
              </a:gdLst>
              <a:ahLst/>
              <a:cxnLst>
                <a:cxn ang="0">
                  <a:pos x="T0" y="T1"/>
                </a:cxn>
                <a:cxn ang="0">
                  <a:pos x="T2" y="T3"/>
                </a:cxn>
                <a:cxn ang="0">
                  <a:pos x="T4" y="T5"/>
                </a:cxn>
                <a:cxn ang="0">
                  <a:pos x="T6" y="T7"/>
                </a:cxn>
                <a:cxn ang="0">
                  <a:pos x="T8" y="T9"/>
                </a:cxn>
              </a:cxnLst>
              <a:rect l="0" t="0" r="r" b="b"/>
              <a:pathLst>
                <a:path w="46" h="9">
                  <a:moveTo>
                    <a:pt x="0" y="9"/>
                  </a:moveTo>
                  <a:lnTo>
                    <a:pt x="0" y="7"/>
                  </a:lnTo>
                  <a:lnTo>
                    <a:pt x="46" y="0"/>
                  </a:lnTo>
                  <a:lnTo>
                    <a:pt x="46" y="2"/>
                  </a:lnTo>
                  <a:lnTo>
                    <a:pt x="0" y="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2" name="Freeform 43">
              <a:extLst>
                <a:ext uri="{FF2B5EF4-FFF2-40B4-BE49-F238E27FC236}">
                  <a16:creationId xmlns:a16="http://schemas.microsoft.com/office/drawing/2014/main" id="{FF097023-2A75-4CD9-A60B-542236A41872}"/>
                </a:ext>
              </a:extLst>
            </p:cNvPr>
            <p:cNvSpPr>
              <a:spLocks/>
            </p:cNvSpPr>
            <p:nvPr/>
          </p:nvSpPr>
          <p:spPr bwMode="auto">
            <a:xfrm>
              <a:off x="10030172" y="4742664"/>
              <a:ext cx="36512" cy="15875"/>
            </a:xfrm>
            <a:custGeom>
              <a:avLst/>
              <a:gdLst>
                <a:gd name="T0" fmla="*/ 0 w 23"/>
                <a:gd name="T1" fmla="*/ 0 h 10"/>
                <a:gd name="T2" fmla="*/ 4 w 23"/>
                <a:gd name="T3" fmla="*/ 10 h 10"/>
                <a:gd name="T4" fmla="*/ 19 w 23"/>
                <a:gd name="T5" fmla="*/ 10 h 10"/>
                <a:gd name="T6" fmla="*/ 23 w 23"/>
                <a:gd name="T7" fmla="*/ 0 h 10"/>
                <a:gd name="T8" fmla="*/ 0 w 23"/>
                <a:gd name="T9" fmla="*/ 0 h 10"/>
              </a:gdLst>
              <a:ahLst/>
              <a:cxnLst>
                <a:cxn ang="0">
                  <a:pos x="T0" y="T1"/>
                </a:cxn>
                <a:cxn ang="0">
                  <a:pos x="T2" y="T3"/>
                </a:cxn>
                <a:cxn ang="0">
                  <a:pos x="T4" y="T5"/>
                </a:cxn>
                <a:cxn ang="0">
                  <a:pos x="T6" y="T7"/>
                </a:cxn>
                <a:cxn ang="0">
                  <a:pos x="T8" y="T9"/>
                </a:cxn>
              </a:cxnLst>
              <a:rect l="0" t="0" r="r" b="b"/>
              <a:pathLst>
                <a:path w="23" h="10">
                  <a:moveTo>
                    <a:pt x="0" y="0"/>
                  </a:moveTo>
                  <a:lnTo>
                    <a:pt x="4" y="10"/>
                  </a:lnTo>
                  <a:lnTo>
                    <a:pt x="19" y="10"/>
                  </a:lnTo>
                  <a:lnTo>
                    <a:pt x="23" y="0"/>
                  </a:lnTo>
                  <a:lnTo>
                    <a:pt x="0"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3" name="Freeform 44">
              <a:extLst>
                <a:ext uri="{FF2B5EF4-FFF2-40B4-BE49-F238E27FC236}">
                  <a16:creationId xmlns:a16="http://schemas.microsoft.com/office/drawing/2014/main" id="{38A6E5AC-F199-481E-A34E-E5EA84DD7CF8}"/>
                </a:ext>
              </a:extLst>
            </p:cNvPr>
            <p:cNvSpPr>
              <a:spLocks noEditPoints="1"/>
            </p:cNvSpPr>
            <p:nvPr/>
          </p:nvSpPr>
          <p:spPr bwMode="auto">
            <a:xfrm>
              <a:off x="10006360" y="4537876"/>
              <a:ext cx="149225" cy="166687"/>
            </a:xfrm>
            <a:custGeom>
              <a:avLst/>
              <a:gdLst>
                <a:gd name="T0" fmla="*/ 49 w 49"/>
                <a:gd name="T1" fmla="*/ 0 h 55"/>
                <a:gd name="T2" fmla="*/ 49 w 49"/>
                <a:gd name="T3" fmla="*/ 0 h 55"/>
                <a:gd name="T4" fmla="*/ 0 w 49"/>
                <a:gd name="T5" fmla="*/ 40 h 55"/>
                <a:gd name="T6" fmla="*/ 0 w 49"/>
                <a:gd name="T7" fmla="*/ 40 h 55"/>
                <a:gd name="T8" fmla="*/ 1 w 49"/>
                <a:gd name="T9" fmla="*/ 44 h 55"/>
                <a:gd name="T10" fmla="*/ 0 w 49"/>
                <a:gd name="T11" fmla="*/ 40 h 55"/>
                <a:gd name="T12" fmla="*/ 25 w 49"/>
                <a:gd name="T13" fmla="*/ 51 h 55"/>
                <a:gd name="T14" fmla="*/ 25 w 49"/>
                <a:gd name="T15" fmla="*/ 51 h 55"/>
                <a:gd name="T16" fmla="*/ 25 w 49"/>
                <a:gd name="T17" fmla="*/ 52 h 55"/>
                <a:gd name="T18" fmla="*/ 26 w 49"/>
                <a:gd name="T19" fmla="*/ 52 h 55"/>
                <a:gd name="T20" fmla="*/ 26 w 49"/>
                <a:gd name="T21" fmla="*/ 55 h 55"/>
                <a:gd name="T22" fmla="*/ 26 w 49"/>
                <a:gd name="T23" fmla="*/ 52 h 55"/>
                <a:gd name="T24" fmla="*/ 25 w 49"/>
                <a:gd name="T25" fmla="*/ 52 h 55"/>
                <a:gd name="T26" fmla="*/ 25 w 49"/>
                <a:gd name="T27" fmla="*/ 51 h 55"/>
                <a:gd name="T28" fmla="*/ 2 w 49"/>
                <a:gd name="T29" fmla="*/ 52 h 55"/>
                <a:gd name="T30" fmla="*/ 2 w 49"/>
                <a:gd name="T31" fmla="*/ 52 h 55"/>
                <a:gd name="T32" fmla="*/ 2 w 49"/>
                <a:gd name="T33" fmla="*/ 52 h 55"/>
                <a:gd name="T34" fmla="*/ 2 w 49"/>
                <a:gd name="T35" fmla="*/ 53 h 55"/>
                <a:gd name="T36" fmla="*/ 2 w 49"/>
                <a:gd name="T37" fmla="*/ 5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55">
                  <a:moveTo>
                    <a:pt x="49" y="0"/>
                  </a:moveTo>
                  <a:cubicBezTo>
                    <a:pt x="49" y="0"/>
                    <a:pt x="49" y="0"/>
                    <a:pt x="49" y="0"/>
                  </a:cubicBezTo>
                  <a:close/>
                  <a:moveTo>
                    <a:pt x="0" y="40"/>
                  </a:moveTo>
                  <a:cubicBezTo>
                    <a:pt x="0" y="40"/>
                    <a:pt x="0" y="40"/>
                    <a:pt x="0" y="40"/>
                  </a:cubicBezTo>
                  <a:cubicBezTo>
                    <a:pt x="0" y="41"/>
                    <a:pt x="1" y="43"/>
                    <a:pt x="1" y="44"/>
                  </a:cubicBezTo>
                  <a:cubicBezTo>
                    <a:pt x="1" y="43"/>
                    <a:pt x="0" y="41"/>
                    <a:pt x="0" y="40"/>
                  </a:cubicBezTo>
                  <a:close/>
                  <a:moveTo>
                    <a:pt x="25" y="51"/>
                  </a:moveTo>
                  <a:cubicBezTo>
                    <a:pt x="25" y="51"/>
                    <a:pt x="25" y="51"/>
                    <a:pt x="25" y="51"/>
                  </a:cubicBezTo>
                  <a:cubicBezTo>
                    <a:pt x="25" y="52"/>
                    <a:pt x="25" y="52"/>
                    <a:pt x="25" y="52"/>
                  </a:cubicBezTo>
                  <a:cubicBezTo>
                    <a:pt x="26" y="52"/>
                    <a:pt x="26" y="52"/>
                    <a:pt x="26" y="52"/>
                  </a:cubicBezTo>
                  <a:cubicBezTo>
                    <a:pt x="26" y="55"/>
                    <a:pt x="26" y="55"/>
                    <a:pt x="26" y="55"/>
                  </a:cubicBezTo>
                  <a:cubicBezTo>
                    <a:pt x="26" y="52"/>
                    <a:pt x="26" y="52"/>
                    <a:pt x="26" y="52"/>
                  </a:cubicBezTo>
                  <a:cubicBezTo>
                    <a:pt x="25" y="52"/>
                    <a:pt x="25" y="52"/>
                    <a:pt x="25" y="52"/>
                  </a:cubicBezTo>
                  <a:cubicBezTo>
                    <a:pt x="25" y="51"/>
                    <a:pt x="25" y="51"/>
                    <a:pt x="25" y="51"/>
                  </a:cubicBezTo>
                  <a:close/>
                  <a:moveTo>
                    <a:pt x="2" y="52"/>
                  </a:moveTo>
                  <a:cubicBezTo>
                    <a:pt x="2" y="52"/>
                    <a:pt x="2" y="52"/>
                    <a:pt x="2" y="52"/>
                  </a:cubicBezTo>
                  <a:close/>
                  <a:moveTo>
                    <a:pt x="2" y="52"/>
                  </a:moveTo>
                  <a:cubicBezTo>
                    <a:pt x="2" y="53"/>
                    <a:pt x="2" y="53"/>
                    <a:pt x="2" y="53"/>
                  </a:cubicBezTo>
                  <a:lnTo>
                    <a:pt x="2" y="52"/>
                  </a:lnTo>
                  <a:close/>
                </a:path>
              </a:pathLst>
            </a:custGeom>
            <a:solidFill>
              <a:srgbClr val="F0E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4" name="Freeform 45">
              <a:extLst>
                <a:ext uri="{FF2B5EF4-FFF2-40B4-BE49-F238E27FC236}">
                  <a16:creationId xmlns:a16="http://schemas.microsoft.com/office/drawing/2014/main" id="{EA0947A7-CC37-4A6D-998F-2B97AF8CE8AA}"/>
                </a:ext>
              </a:extLst>
            </p:cNvPr>
            <p:cNvSpPr>
              <a:spLocks/>
            </p:cNvSpPr>
            <p:nvPr/>
          </p:nvSpPr>
          <p:spPr bwMode="auto">
            <a:xfrm>
              <a:off x="10006360" y="4517239"/>
              <a:ext cx="149225" cy="180975"/>
            </a:xfrm>
            <a:custGeom>
              <a:avLst/>
              <a:gdLst>
                <a:gd name="T0" fmla="*/ 48 w 49"/>
                <a:gd name="T1" fmla="*/ 0 h 60"/>
                <a:gd name="T2" fmla="*/ 47 w 49"/>
                <a:gd name="T3" fmla="*/ 0 h 60"/>
                <a:gd name="T4" fmla="*/ 0 w 49"/>
                <a:gd name="T5" fmla="*/ 47 h 60"/>
                <a:gd name="T6" fmla="*/ 1 w 49"/>
                <a:gd name="T7" fmla="*/ 51 h 60"/>
                <a:gd name="T8" fmla="*/ 1 w 49"/>
                <a:gd name="T9" fmla="*/ 51 h 60"/>
                <a:gd name="T10" fmla="*/ 2 w 49"/>
                <a:gd name="T11" fmla="*/ 59 h 60"/>
                <a:gd name="T12" fmla="*/ 2 w 49"/>
                <a:gd name="T13" fmla="*/ 59 h 60"/>
                <a:gd name="T14" fmla="*/ 2 w 49"/>
                <a:gd name="T15" fmla="*/ 60 h 60"/>
                <a:gd name="T16" fmla="*/ 2 w 49"/>
                <a:gd name="T17" fmla="*/ 59 h 60"/>
                <a:gd name="T18" fmla="*/ 25 w 49"/>
                <a:gd name="T19" fmla="*/ 59 h 60"/>
                <a:gd name="T20" fmla="*/ 25 w 49"/>
                <a:gd name="T21" fmla="*/ 58 h 60"/>
                <a:gd name="T22" fmla="*/ 33 w 49"/>
                <a:gd name="T23" fmla="*/ 36 h 60"/>
                <a:gd name="T24" fmla="*/ 49 w 49"/>
                <a:gd name="T25" fmla="*/ 7 h 60"/>
                <a:gd name="T26" fmla="*/ 49 w 49"/>
                <a:gd name="T27" fmla="*/ 7 h 60"/>
                <a:gd name="T28" fmla="*/ 48 w 49"/>
                <a:gd name="T29"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60">
                  <a:moveTo>
                    <a:pt x="48" y="0"/>
                  </a:moveTo>
                  <a:cubicBezTo>
                    <a:pt x="47" y="0"/>
                    <a:pt x="47" y="0"/>
                    <a:pt x="47" y="0"/>
                  </a:cubicBezTo>
                  <a:cubicBezTo>
                    <a:pt x="0" y="47"/>
                    <a:pt x="0" y="47"/>
                    <a:pt x="0" y="47"/>
                  </a:cubicBezTo>
                  <a:cubicBezTo>
                    <a:pt x="0" y="48"/>
                    <a:pt x="1" y="50"/>
                    <a:pt x="1" y="51"/>
                  </a:cubicBezTo>
                  <a:cubicBezTo>
                    <a:pt x="1" y="51"/>
                    <a:pt x="1" y="51"/>
                    <a:pt x="1" y="51"/>
                  </a:cubicBezTo>
                  <a:cubicBezTo>
                    <a:pt x="1" y="54"/>
                    <a:pt x="2" y="56"/>
                    <a:pt x="2" y="59"/>
                  </a:cubicBezTo>
                  <a:cubicBezTo>
                    <a:pt x="2" y="59"/>
                    <a:pt x="2" y="59"/>
                    <a:pt x="2" y="59"/>
                  </a:cubicBezTo>
                  <a:cubicBezTo>
                    <a:pt x="2" y="60"/>
                    <a:pt x="2" y="60"/>
                    <a:pt x="2" y="60"/>
                  </a:cubicBezTo>
                  <a:cubicBezTo>
                    <a:pt x="2" y="59"/>
                    <a:pt x="2" y="59"/>
                    <a:pt x="2" y="59"/>
                  </a:cubicBezTo>
                  <a:cubicBezTo>
                    <a:pt x="25" y="59"/>
                    <a:pt x="25" y="59"/>
                    <a:pt x="25" y="59"/>
                  </a:cubicBezTo>
                  <a:cubicBezTo>
                    <a:pt x="25" y="58"/>
                    <a:pt x="25" y="58"/>
                    <a:pt x="25" y="58"/>
                  </a:cubicBezTo>
                  <a:cubicBezTo>
                    <a:pt x="26" y="42"/>
                    <a:pt x="32" y="37"/>
                    <a:pt x="33" y="36"/>
                  </a:cubicBezTo>
                  <a:cubicBezTo>
                    <a:pt x="43" y="30"/>
                    <a:pt x="49" y="19"/>
                    <a:pt x="49" y="7"/>
                  </a:cubicBezTo>
                  <a:cubicBezTo>
                    <a:pt x="49" y="7"/>
                    <a:pt x="49" y="7"/>
                    <a:pt x="49" y="7"/>
                  </a:cubicBezTo>
                  <a:cubicBezTo>
                    <a:pt x="49" y="4"/>
                    <a:pt x="48" y="2"/>
                    <a:pt x="48" y="0"/>
                  </a:cubicBez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5" name="Freeform 46">
              <a:extLst>
                <a:ext uri="{FF2B5EF4-FFF2-40B4-BE49-F238E27FC236}">
                  <a16:creationId xmlns:a16="http://schemas.microsoft.com/office/drawing/2014/main" id="{DA126B0A-6E65-4114-A5F9-FBEA75649F54}"/>
                </a:ext>
              </a:extLst>
            </p:cNvPr>
            <p:cNvSpPr>
              <a:spLocks noEditPoints="1"/>
            </p:cNvSpPr>
            <p:nvPr/>
          </p:nvSpPr>
          <p:spPr bwMode="auto">
            <a:xfrm>
              <a:off x="10012710" y="4695039"/>
              <a:ext cx="73025" cy="36512"/>
            </a:xfrm>
            <a:custGeom>
              <a:avLst/>
              <a:gdLst>
                <a:gd name="T0" fmla="*/ 46 w 46"/>
                <a:gd name="T1" fmla="*/ 0 h 23"/>
                <a:gd name="T2" fmla="*/ 44 w 46"/>
                <a:gd name="T3" fmla="*/ 0 h 23"/>
                <a:gd name="T4" fmla="*/ 0 w 46"/>
                <a:gd name="T5" fmla="*/ 0 h 23"/>
                <a:gd name="T6" fmla="*/ 0 w 46"/>
                <a:gd name="T7" fmla="*/ 2 h 23"/>
                <a:gd name="T8" fmla="*/ 0 w 46"/>
                <a:gd name="T9" fmla="*/ 13 h 23"/>
                <a:gd name="T10" fmla="*/ 46 w 46"/>
                <a:gd name="T11" fmla="*/ 6 h 23"/>
                <a:gd name="T12" fmla="*/ 46 w 46"/>
                <a:gd name="T13" fmla="*/ 6 h 23"/>
                <a:gd name="T14" fmla="*/ 46 w 46"/>
                <a:gd name="T15" fmla="*/ 0 h 23"/>
                <a:gd name="T16" fmla="*/ 46 w 46"/>
                <a:gd name="T17" fmla="*/ 8 h 23"/>
                <a:gd name="T18" fmla="*/ 0 w 46"/>
                <a:gd name="T19" fmla="*/ 15 h 23"/>
                <a:gd name="T20" fmla="*/ 0 w 46"/>
                <a:gd name="T21" fmla="*/ 13 h 23"/>
                <a:gd name="T22" fmla="*/ 0 w 46"/>
                <a:gd name="T23" fmla="*/ 23 h 23"/>
                <a:gd name="T24" fmla="*/ 46 w 46"/>
                <a:gd name="T25" fmla="*/ 15 h 23"/>
                <a:gd name="T26" fmla="*/ 46 w 46"/>
                <a:gd name="T27" fmla="*/ 15 h 23"/>
                <a:gd name="T28" fmla="*/ 46 w 4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23">
                  <a:moveTo>
                    <a:pt x="46" y="0"/>
                  </a:moveTo>
                  <a:lnTo>
                    <a:pt x="44" y="0"/>
                  </a:lnTo>
                  <a:lnTo>
                    <a:pt x="0" y="0"/>
                  </a:lnTo>
                  <a:lnTo>
                    <a:pt x="0" y="2"/>
                  </a:lnTo>
                  <a:lnTo>
                    <a:pt x="0" y="13"/>
                  </a:lnTo>
                  <a:lnTo>
                    <a:pt x="46" y="6"/>
                  </a:lnTo>
                  <a:lnTo>
                    <a:pt x="46" y="6"/>
                  </a:lnTo>
                  <a:lnTo>
                    <a:pt x="46" y="0"/>
                  </a:lnTo>
                  <a:close/>
                  <a:moveTo>
                    <a:pt x="46" y="8"/>
                  </a:moveTo>
                  <a:lnTo>
                    <a:pt x="0" y="15"/>
                  </a:lnTo>
                  <a:lnTo>
                    <a:pt x="0" y="13"/>
                  </a:lnTo>
                  <a:lnTo>
                    <a:pt x="0" y="23"/>
                  </a:lnTo>
                  <a:lnTo>
                    <a:pt x="46" y="15"/>
                  </a:lnTo>
                  <a:lnTo>
                    <a:pt x="46" y="15"/>
                  </a:lnTo>
                  <a:lnTo>
                    <a:pt x="46" y="8"/>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6" name="Freeform 47">
              <a:extLst>
                <a:ext uri="{FF2B5EF4-FFF2-40B4-BE49-F238E27FC236}">
                  <a16:creationId xmlns:a16="http://schemas.microsoft.com/office/drawing/2014/main" id="{0F70632B-D34E-4712-B12D-61C63C1E0219}"/>
                </a:ext>
              </a:extLst>
            </p:cNvPr>
            <p:cNvSpPr>
              <a:spLocks/>
            </p:cNvSpPr>
            <p:nvPr/>
          </p:nvSpPr>
          <p:spPr bwMode="auto">
            <a:xfrm>
              <a:off x="10012710" y="4704564"/>
              <a:ext cx="73025" cy="14287"/>
            </a:xfrm>
            <a:custGeom>
              <a:avLst/>
              <a:gdLst>
                <a:gd name="T0" fmla="*/ 46 w 46"/>
                <a:gd name="T1" fmla="*/ 0 h 9"/>
                <a:gd name="T2" fmla="*/ 0 w 46"/>
                <a:gd name="T3" fmla="*/ 7 h 9"/>
                <a:gd name="T4" fmla="*/ 0 w 46"/>
                <a:gd name="T5" fmla="*/ 7 h 9"/>
                <a:gd name="T6" fmla="*/ 0 w 46"/>
                <a:gd name="T7" fmla="*/ 9 h 9"/>
                <a:gd name="T8" fmla="*/ 46 w 46"/>
                <a:gd name="T9" fmla="*/ 2 h 9"/>
                <a:gd name="T10" fmla="*/ 46 w 46"/>
                <a:gd name="T11" fmla="*/ 0 h 9"/>
                <a:gd name="T12" fmla="*/ 46 w 46"/>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46" h="9">
                  <a:moveTo>
                    <a:pt x="46" y="0"/>
                  </a:moveTo>
                  <a:lnTo>
                    <a:pt x="0" y="7"/>
                  </a:lnTo>
                  <a:lnTo>
                    <a:pt x="0" y="7"/>
                  </a:lnTo>
                  <a:lnTo>
                    <a:pt x="0" y="9"/>
                  </a:lnTo>
                  <a:lnTo>
                    <a:pt x="46" y="2"/>
                  </a:lnTo>
                  <a:lnTo>
                    <a:pt x="46" y="0"/>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7" name="Freeform 48">
              <a:extLst>
                <a:ext uri="{FF2B5EF4-FFF2-40B4-BE49-F238E27FC236}">
                  <a16:creationId xmlns:a16="http://schemas.microsoft.com/office/drawing/2014/main" id="{34A7CEBD-FACE-42A2-9BE6-45EB736E3DE0}"/>
                </a:ext>
              </a:extLst>
            </p:cNvPr>
            <p:cNvSpPr>
              <a:spLocks/>
            </p:cNvSpPr>
            <p:nvPr/>
          </p:nvSpPr>
          <p:spPr bwMode="auto">
            <a:xfrm>
              <a:off x="10012710" y="4722026"/>
              <a:ext cx="73025" cy="20637"/>
            </a:xfrm>
            <a:custGeom>
              <a:avLst/>
              <a:gdLst>
                <a:gd name="T0" fmla="*/ 46 w 46"/>
                <a:gd name="T1" fmla="*/ 0 h 13"/>
                <a:gd name="T2" fmla="*/ 0 w 46"/>
                <a:gd name="T3" fmla="*/ 8 h 13"/>
                <a:gd name="T4" fmla="*/ 0 w 46"/>
                <a:gd name="T5" fmla="*/ 6 h 13"/>
                <a:gd name="T6" fmla="*/ 0 w 46"/>
                <a:gd name="T7" fmla="*/ 13 h 13"/>
                <a:gd name="T8" fmla="*/ 46 w 46"/>
                <a:gd name="T9" fmla="*/ 6 h 13"/>
                <a:gd name="T10" fmla="*/ 46 w 46"/>
                <a:gd name="T11" fmla="*/ 8 h 13"/>
                <a:gd name="T12" fmla="*/ 46 w 46"/>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46" h="13">
                  <a:moveTo>
                    <a:pt x="46" y="0"/>
                  </a:moveTo>
                  <a:lnTo>
                    <a:pt x="0" y="8"/>
                  </a:lnTo>
                  <a:lnTo>
                    <a:pt x="0" y="6"/>
                  </a:lnTo>
                  <a:lnTo>
                    <a:pt x="0" y="13"/>
                  </a:lnTo>
                  <a:lnTo>
                    <a:pt x="46" y="6"/>
                  </a:lnTo>
                  <a:lnTo>
                    <a:pt x="46" y="8"/>
                  </a:lnTo>
                  <a:lnTo>
                    <a:pt x="4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8" name="Freeform 49">
              <a:extLst>
                <a:ext uri="{FF2B5EF4-FFF2-40B4-BE49-F238E27FC236}">
                  <a16:creationId xmlns:a16="http://schemas.microsoft.com/office/drawing/2014/main" id="{D92BEE3C-0C6E-4154-AAA2-A39A3C76FDD0}"/>
                </a:ext>
              </a:extLst>
            </p:cNvPr>
            <p:cNvSpPr>
              <a:spLocks/>
            </p:cNvSpPr>
            <p:nvPr/>
          </p:nvSpPr>
          <p:spPr bwMode="auto">
            <a:xfrm>
              <a:off x="10023822" y="4734726"/>
              <a:ext cx="61912" cy="7937"/>
            </a:xfrm>
            <a:custGeom>
              <a:avLst/>
              <a:gdLst>
                <a:gd name="T0" fmla="*/ 39 w 39"/>
                <a:gd name="T1" fmla="*/ 0 h 5"/>
                <a:gd name="T2" fmla="*/ 0 w 39"/>
                <a:gd name="T3" fmla="*/ 5 h 5"/>
                <a:gd name="T4" fmla="*/ 27 w 39"/>
                <a:gd name="T5" fmla="*/ 5 h 5"/>
                <a:gd name="T6" fmla="*/ 39 w 39"/>
                <a:gd name="T7" fmla="*/ 5 h 5"/>
                <a:gd name="T8" fmla="*/ 39 w 39"/>
                <a:gd name="T9" fmla="*/ 0 h 5"/>
              </a:gdLst>
              <a:ahLst/>
              <a:cxnLst>
                <a:cxn ang="0">
                  <a:pos x="T0" y="T1"/>
                </a:cxn>
                <a:cxn ang="0">
                  <a:pos x="T2" y="T3"/>
                </a:cxn>
                <a:cxn ang="0">
                  <a:pos x="T4" y="T5"/>
                </a:cxn>
                <a:cxn ang="0">
                  <a:pos x="T6" y="T7"/>
                </a:cxn>
                <a:cxn ang="0">
                  <a:pos x="T8" y="T9"/>
                </a:cxn>
              </a:cxnLst>
              <a:rect l="0" t="0" r="r" b="b"/>
              <a:pathLst>
                <a:path w="39" h="5">
                  <a:moveTo>
                    <a:pt x="39" y="0"/>
                  </a:moveTo>
                  <a:lnTo>
                    <a:pt x="0" y="5"/>
                  </a:lnTo>
                  <a:lnTo>
                    <a:pt x="27" y="5"/>
                  </a:lnTo>
                  <a:lnTo>
                    <a:pt x="39" y="5"/>
                  </a:lnTo>
                  <a:lnTo>
                    <a:pt x="39"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9" name="Freeform 50">
              <a:extLst>
                <a:ext uri="{FF2B5EF4-FFF2-40B4-BE49-F238E27FC236}">
                  <a16:creationId xmlns:a16="http://schemas.microsoft.com/office/drawing/2014/main" id="{6973EF22-B146-4CFF-BA63-5255D18D8AFB}"/>
                </a:ext>
              </a:extLst>
            </p:cNvPr>
            <p:cNvSpPr>
              <a:spLocks/>
            </p:cNvSpPr>
            <p:nvPr/>
          </p:nvSpPr>
          <p:spPr bwMode="auto">
            <a:xfrm>
              <a:off x="10012710" y="4718851"/>
              <a:ext cx="73025" cy="15875"/>
            </a:xfrm>
            <a:custGeom>
              <a:avLst/>
              <a:gdLst>
                <a:gd name="T0" fmla="*/ 46 w 46"/>
                <a:gd name="T1" fmla="*/ 0 h 10"/>
                <a:gd name="T2" fmla="*/ 0 w 46"/>
                <a:gd name="T3" fmla="*/ 8 h 10"/>
                <a:gd name="T4" fmla="*/ 0 w 46"/>
                <a:gd name="T5" fmla="*/ 8 h 10"/>
                <a:gd name="T6" fmla="*/ 0 w 46"/>
                <a:gd name="T7" fmla="*/ 10 h 10"/>
                <a:gd name="T8" fmla="*/ 46 w 46"/>
                <a:gd name="T9" fmla="*/ 2 h 10"/>
                <a:gd name="T10" fmla="*/ 46 w 46"/>
                <a:gd name="T11" fmla="*/ 0 h 10"/>
                <a:gd name="T12" fmla="*/ 46 w 4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6" h="10">
                  <a:moveTo>
                    <a:pt x="46" y="0"/>
                  </a:moveTo>
                  <a:lnTo>
                    <a:pt x="0" y="8"/>
                  </a:lnTo>
                  <a:lnTo>
                    <a:pt x="0" y="8"/>
                  </a:lnTo>
                  <a:lnTo>
                    <a:pt x="0" y="10"/>
                  </a:lnTo>
                  <a:lnTo>
                    <a:pt x="46" y="2"/>
                  </a:lnTo>
                  <a:lnTo>
                    <a:pt x="46" y="0"/>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0" name="Freeform 51">
              <a:extLst>
                <a:ext uri="{FF2B5EF4-FFF2-40B4-BE49-F238E27FC236}">
                  <a16:creationId xmlns:a16="http://schemas.microsoft.com/office/drawing/2014/main" id="{C5DCF6EA-B416-4541-8761-BC8AD92FBE9E}"/>
                </a:ext>
              </a:extLst>
            </p:cNvPr>
            <p:cNvSpPr>
              <a:spLocks/>
            </p:cNvSpPr>
            <p:nvPr/>
          </p:nvSpPr>
          <p:spPr bwMode="auto">
            <a:xfrm>
              <a:off x="10012710" y="4731551"/>
              <a:ext cx="73025" cy="11112"/>
            </a:xfrm>
            <a:custGeom>
              <a:avLst/>
              <a:gdLst>
                <a:gd name="T0" fmla="*/ 46 w 46"/>
                <a:gd name="T1" fmla="*/ 0 h 7"/>
                <a:gd name="T2" fmla="*/ 0 w 46"/>
                <a:gd name="T3" fmla="*/ 7 h 7"/>
                <a:gd name="T4" fmla="*/ 0 w 46"/>
                <a:gd name="T5" fmla="*/ 7 h 7"/>
                <a:gd name="T6" fmla="*/ 7 w 46"/>
                <a:gd name="T7" fmla="*/ 7 h 7"/>
                <a:gd name="T8" fmla="*/ 46 w 46"/>
                <a:gd name="T9" fmla="*/ 2 h 7"/>
                <a:gd name="T10" fmla="*/ 46 w 46"/>
                <a:gd name="T11" fmla="*/ 2 h 7"/>
                <a:gd name="T12" fmla="*/ 46 w 46"/>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6" h="7">
                  <a:moveTo>
                    <a:pt x="46" y="0"/>
                  </a:moveTo>
                  <a:lnTo>
                    <a:pt x="0" y="7"/>
                  </a:lnTo>
                  <a:lnTo>
                    <a:pt x="0" y="7"/>
                  </a:lnTo>
                  <a:lnTo>
                    <a:pt x="7" y="7"/>
                  </a:lnTo>
                  <a:lnTo>
                    <a:pt x="46" y="2"/>
                  </a:lnTo>
                  <a:lnTo>
                    <a:pt x="46" y="2"/>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1" name="Freeform 52">
              <a:extLst>
                <a:ext uri="{FF2B5EF4-FFF2-40B4-BE49-F238E27FC236}">
                  <a16:creationId xmlns:a16="http://schemas.microsoft.com/office/drawing/2014/main" id="{BEA41F62-9CF3-402A-940E-9C8D67F3C92D}"/>
                </a:ext>
              </a:extLst>
            </p:cNvPr>
            <p:cNvSpPr>
              <a:spLocks/>
            </p:cNvSpPr>
            <p:nvPr/>
          </p:nvSpPr>
          <p:spPr bwMode="auto">
            <a:xfrm>
              <a:off x="10030172" y="4742664"/>
              <a:ext cx="36512" cy="15875"/>
            </a:xfrm>
            <a:custGeom>
              <a:avLst/>
              <a:gdLst>
                <a:gd name="T0" fmla="*/ 23 w 23"/>
                <a:gd name="T1" fmla="*/ 0 h 10"/>
                <a:gd name="T2" fmla="*/ 0 w 23"/>
                <a:gd name="T3" fmla="*/ 0 h 10"/>
                <a:gd name="T4" fmla="*/ 4 w 23"/>
                <a:gd name="T5" fmla="*/ 10 h 10"/>
                <a:gd name="T6" fmla="*/ 19 w 23"/>
                <a:gd name="T7" fmla="*/ 10 h 10"/>
                <a:gd name="T8" fmla="*/ 23 w 23"/>
                <a:gd name="T9" fmla="*/ 0 h 10"/>
              </a:gdLst>
              <a:ahLst/>
              <a:cxnLst>
                <a:cxn ang="0">
                  <a:pos x="T0" y="T1"/>
                </a:cxn>
                <a:cxn ang="0">
                  <a:pos x="T2" y="T3"/>
                </a:cxn>
                <a:cxn ang="0">
                  <a:pos x="T4" y="T5"/>
                </a:cxn>
                <a:cxn ang="0">
                  <a:pos x="T6" y="T7"/>
                </a:cxn>
                <a:cxn ang="0">
                  <a:pos x="T8" y="T9"/>
                </a:cxn>
              </a:cxnLst>
              <a:rect l="0" t="0" r="r" b="b"/>
              <a:pathLst>
                <a:path w="23" h="10">
                  <a:moveTo>
                    <a:pt x="23" y="0"/>
                  </a:moveTo>
                  <a:lnTo>
                    <a:pt x="0" y="0"/>
                  </a:lnTo>
                  <a:lnTo>
                    <a:pt x="4" y="10"/>
                  </a:lnTo>
                  <a:lnTo>
                    <a:pt x="19" y="10"/>
                  </a:lnTo>
                  <a:lnTo>
                    <a:pt x="23"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grpSp>
        <p:nvGrpSpPr>
          <p:cNvPr id="288" name="Group 287">
            <a:extLst>
              <a:ext uri="{FF2B5EF4-FFF2-40B4-BE49-F238E27FC236}">
                <a16:creationId xmlns:a16="http://schemas.microsoft.com/office/drawing/2014/main" id="{C6073244-EF75-46CF-81A7-AE5632EA175F}"/>
              </a:ext>
            </a:extLst>
          </p:cNvPr>
          <p:cNvGrpSpPr/>
          <p:nvPr/>
        </p:nvGrpSpPr>
        <p:grpSpPr>
          <a:xfrm>
            <a:off x="638861" y="3497348"/>
            <a:ext cx="3295365" cy="2180446"/>
            <a:chOff x="668512" y="3600929"/>
            <a:chExt cx="3295365" cy="2180446"/>
          </a:xfrm>
        </p:grpSpPr>
        <p:sp>
          <p:nvSpPr>
            <p:cNvPr id="222" name="Freeform 90">
              <a:extLst>
                <a:ext uri="{FF2B5EF4-FFF2-40B4-BE49-F238E27FC236}">
                  <a16:creationId xmlns:a16="http://schemas.microsoft.com/office/drawing/2014/main" id="{B33FD6E6-F41D-4033-BFD0-5290A41F50B2}"/>
                </a:ext>
              </a:extLst>
            </p:cNvPr>
            <p:cNvSpPr>
              <a:spLocks/>
            </p:cNvSpPr>
            <p:nvPr/>
          </p:nvSpPr>
          <p:spPr bwMode="auto">
            <a:xfrm>
              <a:off x="1329175" y="4311946"/>
              <a:ext cx="2294995" cy="1441778"/>
            </a:xfrm>
            <a:custGeom>
              <a:avLst/>
              <a:gdLst>
                <a:gd name="T0" fmla="*/ 464 w 581"/>
                <a:gd name="T1" fmla="*/ 0 h 365"/>
                <a:gd name="T2" fmla="*/ 464 w 581"/>
                <a:gd name="T3" fmla="*/ 72 h 365"/>
                <a:gd name="T4" fmla="*/ 347 w 581"/>
                <a:gd name="T5" fmla="*/ 72 h 365"/>
                <a:gd name="T6" fmla="*/ 347 w 581"/>
                <a:gd name="T7" fmla="*/ 145 h 365"/>
                <a:gd name="T8" fmla="*/ 231 w 581"/>
                <a:gd name="T9" fmla="*/ 145 h 365"/>
                <a:gd name="T10" fmla="*/ 231 w 581"/>
                <a:gd name="T11" fmla="*/ 219 h 365"/>
                <a:gd name="T12" fmla="*/ 233 w 581"/>
                <a:gd name="T13" fmla="*/ 219 h 365"/>
                <a:gd name="T14" fmla="*/ 231 w 581"/>
                <a:gd name="T15" fmla="*/ 219 h 365"/>
                <a:gd name="T16" fmla="*/ 231 w 581"/>
                <a:gd name="T17" fmla="*/ 219 h 365"/>
                <a:gd name="T18" fmla="*/ 114 w 581"/>
                <a:gd name="T19" fmla="*/ 219 h 365"/>
                <a:gd name="T20" fmla="*/ 114 w 581"/>
                <a:gd name="T21" fmla="*/ 291 h 365"/>
                <a:gd name="T22" fmla="*/ 0 w 581"/>
                <a:gd name="T23" fmla="*/ 291 h 365"/>
                <a:gd name="T24" fmla="*/ 0 w 581"/>
                <a:gd name="T25" fmla="*/ 365 h 365"/>
                <a:gd name="T26" fmla="*/ 114 w 581"/>
                <a:gd name="T27" fmla="*/ 365 h 365"/>
                <a:gd name="T28" fmla="*/ 581 w 581"/>
                <a:gd name="T29" fmla="*/ 365 h 365"/>
                <a:gd name="T30" fmla="*/ 581 w 581"/>
                <a:gd name="T31" fmla="*/ 74 h 365"/>
                <a:gd name="T32" fmla="*/ 581 w 581"/>
                <a:gd name="T33" fmla="*/ 0 h 365"/>
                <a:gd name="T34" fmla="*/ 464 w 581"/>
                <a:gd name="T3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 h="365">
                  <a:moveTo>
                    <a:pt x="464" y="0"/>
                  </a:moveTo>
                  <a:lnTo>
                    <a:pt x="464" y="72"/>
                  </a:lnTo>
                  <a:lnTo>
                    <a:pt x="347" y="72"/>
                  </a:lnTo>
                  <a:lnTo>
                    <a:pt x="347" y="145"/>
                  </a:lnTo>
                  <a:lnTo>
                    <a:pt x="231" y="145"/>
                  </a:lnTo>
                  <a:lnTo>
                    <a:pt x="231" y="219"/>
                  </a:lnTo>
                  <a:lnTo>
                    <a:pt x="233" y="219"/>
                  </a:lnTo>
                  <a:lnTo>
                    <a:pt x="231" y="219"/>
                  </a:lnTo>
                  <a:lnTo>
                    <a:pt x="231" y="219"/>
                  </a:lnTo>
                  <a:lnTo>
                    <a:pt x="114" y="219"/>
                  </a:lnTo>
                  <a:lnTo>
                    <a:pt x="114" y="291"/>
                  </a:lnTo>
                  <a:lnTo>
                    <a:pt x="0" y="291"/>
                  </a:lnTo>
                  <a:lnTo>
                    <a:pt x="0" y="365"/>
                  </a:lnTo>
                  <a:lnTo>
                    <a:pt x="114" y="365"/>
                  </a:lnTo>
                  <a:lnTo>
                    <a:pt x="581" y="365"/>
                  </a:lnTo>
                  <a:lnTo>
                    <a:pt x="581" y="74"/>
                  </a:lnTo>
                  <a:lnTo>
                    <a:pt x="581" y="0"/>
                  </a:lnTo>
                  <a:lnTo>
                    <a:pt x="464"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3" name="Freeform 91">
              <a:extLst>
                <a:ext uri="{FF2B5EF4-FFF2-40B4-BE49-F238E27FC236}">
                  <a16:creationId xmlns:a16="http://schemas.microsoft.com/office/drawing/2014/main" id="{F8F66EC1-151E-4DF1-8767-C21AEFDE0EDF}"/>
                </a:ext>
              </a:extLst>
            </p:cNvPr>
            <p:cNvSpPr>
              <a:spLocks/>
            </p:cNvSpPr>
            <p:nvPr/>
          </p:nvSpPr>
          <p:spPr bwMode="auto">
            <a:xfrm>
              <a:off x="3458266" y="4726705"/>
              <a:ext cx="165903" cy="268605"/>
            </a:xfrm>
            <a:custGeom>
              <a:avLst/>
              <a:gdLst>
                <a:gd name="T0" fmla="*/ 22 w 22"/>
                <a:gd name="T1" fmla="*/ 0 h 36"/>
                <a:gd name="T2" fmla="*/ 8 w 22"/>
                <a:gd name="T3" fmla="*/ 11 h 36"/>
                <a:gd name="T4" fmla="*/ 0 w 22"/>
                <a:gd name="T5" fmla="*/ 23 h 36"/>
                <a:gd name="T6" fmla="*/ 14 w 22"/>
                <a:gd name="T7" fmla="*/ 36 h 36"/>
                <a:gd name="T8" fmla="*/ 22 w 22"/>
                <a:gd name="T9" fmla="*/ 36 h 36"/>
                <a:gd name="T10" fmla="*/ 22 w 22"/>
                <a:gd name="T11" fmla="*/ 0 h 36"/>
              </a:gdLst>
              <a:ahLst/>
              <a:cxnLst>
                <a:cxn ang="0">
                  <a:pos x="T0" y="T1"/>
                </a:cxn>
                <a:cxn ang="0">
                  <a:pos x="T2" y="T3"/>
                </a:cxn>
                <a:cxn ang="0">
                  <a:pos x="T4" y="T5"/>
                </a:cxn>
                <a:cxn ang="0">
                  <a:pos x="T6" y="T7"/>
                </a:cxn>
                <a:cxn ang="0">
                  <a:pos x="T8" y="T9"/>
                </a:cxn>
                <a:cxn ang="0">
                  <a:pos x="T10" y="T11"/>
                </a:cxn>
              </a:cxnLst>
              <a:rect l="0" t="0" r="r" b="b"/>
              <a:pathLst>
                <a:path w="22" h="36">
                  <a:moveTo>
                    <a:pt x="22" y="0"/>
                  </a:moveTo>
                  <a:cubicBezTo>
                    <a:pt x="15" y="0"/>
                    <a:pt x="10" y="5"/>
                    <a:pt x="8" y="11"/>
                  </a:cubicBezTo>
                  <a:cubicBezTo>
                    <a:pt x="4" y="13"/>
                    <a:pt x="0" y="17"/>
                    <a:pt x="0" y="23"/>
                  </a:cubicBezTo>
                  <a:cubicBezTo>
                    <a:pt x="0" y="30"/>
                    <a:pt x="6" y="36"/>
                    <a:pt x="14" y="36"/>
                  </a:cubicBezTo>
                  <a:cubicBezTo>
                    <a:pt x="22" y="36"/>
                    <a:pt x="22" y="36"/>
                    <a:pt x="22" y="36"/>
                  </a:cubicBezTo>
                  <a:cubicBezTo>
                    <a:pt x="22" y="0"/>
                    <a:pt x="22" y="0"/>
                    <a:pt x="22" y="0"/>
                  </a:cubicBezTo>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4" name="Freeform 92">
              <a:extLst>
                <a:ext uri="{FF2B5EF4-FFF2-40B4-BE49-F238E27FC236}">
                  <a16:creationId xmlns:a16="http://schemas.microsoft.com/office/drawing/2014/main" id="{4AA948E8-90ED-449D-B843-8C5C252768CC}"/>
                </a:ext>
              </a:extLst>
            </p:cNvPr>
            <p:cNvSpPr>
              <a:spLocks/>
            </p:cNvSpPr>
            <p:nvPr/>
          </p:nvSpPr>
          <p:spPr bwMode="auto">
            <a:xfrm>
              <a:off x="3327915" y="4371198"/>
              <a:ext cx="635962" cy="383156"/>
            </a:xfrm>
            <a:custGeom>
              <a:avLst/>
              <a:gdLst>
                <a:gd name="T0" fmla="*/ 8 w 84"/>
                <a:gd name="T1" fmla="*/ 26 h 51"/>
                <a:gd name="T2" fmla="*/ 22 w 84"/>
                <a:gd name="T3" fmla="*/ 15 h 51"/>
                <a:gd name="T4" fmla="*/ 36 w 84"/>
                <a:gd name="T5" fmla="*/ 0 h 51"/>
                <a:gd name="T6" fmla="*/ 49 w 84"/>
                <a:gd name="T7" fmla="*/ 8 h 51"/>
                <a:gd name="T8" fmla="*/ 54 w 84"/>
                <a:gd name="T9" fmla="*/ 7 h 51"/>
                <a:gd name="T10" fmla="*/ 67 w 84"/>
                <a:gd name="T11" fmla="*/ 21 h 51"/>
                <a:gd name="T12" fmla="*/ 69 w 84"/>
                <a:gd name="T13" fmla="*/ 21 h 51"/>
                <a:gd name="T14" fmla="*/ 84 w 84"/>
                <a:gd name="T15" fmla="*/ 36 h 51"/>
                <a:gd name="T16" fmla="*/ 69 w 84"/>
                <a:gd name="T17" fmla="*/ 51 h 51"/>
                <a:gd name="T18" fmla="*/ 13 w 84"/>
                <a:gd name="T19" fmla="*/ 51 h 51"/>
                <a:gd name="T20" fmla="*/ 0 w 84"/>
                <a:gd name="T21" fmla="*/ 38 h 51"/>
                <a:gd name="T22" fmla="*/ 8 w 84"/>
                <a:gd name="T23" fmla="*/ 2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51">
                  <a:moveTo>
                    <a:pt x="8" y="26"/>
                  </a:moveTo>
                  <a:cubicBezTo>
                    <a:pt x="9" y="19"/>
                    <a:pt x="15" y="15"/>
                    <a:pt x="22" y="15"/>
                  </a:cubicBezTo>
                  <a:cubicBezTo>
                    <a:pt x="22" y="7"/>
                    <a:pt x="28" y="0"/>
                    <a:pt x="36" y="0"/>
                  </a:cubicBezTo>
                  <a:cubicBezTo>
                    <a:pt x="42" y="0"/>
                    <a:pt x="47" y="3"/>
                    <a:pt x="49" y="8"/>
                  </a:cubicBezTo>
                  <a:cubicBezTo>
                    <a:pt x="50" y="7"/>
                    <a:pt x="52" y="7"/>
                    <a:pt x="54" y="7"/>
                  </a:cubicBezTo>
                  <a:cubicBezTo>
                    <a:pt x="61" y="7"/>
                    <a:pt x="67" y="13"/>
                    <a:pt x="67" y="21"/>
                  </a:cubicBezTo>
                  <a:cubicBezTo>
                    <a:pt x="69" y="21"/>
                    <a:pt x="69" y="21"/>
                    <a:pt x="69" y="21"/>
                  </a:cubicBezTo>
                  <a:cubicBezTo>
                    <a:pt x="77" y="21"/>
                    <a:pt x="84" y="27"/>
                    <a:pt x="84" y="36"/>
                  </a:cubicBezTo>
                  <a:cubicBezTo>
                    <a:pt x="84" y="44"/>
                    <a:pt x="77" y="51"/>
                    <a:pt x="69" y="51"/>
                  </a:cubicBezTo>
                  <a:cubicBezTo>
                    <a:pt x="13" y="51"/>
                    <a:pt x="13" y="51"/>
                    <a:pt x="13" y="51"/>
                  </a:cubicBezTo>
                  <a:cubicBezTo>
                    <a:pt x="5" y="51"/>
                    <a:pt x="0" y="45"/>
                    <a:pt x="0" y="38"/>
                  </a:cubicBezTo>
                  <a:cubicBezTo>
                    <a:pt x="0" y="32"/>
                    <a:pt x="3" y="28"/>
                    <a:pt x="8"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5" name="Freeform 93">
              <a:extLst>
                <a:ext uri="{FF2B5EF4-FFF2-40B4-BE49-F238E27FC236}">
                  <a16:creationId xmlns:a16="http://schemas.microsoft.com/office/drawing/2014/main" id="{C0C69977-0027-4B09-88F5-739CE7E176FD}"/>
                </a:ext>
              </a:extLst>
            </p:cNvPr>
            <p:cNvSpPr>
              <a:spLocks noEditPoints="1"/>
            </p:cNvSpPr>
            <p:nvPr/>
          </p:nvSpPr>
          <p:spPr bwMode="auto">
            <a:xfrm>
              <a:off x="1329175" y="4884708"/>
              <a:ext cx="2294995" cy="869017"/>
            </a:xfrm>
            <a:custGeom>
              <a:avLst/>
              <a:gdLst>
                <a:gd name="T0" fmla="*/ 231 w 581"/>
                <a:gd name="T1" fmla="*/ 0 h 220"/>
                <a:gd name="T2" fmla="*/ 231 w 581"/>
                <a:gd name="T3" fmla="*/ 0 h 220"/>
                <a:gd name="T4" fmla="*/ 231 w 581"/>
                <a:gd name="T5" fmla="*/ 74 h 220"/>
                <a:gd name="T6" fmla="*/ 114 w 581"/>
                <a:gd name="T7" fmla="*/ 74 h 220"/>
                <a:gd name="T8" fmla="*/ 114 w 581"/>
                <a:gd name="T9" fmla="*/ 146 h 220"/>
                <a:gd name="T10" fmla="*/ 13 w 581"/>
                <a:gd name="T11" fmla="*/ 146 h 220"/>
                <a:gd name="T12" fmla="*/ 0 w 581"/>
                <a:gd name="T13" fmla="*/ 146 h 220"/>
                <a:gd name="T14" fmla="*/ 0 w 581"/>
                <a:gd name="T15" fmla="*/ 220 h 220"/>
                <a:gd name="T16" fmla="*/ 114 w 581"/>
                <a:gd name="T17" fmla="*/ 220 h 220"/>
                <a:gd name="T18" fmla="*/ 581 w 581"/>
                <a:gd name="T19" fmla="*/ 220 h 220"/>
                <a:gd name="T20" fmla="*/ 231 w 581"/>
                <a:gd name="T21" fmla="*/ 0 h 220"/>
                <a:gd name="T22" fmla="*/ 231 w 581"/>
                <a:gd name="T23" fmla="*/ 74 h 220"/>
                <a:gd name="T24" fmla="*/ 233 w 581"/>
                <a:gd name="T25" fmla="*/ 74 h 220"/>
                <a:gd name="T26" fmla="*/ 231 w 581"/>
                <a:gd name="T27" fmla="*/ 74 h 220"/>
                <a:gd name="T28" fmla="*/ 231 w 581"/>
                <a:gd name="T29" fmla="*/ 7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1" h="220">
                  <a:moveTo>
                    <a:pt x="231" y="0"/>
                  </a:moveTo>
                  <a:lnTo>
                    <a:pt x="231" y="0"/>
                  </a:lnTo>
                  <a:lnTo>
                    <a:pt x="231" y="74"/>
                  </a:lnTo>
                  <a:lnTo>
                    <a:pt x="114" y="74"/>
                  </a:lnTo>
                  <a:lnTo>
                    <a:pt x="114" y="146"/>
                  </a:lnTo>
                  <a:lnTo>
                    <a:pt x="13" y="146"/>
                  </a:lnTo>
                  <a:lnTo>
                    <a:pt x="0" y="146"/>
                  </a:lnTo>
                  <a:lnTo>
                    <a:pt x="0" y="220"/>
                  </a:lnTo>
                  <a:lnTo>
                    <a:pt x="114" y="220"/>
                  </a:lnTo>
                  <a:lnTo>
                    <a:pt x="581" y="220"/>
                  </a:lnTo>
                  <a:lnTo>
                    <a:pt x="231" y="0"/>
                  </a:lnTo>
                  <a:close/>
                  <a:moveTo>
                    <a:pt x="231" y="74"/>
                  </a:moveTo>
                  <a:lnTo>
                    <a:pt x="233" y="74"/>
                  </a:lnTo>
                  <a:lnTo>
                    <a:pt x="231" y="74"/>
                  </a:lnTo>
                  <a:lnTo>
                    <a:pt x="231" y="74"/>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nvGrpSpPr>
            <p:cNvPr id="242" name="Group 241">
              <a:extLst>
                <a:ext uri="{FF2B5EF4-FFF2-40B4-BE49-F238E27FC236}">
                  <a16:creationId xmlns:a16="http://schemas.microsoft.com/office/drawing/2014/main" id="{36FB4170-43F9-4847-9267-97ECADE98B54}"/>
                </a:ext>
              </a:extLst>
            </p:cNvPr>
            <p:cNvGrpSpPr/>
            <p:nvPr/>
          </p:nvGrpSpPr>
          <p:grpSpPr>
            <a:xfrm>
              <a:off x="668512" y="3600929"/>
              <a:ext cx="1027021" cy="2180446"/>
              <a:chOff x="3379145" y="2411843"/>
              <a:chExt cx="412750" cy="876301"/>
            </a:xfrm>
          </p:grpSpPr>
          <p:sp>
            <p:nvSpPr>
              <p:cNvPr id="243" name="Freeform 342">
                <a:extLst>
                  <a:ext uri="{FF2B5EF4-FFF2-40B4-BE49-F238E27FC236}">
                    <a16:creationId xmlns:a16="http://schemas.microsoft.com/office/drawing/2014/main" id="{931DF36C-B77C-4F58-A55E-A3A8547D91D7}"/>
                  </a:ext>
                </a:extLst>
              </p:cNvPr>
              <p:cNvSpPr>
                <a:spLocks/>
              </p:cNvSpPr>
              <p:nvPr/>
            </p:nvSpPr>
            <p:spPr bwMode="auto">
              <a:xfrm>
                <a:off x="3671245" y="3146856"/>
                <a:ext cx="39687" cy="20638"/>
              </a:xfrm>
              <a:custGeom>
                <a:avLst/>
                <a:gdLst>
                  <a:gd name="T0" fmla="*/ 0 w 13"/>
                  <a:gd name="T1" fmla="*/ 0 h 7"/>
                  <a:gd name="T2" fmla="*/ 3 w 13"/>
                  <a:gd name="T3" fmla="*/ 7 h 7"/>
                  <a:gd name="T4" fmla="*/ 9 w 13"/>
                  <a:gd name="T5" fmla="*/ 7 h 7"/>
                  <a:gd name="T6" fmla="*/ 13 w 13"/>
                  <a:gd name="T7" fmla="*/ 4 h 7"/>
                </a:gdLst>
                <a:ahLst/>
                <a:cxnLst>
                  <a:cxn ang="0">
                    <a:pos x="T0" y="T1"/>
                  </a:cxn>
                  <a:cxn ang="0">
                    <a:pos x="T2" y="T3"/>
                  </a:cxn>
                  <a:cxn ang="0">
                    <a:pos x="T4" y="T5"/>
                  </a:cxn>
                  <a:cxn ang="0">
                    <a:pos x="T6" y="T7"/>
                  </a:cxn>
                </a:cxnLst>
                <a:rect l="0" t="0" r="r" b="b"/>
                <a:pathLst>
                  <a:path w="13" h="7">
                    <a:moveTo>
                      <a:pt x="0" y="0"/>
                    </a:moveTo>
                    <a:cubicBezTo>
                      <a:pt x="3" y="4"/>
                      <a:pt x="2" y="4"/>
                      <a:pt x="3" y="7"/>
                    </a:cubicBezTo>
                    <a:cubicBezTo>
                      <a:pt x="9" y="7"/>
                      <a:pt x="9" y="7"/>
                      <a:pt x="9" y="7"/>
                    </a:cubicBezTo>
                    <a:cubicBezTo>
                      <a:pt x="8" y="5"/>
                      <a:pt x="9" y="3"/>
                      <a:pt x="13" y="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4" name="Freeform 343">
                <a:extLst>
                  <a:ext uri="{FF2B5EF4-FFF2-40B4-BE49-F238E27FC236}">
                    <a16:creationId xmlns:a16="http://schemas.microsoft.com/office/drawing/2014/main" id="{EA1E7878-90F0-4ED9-900F-D6C1EF49B756}"/>
                  </a:ext>
                </a:extLst>
              </p:cNvPr>
              <p:cNvSpPr>
                <a:spLocks/>
              </p:cNvSpPr>
              <p:nvPr/>
            </p:nvSpPr>
            <p:spPr bwMode="auto">
              <a:xfrm>
                <a:off x="3668070" y="3123043"/>
                <a:ext cx="123825" cy="44450"/>
              </a:xfrm>
              <a:custGeom>
                <a:avLst/>
                <a:gdLst>
                  <a:gd name="T0" fmla="*/ 2 w 41"/>
                  <a:gd name="T1" fmla="*/ 0 h 15"/>
                  <a:gd name="T2" fmla="*/ 0 w 41"/>
                  <a:gd name="T3" fmla="*/ 7 h 15"/>
                  <a:gd name="T4" fmla="*/ 4 w 41"/>
                  <a:gd name="T5" fmla="*/ 10 h 15"/>
                  <a:gd name="T6" fmla="*/ 18 w 41"/>
                  <a:gd name="T7" fmla="*/ 14 h 15"/>
                  <a:gd name="T8" fmla="*/ 28 w 41"/>
                  <a:gd name="T9" fmla="*/ 15 h 15"/>
                  <a:gd name="T10" fmla="*/ 37 w 41"/>
                  <a:gd name="T11" fmla="*/ 15 h 15"/>
                  <a:gd name="T12" fmla="*/ 39 w 41"/>
                  <a:gd name="T13" fmla="*/ 13 h 15"/>
                  <a:gd name="T14" fmla="*/ 21 w 41"/>
                  <a:gd name="T15" fmla="*/ 6 h 15"/>
                  <a:gd name="T16" fmla="*/ 2 w 4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5">
                    <a:moveTo>
                      <a:pt x="2" y="0"/>
                    </a:moveTo>
                    <a:cubicBezTo>
                      <a:pt x="0" y="7"/>
                      <a:pt x="0" y="7"/>
                      <a:pt x="0" y="7"/>
                    </a:cubicBezTo>
                    <a:cubicBezTo>
                      <a:pt x="0" y="8"/>
                      <a:pt x="1" y="9"/>
                      <a:pt x="4" y="10"/>
                    </a:cubicBezTo>
                    <a:cubicBezTo>
                      <a:pt x="18" y="14"/>
                      <a:pt x="18" y="14"/>
                      <a:pt x="18" y="14"/>
                    </a:cubicBezTo>
                    <a:cubicBezTo>
                      <a:pt x="21" y="15"/>
                      <a:pt x="25" y="15"/>
                      <a:pt x="28" y="15"/>
                    </a:cubicBezTo>
                    <a:cubicBezTo>
                      <a:pt x="37" y="15"/>
                      <a:pt x="37" y="15"/>
                      <a:pt x="37" y="15"/>
                    </a:cubicBezTo>
                    <a:cubicBezTo>
                      <a:pt x="41" y="15"/>
                      <a:pt x="39" y="13"/>
                      <a:pt x="39" y="13"/>
                    </a:cubicBezTo>
                    <a:cubicBezTo>
                      <a:pt x="35" y="12"/>
                      <a:pt x="27" y="9"/>
                      <a:pt x="21" y="6"/>
                    </a:cubicBezTo>
                    <a:cubicBezTo>
                      <a:pt x="16" y="3"/>
                      <a:pt x="2" y="0"/>
                      <a:pt x="2"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5" name="Freeform 344">
                <a:extLst>
                  <a:ext uri="{FF2B5EF4-FFF2-40B4-BE49-F238E27FC236}">
                    <a16:creationId xmlns:a16="http://schemas.microsoft.com/office/drawing/2014/main" id="{C561F2AB-E0EC-419D-8527-D0BFA0E87104}"/>
                  </a:ext>
                </a:extLst>
              </p:cNvPr>
              <p:cNvSpPr>
                <a:spLocks/>
              </p:cNvSpPr>
              <p:nvPr/>
            </p:nvSpPr>
            <p:spPr bwMode="auto">
              <a:xfrm>
                <a:off x="3671245" y="3107168"/>
                <a:ext cx="82550" cy="42863"/>
              </a:xfrm>
              <a:custGeom>
                <a:avLst/>
                <a:gdLst>
                  <a:gd name="T0" fmla="*/ 2 w 27"/>
                  <a:gd name="T1" fmla="*/ 0 h 14"/>
                  <a:gd name="T2" fmla="*/ 1 w 27"/>
                  <a:gd name="T3" fmla="*/ 5 h 14"/>
                  <a:gd name="T4" fmla="*/ 23 w 27"/>
                  <a:gd name="T5" fmla="*/ 14 h 14"/>
                  <a:gd name="T6" fmla="*/ 26 w 27"/>
                  <a:gd name="T7" fmla="*/ 14 h 14"/>
                  <a:gd name="T8" fmla="*/ 11 w 27"/>
                  <a:gd name="T9" fmla="*/ 2 h 14"/>
                  <a:gd name="T10" fmla="*/ 2 w 27"/>
                  <a:gd name="T11" fmla="*/ 0 h 14"/>
                </a:gdLst>
                <a:ahLst/>
                <a:cxnLst>
                  <a:cxn ang="0">
                    <a:pos x="T0" y="T1"/>
                  </a:cxn>
                  <a:cxn ang="0">
                    <a:pos x="T2" y="T3"/>
                  </a:cxn>
                  <a:cxn ang="0">
                    <a:pos x="T4" y="T5"/>
                  </a:cxn>
                  <a:cxn ang="0">
                    <a:pos x="T6" y="T7"/>
                  </a:cxn>
                  <a:cxn ang="0">
                    <a:pos x="T8" y="T9"/>
                  </a:cxn>
                  <a:cxn ang="0">
                    <a:pos x="T10" y="T11"/>
                  </a:cxn>
                </a:cxnLst>
                <a:rect l="0" t="0" r="r" b="b"/>
                <a:pathLst>
                  <a:path w="27" h="14">
                    <a:moveTo>
                      <a:pt x="2" y="0"/>
                    </a:moveTo>
                    <a:cubicBezTo>
                      <a:pt x="2" y="2"/>
                      <a:pt x="1" y="4"/>
                      <a:pt x="1" y="5"/>
                    </a:cubicBezTo>
                    <a:cubicBezTo>
                      <a:pt x="0" y="7"/>
                      <a:pt x="23" y="14"/>
                      <a:pt x="23" y="14"/>
                    </a:cubicBezTo>
                    <a:cubicBezTo>
                      <a:pt x="24" y="14"/>
                      <a:pt x="27" y="14"/>
                      <a:pt x="26" y="14"/>
                    </a:cubicBezTo>
                    <a:cubicBezTo>
                      <a:pt x="21" y="11"/>
                      <a:pt x="11" y="4"/>
                      <a:pt x="11" y="2"/>
                    </a:cubicBezTo>
                    <a:lnTo>
                      <a:pt x="2"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6" name="Freeform 345">
                <a:extLst>
                  <a:ext uri="{FF2B5EF4-FFF2-40B4-BE49-F238E27FC236}">
                    <a16:creationId xmlns:a16="http://schemas.microsoft.com/office/drawing/2014/main" id="{13236C71-1800-4268-A3C0-3C555E8EB3E8}"/>
                  </a:ext>
                </a:extLst>
              </p:cNvPr>
              <p:cNvSpPr>
                <a:spLocks/>
              </p:cNvSpPr>
              <p:nvPr/>
            </p:nvSpPr>
            <p:spPr bwMode="auto">
              <a:xfrm>
                <a:off x="3468045" y="3267506"/>
                <a:ext cx="39687" cy="20638"/>
              </a:xfrm>
              <a:custGeom>
                <a:avLst/>
                <a:gdLst>
                  <a:gd name="T0" fmla="*/ 0 w 13"/>
                  <a:gd name="T1" fmla="*/ 0 h 7"/>
                  <a:gd name="T2" fmla="*/ 3 w 13"/>
                  <a:gd name="T3" fmla="*/ 7 h 7"/>
                  <a:gd name="T4" fmla="*/ 9 w 13"/>
                  <a:gd name="T5" fmla="*/ 7 h 7"/>
                  <a:gd name="T6" fmla="*/ 13 w 13"/>
                  <a:gd name="T7" fmla="*/ 4 h 7"/>
                </a:gdLst>
                <a:ahLst/>
                <a:cxnLst>
                  <a:cxn ang="0">
                    <a:pos x="T0" y="T1"/>
                  </a:cxn>
                  <a:cxn ang="0">
                    <a:pos x="T2" y="T3"/>
                  </a:cxn>
                  <a:cxn ang="0">
                    <a:pos x="T4" y="T5"/>
                  </a:cxn>
                  <a:cxn ang="0">
                    <a:pos x="T6" y="T7"/>
                  </a:cxn>
                </a:cxnLst>
                <a:rect l="0" t="0" r="r" b="b"/>
                <a:pathLst>
                  <a:path w="13" h="7">
                    <a:moveTo>
                      <a:pt x="0" y="0"/>
                    </a:moveTo>
                    <a:cubicBezTo>
                      <a:pt x="3" y="3"/>
                      <a:pt x="2" y="3"/>
                      <a:pt x="3" y="7"/>
                    </a:cubicBezTo>
                    <a:cubicBezTo>
                      <a:pt x="9" y="7"/>
                      <a:pt x="9" y="7"/>
                      <a:pt x="9" y="7"/>
                    </a:cubicBezTo>
                    <a:cubicBezTo>
                      <a:pt x="8" y="4"/>
                      <a:pt x="9" y="3"/>
                      <a:pt x="13" y="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7" name="Freeform 346">
                <a:extLst>
                  <a:ext uri="{FF2B5EF4-FFF2-40B4-BE49-F238E27FC236}">
                    <a16:creationId xmlns:a16="http://schemas.microsoft.com/office/drawing/2014/main" id="{B4E633D9-8DE5-4483-9117-16BC19DC751B}"/>
                  </a:ext>
                </a:extLst>
              </p:cNvPr>
              <p:cNvSpPr>
                <a:spLocks/>
              </p:cNvSpPr>
              <p:nvPr/>
            </p:nvSpPr>
            <p:spPr bwMode="auto">
              <a:xfrm>
                <a:off x="3464870" y="3243693"/>
                <a:ext cx="123825" cy="44450"/>
              </a:xfrm>
              <a:custGeom>
                <a:avLst/>
                <a:gdLst>
                  <a:gd name="T0" fmla="*/ 2 w 41"/>
                  <a:gd name="T1" fmla="*/ 0 h 15"/>
                  <a:gd name="T2" fmla="*/ 0 w 41"/>
                  <a:gd name="T3" fmla="*/ 6 h 15"/>
                  <a:gd name="T4" fmla="*/ 4 w 41"/>
                  <a:gd name="T5" fmla="*/ 9 h 15"/>
                  <a:gd name="T6" fmla="*/ 19 w 41"/>
                  <a:gd name="T7" fmla="*/ 13 h 15"/>
                  <a:gd name="T8" fmla="*/ 28 w 41"/>
                  <a:gd name="T9" fmla="*/ 15 h 15"/>
                  <a:gd name="T10" fmla="*/ 37 w 41"/>
                  <a:gd name="T11" fmla="*/ 15 h 15"/>
                  <a:gd name="T12" fmla="*/ 39 w 41"/>
                  <a:gd name="T13" fmla="*/ 12 h 15"/>
                  <a:gd name="T14" fmla="*/ 21 w 41"/>
                  <a:gd name="T15" fmla="*/ 5 h 15"/>
                  <a:gd name="T16" fmla="*/ 2 w 4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5">
                    <a:moveTo>
                      <a:pt x="2" y="0"/>
                    </a:moveTo>
                    <a:cubicBezTo>
                      <a:pt x="0" y="6"/>
                      <a:pt x="0" y="6"/>
                      <a:pt x="0" y="6"/>
                    </a:cubicBezTo>
                    <a:cubicBezTo>
                      <a:pt x="0" y="8"/>
                      <a:pt x="2" y="9"/>
                      <a:pt x="4" y="9"/>
                    </a:cubicBezTo>
                    <a:cubicBezTo>
                      <a:pt x="19" y="13"/>
                      <a:pt x="19" y="13"/>
                      <a:pt x="19" y="13"/>
                    </a:cubicBezTo>
                    <a:cubicBezTo>
                      <a:pt x="22" y="14"/>
                      <a:pt x="25" y="15"/>
                      <a:pt x="28" y="15"/>
                    </a:cubicBezTo>
                    <a:cubicBezTo>
                      <a:pt x="37" y="15"/>
                      <a:pt x="37" y="15"/>
                      <a:pt x="37" y="15"/>
                    </a:cubicBezTo>
                    <a:cubicBezTo>
                      <a:pt x="41" y="15"/>
                      <a:pt x="40" y="12"/>
                      <a:pt x="39" y="12"/>
                    </a:cubicBezTo>
                    <a:cubicBezTo>
                      <a:pt x="35" y="11"/>
                      <a:pt x="28" y="9"/>
                      <a:pt x="21" y="5"/>
                    </a:cubicBezTo>
                    <a:cubicBezTo>
                      <a:pt x="16" y="2"/>
                      <a:pt x="2" y="0"/>
                      <a:pt x="2"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8" name="Freeform 347">
                <a:extLst>
                  <a:ext uri="{FF2B5EF4-FFF2-40B4-BE49-F238E27FC236}">
                    <a16:creationId xmlns:a16="http://schemas.microsoft.com/office/drawing/2014/main" id="{FA2F86AE-33A2-4532-BA83-FBD879C7B11F}"/>
                  </a:ext>
                </a:extLst>
              </p:cNvPr>
              <p:cNvSpPr>
                <a:spLocks/>
              </p:cNvSpPr>
              <p:nvPr/>
            </p:nvSpPr>
            <p:spPr bwMode="auto">
              <a:xfrm>
                <a:off x="3468045" y="3227818"/>
                <a:ext cx="80962" cy="42863"/>
              </a:xfrm>
              <a:custGeom>
                <a:avLst/>
                <a:gdLst>
                  <a:gd name="T0" fmla="*/ 2 w 27"/>
                  <a:gd name="T1" fmla="*/ 0 h 14"/>
                  <a:gd name="T2" fmla="*/ 1 w 27"/>
                  <a:gd name="T3" fmla="*/ 5 h 14"/>
                  <a:gd name="T4" fmla="*/ 23 w 27"/>
                  <a:gd name="T5" fmla="*/ 13 h 14"/>
                  <a:gd name="T6" fmla="*/ 26 w 27"/>
                  <a:gd name="T7" fmla="*/ 13 h 14"/>
                  <a:gd name="T8" fmla="*/ 11 w 27"/>
                  <a:gd name="T9" fmla="*/ 1 h 14"/>
                  <a:gd name="T10" fmla="*/ 2 w 27"/>
                  <a:gd name="T11" fmla="*/ 0 h 14"/>
                </a:gdLst>
                <a:ahLst/>
                <a:cxnLst>
                  <a:cxn ang="0">
                    <a:pos x="T0" y="T1"/>
                  </a:cxn>
                  <a:cxn ang="0">
                    <a:pos x="T2" y="T3"/>
                  </a:cxn>
                  <a:cxn ang="0">
                    <a:pos x="T4" y="T5"/>
                  </a:cxn>
                  <a:cxn ang="0">
                    <a:pos x="T6" y="T7"/>
                  </a:cxn>
                  <a:cxn ang="0">
                    <a:pos x="T8" y="T9"/>
                  </a:cxn>
                  <a:cxn ang="0">
                    <a:pos x="T10" y="T11"/>
                  </a:cxn>
                </a:cxnLst>
                <a:rect l="0" t="0" r="r" b="b"/>
                <a:pathLst>
                  <a:path w="27" h="14">
                    <a:moveTo>
                      <a:pt x="2" y="0"/>
                    </a:moveTo>
                    <a:cubicBezTo>
                      <a:pt x="2" y="2"/>
                      <a:pt x="1" y="4"/>
                      <a:pt x="1" y="5"/>
                    </a:cubicBezTo>
                    <a:cubicBezTo>
                      <a:pt x="0" y="7"/>
                      <a:pt x="23" y="13"/>
                      <a:pt x="23" y="13"/>
                    </a:cubicBezTo>
                    <a:cubicBezTo>
                      <a:pt x="24" y="13"/>
                      <a:pt x="27" y="14"/>
                      <a:pt x="26" y="13"/>
                    </a:cubicBezTo>
                    <a:cubicBezTo>
                      <a:pt x="21" y="10"/>
                      <a:pt x="11" y="4"/>
                      <a:pt x="11" y="1"/>
                    </a:cubicBezTo>
                    <a:lnTo>
                      <a:pt x="2"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9" name="Freeform 348">
                <a:extLst>
                  <a:ext uri="{FF2B5EF4-FFF2-40B4-BE49-F238E27FC236}">
                    <a16:creationId xmlns:a16="http://schemas.microsoft.com/office/drawing/2014/main" id="{17384227-F7EC-4E60-8FB5-93EBDB282972}"/>
                  </a:ext>
                </a:extLst>
              </p:cNvPr>
              <p:cNvSpPr>
                <a:spLocks/>
              </p:cNvSpPr>
              <p:nvPr/>
            </p:nvSpPr>
            <p:spPr bwMode="auto">
              <a:xfrm>
                <a:off x="3510908" y="2802368"/>
                <a:ext cx="233362" cy="127000"/>
              </a:xfrm>
              <a:custGeom>
                <a:avLst/>
                <a:gdLst>
                  <a:gd name="T0" fmla="*/ 70 w 77"/>
                  <a:gd name="T1" fmla="*/ 26 h 42"/>
                  <a:gd name="T2" fmla="*/ 75 w 77"/>
                  <a:gd name="T3" fmla="*/ 35 h 42"/>
                  <a:gd name="T4" fmla="*/ 65 w 77"/>
                  <a:gd name="T5" fmla="*/ 40 h 42"/>
                  <a:gd name="T6" fmla="*/ 10 w 77"/>
                  <a:gd name="T7" fmla="*/ 27 h 42"/>
                  <a:gd name="T8" fmla="*/ 2 w 77"/>
                  <a:gd name="T9" fmla="*/ 11 h 42"/>
                  <a:gd name="T10" fmla="*/ 18 w 77"/>
                  <a:gd name="T11" fmla="*/ 3 h 42"/>
                  <a:gd name="T12" fmla="*/ 70 w 77"/>
                  <a:gd name="T13" fmla="*/ 26 h 42"/>
                </a:gdLst>
                <a:ahLst/>
                <a:cxnLst>
                  <a:cxn ang="0">
                    <a:pos x="T0" y="T1"/>
                  </a:cxn>
                  <a:cxn ang="0">
                    <a:pos x="T2" y="T3"/>
                  </a:cxn>
                  <a:cxn ang="0">
                    <a:pos x="T4" y="T5"/>
                  </a:cxn>
                  <a:cxn ang="0">
                    <a:pos x="T6" y="T7"/>
                  </a:cxn>
                  <a:cxn ang="0">
                    <a:pos x="T8" y="T9"/>
                  </a:cxn>
                  <a:cxn ang="0">
                    <a:pos x="T10" y="T11"/>
                  </a:cxn>
                  <a:cxn ang="0">
                    <a:pos x="T12" y="T13"/>
                  </a:cxn>
                </a:cxnLst>
                <a:rect l="0" t="0" r="r" b="b"/>
                <a:pathLst>
                  <a:path w="77" h="42">
                    <a:moveTo>
                      <a:pt x="70" y="26"/>
                    </a:moveTo>
                    <a:cubicBezTo>
                      <a:pt x="74" y="27"/>
                      <a:pt x="77" y="31"/>
                      <a:pt x="75" y="35"/>
                    </a:cubicBezTo>
                    <a:cubicBezTo>
                      <a:pt x="74" y="39"/>
                      <a:pt x="69" y="42"/>
                      <a:pt x="65" y="40"/>
                    </a:cubicBezTo>
                    <a:cubicBezTo>
                      <a:pt x="10" y="27"/>
                      <a:pt x="10" y="27"/>
                      <a:pt x="10" y="27"/>
                    </a:cubicBezTo>
                    <a:cubicBezTo>
                      <a:pt x="3" y="25"/>
                      <a:pt x="0" y="17"/>
                      <a:pt x="2" y="11"/>
                    </a:cubicBezTo>
                    <a:cubicBezTo>
                      <a:pt x="4" y="4"/>
                      <a:pt x="11" y="0"/>
                      <a:pt x="18" y="3"/>
                    </a:cubicBezTo>
                    <a:lnTo>
                      <a:pt x="70" y="26"/>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0" name="Freeform 349">
                <a:extLst>
                  <a:ext uri="{FF2B5EF4-FFF2-40B4-BE49-F238E27FC236}">
                    <a16:creationId xmlns:a16="http://schemas.microsoft.com/office/drawing/2014/main" id="{9AD6C1F9-FC67-4D49-918A-F6B06C0E7352}"/>
                  </a:ext>
                </a:extLst>
              </p:cNvPr>
              <p:cNvSpPr>
                <a:spLocks/>
              </p:cNvSpPr>
              <p:nvPr/>
            </p:nvSpPr>
            <p:spPr bwMode="auto">
              <a:xfrm>
                <a:off x="3474395" y="2996043"/>
                <a:ext cx="60325" cy="250825"/>
              </a:xfrm>
              <a:custGeom>
                <a:avLst/>
                <a:gdLst>
                  <a:gd name="T0" fmla="*/ 0 w 20"/>
                  <a:gd name="T1" fmla="*/ 80 h 83"/>
                  <a:gd name="T2" fmla="*/ 9 w 20"/>
                  <a:gd name="T3" fmla="*/ 80 h 83"/>
                  <a:gd name="T4" fmla="*/ 20 w 20"/>
                  <a:gd name="T5" fmla="*/ 9 h 83"/>
                  <a:gd name="T6" fmla="*/ 12 w 20"/>
                  <a:gd name="T7" fmla="*/ 0 h 83"/>
                  <a:gd name="T8" fmla="*/ 4 w 20"/>
                  <a:gd name="T9" fmla="*/ 8 h 83"/>
                  <a:gd name="T10" fmla="*/ 0 w 20"/>
                  <a:gd name="T11" fmla="*/ 80 h 83"/>
                </a:gdLst>
                <a:ahLst/>
                <a:cxnLst>
                  <a:cxn ang="0">
                    <a:pos x="T0" y="T1"/>
                  </a:cxn>
                  <a:cxn ang="0">
                    <a:pos x="T2" y="T3"/>
                  </a:cxn>
                  <a:cxn ang="0">
                    <a:pos x="T4" y="T5"/>
                  </a:cxn>
                  <a:cxn ang="0">
                    <a:pos x="T6" y="T7"/>
                  </a:cxn>
                  <a:cxn ang="0">
                    <a:pos x="T8" y="T9"/>
                  </a:cxn>
                  <a:cxn ang="0">
                    <a:pos x="T10" y="T11"/>
                  </a:cxn>
                </a:cxnLst>
                <a:rect l="0" t="0" r="r" b="b"/>
                <a:pathLst>
                  <a:path w="20" h="83">
                    <a:moveTo>
                      <a:pt x="0" y="80"/>
                    </a:moveTo>
                    <a:cubicBezTo>
                      <a:pt x="0" y="82"/>
                      <a:pt x="9" y="83"/>
                      <a:pt x="9" y="80"/>
                    </a:cubicBezTo>
                    <a:cubicBezTo>
                      <a:pt x="20" y="9"/>
                      <a:pt x="20" y="9"/>
                      <a:pt x="20" y="9"/>
                    </a:cubicBezTo>
                    <a:cubicBezTo>
                      <a:pt x="20" y="5"/>
                      <a:pt x="17" y="1"/>
                      <a:pt x="12" y="0"/>
                    </a:cubicBezTo>
                    <a:cubicBezTo>
                      <a:pt x="8" y="0"/>
                      <a:pt x="4" y="3"/>
                      <a:pt x="4" y="8"/>
                    </a:cubicBezTo>
                    <a:cubicBezTo>
                      <a:pt x="0" y="30"/>
                      <a:pt x="4" y="50"/>
                      <a:pt x="0" y="80"/>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1" name="Freeform 350">
                <a:extLst>
                  <a:ext uri="{FF2B5EF4-FFF2-40B4-BE49-F238E27FC236}">
                    <a16:creationId xmlns:a16="http://schemas.microsoft.com/office/drawing/2014/main" id="{4924E11F-6A3F-4252-AF59-9DCE5B3E3D64}"/>
                  </a:ext>
                </a:extLst>
              </p:cNvPr>
              <p:cNvSpPr>
                <a:spLocks/>
              </p:cNvSpPr>
              <p:nvPr/>
            </p:nvSpPr>
            <p:spPr bwMode="auto">
              <a:xfrm>
                <a:off x="3691883" y="2876981"/>
                <a:ext cx="49212" cy="49213"/>
              </a:xfrm>
              <a:custGeom>
                <a:avLst/>
                <a:gdLst>
                  <a:gd name="T0" fmla="*/ 16 w 16"/>
                  <a:gd name="T1" fmla="*/ 8 h 16"/>
                  <a:gd name="T2" fmla="*/ 7 w 16"/>
                  <a:gd name="T3" fmla="*/ 15 h 16"/>
                  <a:gd name="T4" fmla="*/ 0 w 16"/>
                  <a:gd name="T5" fmla="*/ 7 h 16"/>
                  <a:gd name="T6" fmla="*/ 9 w 16"/>
                  <a:gd name="T7" fmla="*/ 0 h 16"/>
                  <a:gd name="T8" fmla="*/ 16 w 16"/>
                  <a:gd name="T9" fmla="*/ 8 h 16"/>
                </a:gdLst>
                <a:ahLst/>
                <a:cxnLst>
                  <a:cxn ang="0">
                    <a:pos x="T0" y="T1"/>
                  </a:cxn>
                  <a:cxn ang="0">
                    <a:pos x="T2" y="T3"/>
                  </a:cxn>
                  <a:cxn ang="0">
                    <a:pos x="T4" y="T5"/>
                  </a:cxn>
                  <a:cxn ang="0">
                    <a:pos x="T6" y="T7"/>
                  </a:cxn>
                  <a:cxn ang="0">
                    <a:pos x="T8" y="T9"/>
                  </a:cxn>
                </a:cxnLst>
                <a:rect l="0" t="0" r="r" b="b"/>
                <a:pathLst>
                  <a:path w="16" h="16">
                    <a:moveTo>
                      <a:pt x="16" y="8"/>
                    </a:moveTo>
                    <a:cubicBezTo>
                      <a:pt x="15" y="13"/>
                      <a:pt x="11" y="16"/>
                      <a:pt x="7" y="15"/>
                    </a:cubicBezTo>
                    <a:cubicBezTo>
                      <a:pt x="3" y="15"/>
                      <a:pt x="0" y="11"/>
                      <a:pt x="0" y="7"/>
                    </a:cubicBezTo>
                    <a:cubicBezTo>
                      <a:pt x="0" y="3"/>
                      <a:pt x="4" y="0"/>
                      <a:pt x="9" y="0"/>
                    </a:cubicBezTo>
                    <a:cubicBezTo>
                      <a:pt x="13" y="0"/>
                      <a:pt x="16" y="4"/>
                      <a:pt x="16" y="8"/>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2" name="Freeform 351">
                <a:extLst>
                  <a:ext uri="{FF2B5EF4-FFF2-40B4-BE49-F238E27FC236}">
                    <a16:creationId xmlns:a16="http://schemas.microsoft.com/office/drawing/2014/main" id="{791126F9-8E19-4EF8-A30D-BC5276D3622C}"/>
                  </a:ext>
                </a:extLst>
              </p:cNvPr>
              <p:cNvSpPr>
                <a:spLocks/>
              </p:cNvSpPr>
              <p:nvPr/>
            </p:nvSpPr>
            <p:spPr bwMode="auto">
              <a:xfrm>
                <a:off x="3677595" y="2876981"/>
                <a:ext cx="63500" cy="247650"/>
              </a:xfrm>
              <a:custGeom>
                <a:avLst/>
                <a:gdLst>
                  <a:gd name="T0" fmla="*/ 0 w 21"/>
                  <a:gd name="T1" fmla="*/ 79 h 82"/>
                  <a:gd name="T2" fmla="*/ 9 w 21"/>
                  <a:gd name="T3" fmla="*/ 80 h 82"/>
                  <a:gd name="T4" fmla="*/ 21 w 21"/>
                  <a:gd name="T5" fmla="*/ 8 h 82"/>
                  <a:gd name="T6" fmla="*/ 14 w 21"/>
                  <a:gd name="T7" fmla="*/ 0 h 82"/>
                  <a:gd name="T8" fmla="*/ 5 w 21"/>
                  <a:gd name="T9" fmla="*/ 7 h 82"/>
                  <a:gd name="T10" fmla="*/ 0 w 21"/>
                  <a:gd name="T11" fmla="*/ 79 h 82"/>
                </a:gdLst>
                <a:ahLst/>
                <a:cxnLst>
                  <a:cxn ang="0">
                    <a:pos x="T0" y="T1"/>
                  </a:cxn>
                  <a:cxn ang="0">
                    <a:pos x="T2" y="T3"/>
                  </a:cxn>
                  <a:cxn ang="0">
                    <a:pos x="T4" y="T5"/>
                  </a:cxn>
                  <a:cxn ang="0">
                    <a:pos x="T6" y="T7"/>
                  </a:cxn>
                  <a:cxn ang="0">
                    <a:pos x="T8" y="T9"/>
                  </a:cxn>
                  <a:cxn ang="0">
                    <a:pos x="T10" y="T11"/>
                  </a:cxn>
                </a:cxnLst>
                <a:rect l="0" t="0" r="r" b="b"/>
                <a:pathLst>
                  <a:path w="21" h="82">
                    <a:moveTo>
                      <a:pt x="0" y="79"/>
                    </a:moveTo>
                    <a:cubicBezTo>
                      <a:pt x="0" y="81"/>
                      <a:pt x="9" y="82"/>
                      <a:pt x="9" y="80"/>
                    </a:cubicBezTo>
                    <a:cubicBezTo>
                      <a:pt x="21" y="8"/>
                      <a:pt x="21" y="8"/>
                      <a:pt x="21" y="8"/>
                    </a:cubicBezTo>
                    <a:cubicBezTo>
                      <a:pt x="21" y="4"/>
                      <a:pt x="18" y="0"/>
                      <a:pt x="14" y="0"/>
                    </a:cubicBezTo>
                    <a:cubicBezTo>
                      <a:pt x="9" y="0"/>
                      <a:pt x="5" y="3"/>
                      <a:pt x="5" y="7"/>
                    </a:cubicBezTo>
                    <a:cubicBezTo>
                      <a:pt x="1" y="29"/>
                      <a:pt x="4" y="50"/>
                      <a:pt x="0" y="79"/>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3" name="Freeform 352">
                <a:extLst>
                  <a:ext uri="{FF2B5EF4-FFF2-40B4-BE49-F238E27FC236}">
                    <a16:creationId xmlns:a16="http://schemas.microsoft.com/office/drawing/2014/main" id="{6D903428-A4DC-4B27-A195-E66F35AF38A3}"/>
                  </a:ext>
                </a:extLst>
              </p:cNvPr>
              <p:cNvSpPr>
                <a:spLocks/>
              </p:cNvSpPr>
              <p:nvPr/>
            </p:nvSpPr>
            <p:spPr bwMode="auto">
              <a:xfrm>
                <a:off x="3485508" y="2996043"/>
                <a:ext cx="49212" cy="47625"/>
              </a:xfrm>
              <a:custGeom>
                <a:avLst/>
                <a:gdLst>
                  <a:gd name="T0" fmla="*/ 16 w 16"/>
                  <a:gd name="T1" fmla="*/ 9 h 16"/>
                  <a:gd name="T2" fmla="*/ 7 w 16"/>
                  <a:gd name="T3" fmla="*/ 16 h 16"/>
                  <a:gd name="T4" fmla="*/ 0 w 16"/>
                  <a:gd name="T5" fmla="*/ 8 h 16"/>
                  <a:gd name="T6" fmla="*/ 8 w 16"/>
                  <a:gd name="T7" fmla="*/ 0 h 16"/>
                  <a:gd name="T8" fmla="*/ 16 w 16"/>
                  <a:gd name="T9" fmla="*/ 9 h 16"/>
                </a:gdLst>
                <a:ahLst/>
                <a:cxnLst>
                  <a:cxn ang="0">
                    <a:pos x="T0" y="T1"/>
                  </a:cxn>
                  <a:cxn ang="0">
                    <a:pos x="T2" y="T3"/>
                  </a:cxn>
                  <a:cxn ang="0">
                    <a:pos x="T4" y="T5"/>
                  </a:cxn>
                  <a:cxn ang="0">
                    <a:pos x="T6" y="T7"/>
                  </a:cxn>
                  <a:cxn ang="0">
                    <a:pos x="T8" y="T9"/>
                  </a:cxn>
                </a:cxnLst>
                <a:rect l="0" t="0" r="r" b="b"/>
                <a:pathLst>
                  <a:path w="16" h="16">
                    <a:moveTo>
                      <a:pt x="16" y="9"/>
                    </a:moveTo>
                    <a:cubicBezTo>
                      <a:pt x="15" y="13"/>
                      <a:pt x="12" y="16"/>
                      <a:pt x="7" y="16"/>
                    </a:cubicBezTo>
                    <a:cubicBezTo>
                      <a:pt x="3" y="16"/>
                      <a:pt x="0" y="12"/>
                      <a:pt x="0" y="8"/>
                    </a:cubicBezTo>
                    <a:cubicBezTo>
                      <a:pt x="0" y="3"/>
                      <a:pt x="4" y="0"/>
                      <a:pt x="8" y="0"/>
                    </a:cubicBezTo>
                    <a:cubicBezTo>
                      <a:pt x="13" y="1"/>
                      <a:pt x="16" y="5"/>
                      <a:pt x="16" y="9"/>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4" name="Freeform 353">
                <a:extLst>
                  <a:ext uri="{FF2B5EF4-FFF2-40B4-BE49-F238E27FC236}">
                    <a16:creationId xmlns:a16="http://schemas.microsoft.com/office/drawing/2014/main" id="{A9A488C2-A84B-40B0-8C23-A13E8BBEFD11}"/>
                  </a:ext>
                </a:extLst>
              </p:cNvPr>
              <p:cNvSpPr>
                <a:spLocks/>
              </p:cNvSpPr>
              <p:nvPr/>
            </p:nvSpPr>
            <p:spPr bwMode="auto">
              <a:xfrm>
                <a:off x="3461695" y="2808718"/>
                <a:ext cx="79375" cy="234950"/>
              </a:xfrm>
              <a:custGeom>
                <a:avLst/>
                <a:gdLst>
                  <a:gd name="T0" fmla="*/ 24 w 26"/>
                  <a:gd name="T1" fmla="*/ 70 h 78"/>
                  <a:gd name="T2" fmla="*/ 16 w 26"/>
                  <a:gd name="T3" fmla="*/ 78 h 78"/>
                  <a:gd name="T4" fmla="*/ 8 w 26"/>
                  <a:gd name="T5" fmla="*/ 71 h 78"/>
                  <a:gd name="T6" fmla="*/ 0 w 26"/>
                  <a:gd name="T7" fmla="*/ 14 h 78"/>
                  <a:gd name="T8" fmla="*/ 12 w 26"/>
                  <a:gd name="T9" fmla="*/ 1 h 78"/>
                  <a:gd name="T10" fmla="*/ 26 w 26"/>
                  <a:gd name="T11" fmla="*/ 13 h 78"/>
                  <a:gd name="T12" fmla="*/ 24 w 26"/>
                  <a:gd name="T13" fmla="*/ 70 h 78"/>
                </a:gdLst>
                <a:ahLst/>
                <a:cxnLst>
                  <a:cxn ang="0">
                    <a:pos x="T0" y="T1"/>
                  </a:cxn>
                  <a:cxn ang="0">
                    <a:pos x="T2" y="T3"/>
                  </a:cxn>
                  <a:cxn ang="0">
                    <a:pos x="T4" y="T5"/>
                  </a:cxn>
                  <a:cxn ang="0">
                    <a:pos x="T6" y="T7"/>
                  </a:cxn>
                  <a:cxn ang="0">
                    <a:pos x="T8" y="T9"/>
                  </a:cxn>
                  <a:cxn ang="0">
                    <a:pos x="T10" y="T11"/>
                  </a:cxn>
                  <a:cxn ang="0">
                    <a:pos x="T12" y="T13"/>
                  </a:cxn>
                </a:cxnLst>
                <a:rect l="0" t="0" r="r" b="b"/>
                <a:pathLst>
                  <a:path w="26" h="78">
                    <a:moveTo>
                      <a:pt x="24" y="70"/>
                    </a:moveTo>
                    <a:cubicBezTo>
                      <a:pt x="24" y="74"/>
                      <a:pt x="21" y="78"/>
                      <a:pt x="16" y="78"/>
                    </a:cubicBezTo>
                    <a:cubicBezTo>
                      <a:pt x="12" y="78"/>
                      <a:pt x="8" y="75"/>
                      <a:pt x="8" y="71"/>
                    </a:cubicBezTo>
                    <a:cubicBezTo>
                      <a:pt x="0" y="14"/>
                      <a:pt x="0" y="14"/>
                      <a:pt x="0" y="14"/>
                    </a:cubicBezTo>
                    <a:cubicBezTo>
                      <a:pt x="0" y="7"/>
                      <a:pt x="5" y="1"/>
                      <a:pt x="12" y="1"/>
                    </a:cubicBezTo>
                    <a:cubicBezTo>
                      <a:pt x="19" y="0"/>
                      <a:pt x="26" y="6"/>
                      <a:pt x="26" y="13"/>
                    </a:cubicBezTo>
                    <a:lnTo>
                      <a:pt x="24" y="7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5" name="Freeform 354">
                <a:extLst>
                  <a:ext uri="{FF2B5EF4-FFF2-40B4-BE49-F238E27FC236}">
                    <a16:creationId xmlns:a16="http://schemas.microsoft.com/office/drawing/2014/main" id="{8C153925-0F57-4C22-8CA3-D9CB8C190066}"/>
                  </a:ext>
                </a:extLst>
              </p:cNvPr>
              <p:cNvSpPr>
                <a:spLocks/>
              </p:cNvSpPr>
              <p:nvPr/>
            </p:nvSpPr>
            <p:spPr bwMode="auto">
              <a:xfrm>
                <a:off x="3418833" y="2796018"/>
                <a:ext cx="52387" cy="117475"/>
              </a:xfrm>
              <a:custGeom>
                <a:avLst/>
                <a:gdLst>
                  <a:gd name="T0" fmla="*/ 1 w 17"/>
                  <a:gd name="T1" fmla="*/ 17 h 39"/>
                  <a:gd name="T2" fmla="*/ 5 w 17"/>
                  <a:gd name="T3" fmla="*/ 32 h 39"/>
                  <a:gd name="T4" fmla="*/ 8 w 17"/>
                  <a:gd name="T5" fmla="*/ 34 h 39"/>
                  <a:gd name="T6" fmla="*/ 12 w 17"/>
                  <a:gd name="T7" fmla="*/ 37 h 39"/>
                  <a:gd name="T8" fmla="*/ 15 w 17"/>
                  <a:gd name="T9" fmla="*/ 38 h 39"/>
                  <a:gd name="T10" fmla="*/ 14 w 17"/>
                  <a:gd name="T11" fmla="*/ 35 h 39"/>
                  <a:gd name="T12" fmla="*/ 15 w 17"/>
                  <a:gd name="T13" fmla="*/ 31 h 39"/>
                  <a:gd name="T14" fmla="*/ 14 w 17"/>
                  <a:gd name="T15" fmla="*/ 27 h 39"/>
                  <a:gd name="T16" fmla="*/ 17 w 17"/>
                  <a:gd name="T17" fmla="*/ 27 h 39"/>
                  <a:gd name="T18" fmla="*/ 12 w 17"/>
                  <a:gd name="T19" fmla="*/ 18 h 39"/>
                  <a:gd name="T20" fmla="*/ 10 w 17"/>
                  <a:gd name="T21" fmla="*/ 17 h 39"/>
                  <a:gd name="T22" fmla="*/ 7 w 17"/>
                  <a:gd name="T23" fmla="*/ 0 h 39"/>
                  <a:gd name="T24" fmla="*/ 0 w 17"/>
                  <a:gd name="T25" fmla="*/ 6 h 39"/>
                  <a:gd name="T26" fmla="*/ 1 w 17"/>
                  <a:gd name="T27" fmla="*/ 1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39">
                    <a:moveTo>
                      <a:pt x="1" y="17"/>
                    </a:moveTo>
                    <a:cubicBezTo>
                      <a:pt x="1" y="24"/>
                      <a:pt x="2" y="26"/>
                      <a:pt x="5" y="32"/>
                    </a:cubicBezTo>
                    <a:cubicBezTo>
                      <a:pt x="6" y="36"/>
                      <a:pt x="8" y="36"/>
                      <a:pt x="8" y="34"/>
                    </a:cubicBezTo>
                    <a:cubicBezTo>
                      <a:pt x="9" y="38"/>
                      <a:pt x="12" y="39"/>
                      <a:pt x="12" y="37"/>
                    </a:cubicBezTo>
                    <a:cubicBezTo>
                      <a:pt x="12" y="37"/>
                      <a:pt x="14" y="39"/>
                      <a:pt x="15" y="38"/>
                    </a:cubicBezTo>
                    <a:cubicBezTo>
                      <a:pt x="15" y="37"/>
                      <a:pt x="14" y="35"/>
                      <a:pt x="14" y="35"/>
                    </a:cubicBezTo>
                    <a:cubicBezTo>
                      <a:pt x="15" y="35"/>
                      <a:pt x="16" y="34"/>
                      <a:pt x="15" y="31"/>
                    </a:cubicBezTo>
                    <a:cubicBezTo>
                      <a:pt x="14" y="29"/>
                      <a:pt x="14" y="27"/>
                      <a:pt x="14" y="27"/>
                    </a:cubicBezTo>
                    <a:cubicBezTo>
                      <a:pt x="15" y="29"/>
                      <a:pt x="17" y="29"/>
                      <a:pt x="17" y="27"/>
                    </a:cubicBezTo>
                    <a:cubicBezTo>
                      <a:pt x="16" y="25"/>
                      <a:pt x="14" y="21"/>
                      <a:pt x="12" y="18"/>
                    </a:cubicBezTo>
                    <a:cubicBezTo>
                      <a:pt x="11" y="17"/>
                      <a:pt x="11" y="17"/>
                      <a:pt x="10" y="17"/>
                    </a:cubicBezTo>
                    <a:cubicBezTo>
                      <a:pt x="7" y="0"/>
                      <a:pt x="7" y="0"/>
                      <a:pt x="7" y="0"/>
                    </a:cubicBezTo>
                    <a:cubicBezTo>
                      <a:pt x="0" y="6"/>
                      <a:pt x="0" y="6"/>
                      <a:pt x="0" y="6"/>
                    </a:cubicBezTo>
                    <a:lnTo>
                      <a:pt x="1" y="17"/>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6" name="Freeform 355">
                <a:extLst>
                  <a:ext uri="{FF2B5EF4-FFF2-40B4-BE49-F238E27FC236}">
                    <a16:creationId xmlns:a16="http://schemas.microsoft.com/office/drawing/2014/main" id="{CA6ECABB-995F-4878-A3C2-F488B4E41A0E}"/>
                  </a:ext>
                </a:extLst>
              </p:cNvPr>
              <p:cNvSpPr>
                <a:spLocks/>
              </p:cNvSpPr>
              <p:nvPr/>
            </p:nvSpPr>
            <p:spPr bwMode="auto">
              <a:xfrm>
                <a:off x="3461695" y="2842056"/>
                <a:ext cx="103187" cy="382588"/>
              </a:xfrm>
              <a:custGeom>
                <a:avLst/>
                <a:gdLst>
                  <a:gd name="T0" fmla="*/ 36 w 65"/>
                  <a:gd name="T1" fmla="*/ 241 h 241"/>
                  <a:gd name="T2" fmla="*/ 0 w 65"/>
                  <a:gd name="T3" fmla="*/ 241 h 241"/>
                  <a:gd name="T4" fmla="*/ 4 w 65"/>
                  <a:gd name="T5" fmla="*/ 121 h 241"/>
                  <a:gd name="T6" fmla="*/ 0 w 65"/>
                  <a:gd name="T7" fmla="*/ 0 h 241"/>
                  <a:gd name="T8" fmla="*/ 65 w 65"/>
                  <a:gd name="T9" fmla="*/ 0 h 241"/>
                  <a:gd name="T10" fmla="*/ 46 w 65"/>
                  <a:gd name="T11" fmla="*/ 121 h 241"/>
                  <a:gd name="T12" fmla="*/ 36 w 65"/>
                  <a:gd name="T13" fmla="*/ 241 h 241"/>
                </a:gdLst>
                <a:ahLst/>
                <a:cxnLst>
                  <a:cxn ang="0">
                    <a:pos x="T0" y="T1"/>
                  </a:cxn>
                  <a:cxn ang="0">
                    <a:pos x="T2" y="T3"/>
                  </a:cxn>
                  <a:cxn ang="0">
                    <a:pos x="T4" y="T5"/>
                  </a:cxn>
                  <a:cxn ang="0">
                    <a:pos x="T6" y="T7"/>
                  </a:cxn>
                  <a:cxn ang="0">
                    <a:pos x="T8" y="T9"/>
                  </a:cxn>
                  <a:cxn ang="0">
                    <a:pos x="T10" y="T11"/>
                  </a:cxn>
                  <a:cxn ang="0">
                    <a:pos x="T12" y="T13"/>
                  </a:cxn>
                </a:cxnLst>
                <a:rect l="0" t="0" r="r" b="b"/>
                <a:pathLst>
                  <a:path w="65" h="241">
                    <a:moveTo>
                      <a:pt x="36" y="241"/>
                    </a:moveTo>
                    <a:lnTo>
                      <a:pt x="0" y="241"/>
                    </a:lnTo>
                    <a:lnTo>
                      <a:pt x="4" y="121"/>
                    </a:lnTo>
                    <a:lnTo>
                      <a:pt x="0" y="0"/>
                    </a:lnTo>
                    <a:lnTo>
                      <a:pt x="65" y="0"/>
                    </a:lnTo>
                    <a:lnTo>
                      <a:pt x="46" y="121"/>
                    </a:lnTo>
                    <a:lnTo>
                      <a:pt x="36" y="241"/>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7" name="Freeform 356">
                <a:extLst>
                  <a:ext uri="{FF2B5EF4-FFF2-40B4-BE49-F238E27FC236}">
                    <a16:creationId xmlns:a16="http://schemas.microsoft.com/office/drawing/2014/main" id="{34D538A0-39B7-4419-B838-5E0BB805FF51}"/>
                  </a:ext>
                </a:extLst>
              </p:cNvPr>
              <p:cNvSpPr>
                <a:spLocks/>
              </p:cNvSpPr>
              <p:nvPr/>
            </p:nvSpPr>
            <p:spPr bwMode="auto">
              <a:xfrm>
                <a:off x="3534720" y="2808718"/>
                <a:ext cx="212725" cy="307975"/>
              </a:xfrm>
              <a:custGeom>
                <a:avLst/>
                <a:gdLst>
                  <a:gd name="T0" fmla="*/ 44 w 70"/>
                  <a:gd name="T1" fmla="*/ 102 h 102"/>
                  <a:gd name="T2" fmla="*/ 63 w 70"/>
                  <a:gd name="T3" fmla="*/ 100 h 102"/>
                  <a:gd name="T4" fmla="*/ 70 w 70"/>
                  <a:gd name="T5" fmla="*/ 33 h 102"/>
                  <a:gd name="T6" fmla="*/ 63 w 70"/>
                  <a:gd name="T7" fmla="*/ 21 h 102"/>
                  <a:gd name="T8" fmla="*/ 9 w 70"/>
                  <a:gd name="T9" fmla="*/ 0 h 102"/>
                  <a:gd name="T10" fmla="*/ 0 w 70"/>
                  <a:gd name="T11" fmla="*/ 30 h 102"/>
                  <a:gd name="T12" fmla="*/ 48 w 70"/>
                  <a:gd name="T13" fmla="*/ 42 h 102"/>
                  <a:gd name="T14" fmla="*/ 44 w 70"/>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02">
                    <a:moveTo>
                      <a:pt x="44" y="102"/>
                    </a:moveTo>
                    <a:cubicBezTo>
                      <a:pt x="63" y="100"/>
                      <a:pt x="63" y="100"/>
                      <a:pt x="63" y="100"/>
                    </a:cubicBezTo>
                    <a:cubicBezTo>
                      <a:pt x="70" y="33"/>
                      <a:pt x="70" y="33"/>
                      <a:pt x="70" y="33"/>
                    </a:cubicBezTo>
                    <a:cubicBezTo>
                      <a:pt x="70" y="28"/>
                      <a:pt x="67" y="23"/>
                      <a:pt x="63" y="21"/>
                    </a:cubicBezTo>
                    <a:cubicBezTo>
                      <a:pt x="9" y="0"/>
                      <a:pt x="9" y="0"/>
                      <a:pt x="9" y="0"/>
                    </a:cubicBezTo>
                    <a:cubicBezTo>
                      <a:pt x="0" y="30"/>
                      <a:pt x="0" y="30"/>
                      <a:pt x="0" y="30"/>
                    </a:cubicBezTo>
                    <a:cubicBezTo>
                      <a:pt x="48" y="42"/>
                      <a:pt x="48" y="42"/>
                      <a:pt x="48" y="42"/>
                    </a:cubicBezTo>
                    <a:lnTo>
                      <a:pt x="44" y="102"/>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8" name="Freeform 357">
                <a:extLst>
                  <a:ext uri="{FF2B5EF4-FFF2-40B4-BE49-F238E27FC236}">
                    <a16:creationId xmlns:a16="http://schemas.microsoft.com/office/drawing/2014/main" id="{51DC9397-58C1-4E1B-A7AE-F661F0BD8C97}"/>
                  </a:ext>
                </a:extLst>
              </p:cNvPr>
              <p:cNvSpPr>
                <a:spLocks/>
              </p:cNvSpPr>
              <p:nvPr/>
            </p:nvSpPr>
            <p:spPr bwMode="auto">
              <a:xfrm>
                <a:off x="3379145" y="2699181"/>
                <a:ext cx="55562" cy="53975"/>
              </a:xfrm>
              <a:custGeom>
                <a:avLst/>
                <a:gdLst>
                  <a:gd name="T0" fmla="*/ 12 w 18"/>
                  <a:gd name="T1" fmla="*/ 2 h 18"/>
                  <a:gd name="T2" fmla="*/ 16 w 18"/>
                  <a:gd name="T3" fmla="*/ 12 h 18"/>
                  <a:gd name="T4" fmla="*/ 5 w 18"/>
                  <a:gd name="T5" fmla="*/ 16 h 18"/>
                  <a:gd name="T6" fmla="*/ 2 w 18"/>
                  <a:gd name="T7" fmla="*/ 5 h 18"/>
                  <a:gd name="T8" fmla="*/ 12 w 18"/>
                  <a:gd name="T9" fmla="*/ 2 h 18"/>
                </a:gdLst>
                <a:ahLst/>
                <a:cxnLst>
                  <a:cxn ang="0">
                    <a:pos x="T0" y="T1"/>
                  </a:cxn>
                  <a:cxn ang="0">
                    <a:pos x="T2" y="T3"/>
                  </a:cxn>
                  <a:cxn ang="0">
                    <a:pos x="T4" y="T5"/>
                  </a:cxn>
                  <a:cxn ang="0">
                    <a:pos x="T6" y="T7"/>
                  </a:cxn>
                  <a:cxn ang="0">
                    <a:pos x="T8" y="T9"/>
                  </a:cxn>
                </a:cxnLst>
                <a:rect l="0" t="0" r="r" b="b"/>
                <a:pathLst>
                  <a:path w="18" h="18">
                    <a:moveTo>
                      <a:pt x="12" y="2"/>
                    </a:moveTo>
                    <a:cubicBezTo>
                      <a:pt x="16" y="4"/>
                      <a:pt x="18" y="8"/>
                      <a:pt x="16" y="12"/>
                    </a:cubicBezTo>
                    <a:cubicBezTo>
                      <a:pt x="14" y="16"/>
                      <a:pt x="9" y="18"/>
                      <a:pt x="5" y="16"/>
                    </a:cubicBezTo>
                    <a:cubicBezTo>
                      <a:pt x="1" y="14"/>
                      <a:pt x="0" y="9"/>
                      <a:pt x="2" y="5"/>
                    </a:cubicBezTo>
                    <a:cubicBezTo>
                      <a:pt x="4" y="1"/>
                      <a:pt x="8" y="0"/>
                      <a:pt x="12" y="2"/>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9" name="Freeform 358">
                <a:extLst>
                  <a:ext uri="{FF2B5EF4-FFF2-40B4-BE49-F238E27FC236}">
                    <a16:creationId xmlns:a16="http://schemas.microsoft.com/office/drawing/2014/main" id="{6A8B9993-7C1C-48E7-A4AA-F60AB718ADE8}"/>
                  </a:ext>
                </a:extLst>
              </p:cNvPr>
              <p:cNvSpPr>
                <a:spLocks/>
              </p:cNvSpPr>
              <p:nvPr/>
            </p:nvSpPr>
            <p:spPr bwMode="auto">
              <a:xfrm>
                <a:off x="3431533" y="2564243"/>
                <a:ext cx="76200" cy="77788"/>
              </a:xfrm>
              <a:custGeom>
                <a:avLst/>
                <a:gdLst>
                  <a:gd name="T0" fmla="*/ 22 w 25"/>
                  <a:gd name="T1" fmla="*/ 18 h 26"/>
                  <a:gd name="T2" fmla="*/ 7 w 25"/>
                  <a:gd name="T3" fmla="*/ 23 h 26"/>
                  <a:gd name="T4" fmla="*/ 3 w 25"/>
                  <a:gd name="T5" fmla="*/ 8 h 26"/>
                  <a:gd name="T6" fmla="*/ 17 w 25"/>
                  <a:gd name="T7" fmla="*/ 3 h 26"/>
                  <a:gd name="T8" fmla="*/ 22 w 25"/>
                  <a:gd name="T9" fmla="*/ 18 h 26"/>
                </a:gdLst>
                <a:ahLst/>
                <a:cxnLst>
                  <a:cxn ang="0">
                    <a:pos x="T0" y="T1"/>
                  </a:cxn>
                  <a:cxn ang="0">
                    <a:pos x="T2" y="T3"/>
                  </a:cxn>
                  <a:cxn ang="0">
                    <a:pos x="T4" y="T5"/>
                  </a:cxn>
                  <a:cxn ang="0">
                    <a:pos x="T6" y="T7"/>
                  </a:cxn>
                  <a:cxn ang="0">
                    <a:pos x="T8" y="T9"/>
                  </a:cxn>
                </a:cxnLst>
                <a:rect l="0" t="0" r="r" b="b"/>
                <a:pathLst>
                  <a:path w="25" h="26">
                    <a:moveTo>
                      <a:pt x="22" y="18"/>
                    </a:moveTo>
                    <a:cubicBezTo>
                      <a:pt x="20" y="23"/>
                      <a:pt x="13" y="26"/>
                      <a:pt x="7" y="23"/>
                    </a:cubicBezTo>
                    <a:cubicBezTo>
                      <a:pt x="2" y="20"/>
                      <a:pt x="0" y="13"/>
                      <a:pt x="3" y="8"/>
                    </a:cubicBezTo>
                    <a:cubicBezTo>
                      <a:pt x="5" y="3"/>
                      <a:pt x="12" y="0"/>
                      <a:pt x="17" y="3"/>
                    </a:cubicBezTo>
                    <a:cubicBezTo>
                      <a:pt x="23" y="6"/>
                      <a:pt x="25" y="13"/>
                      <a:pt x="22" y="18"/>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0" name="Freeform 359">
                <a:extLst>
                  <a:ext uri="{FF2B5EF4-FFF2-40B4-BE49-F238E27FC236}">
                    <a16:creationId xmlns:a16="http://schemas.microsoft.com/office/drawing/2014/main" id="{6353D51F-D92A-4E90-B8E6-451CE9EA45BF}"/>
                  </a:ext>
                </a:extLst>
              </p:cNvPr>
              <p:cNvSpPr>
                <a:spLocks/>
              </p:cNvSpPr>
              <p:nvPr/>
            </p:nvSpPr>
            <p:spPr bwMode="auto">
              <a:xfrm>
                <a:off x="3385495" y="2588056"/>
                <a:ext cx="112712" cy="147638"/>
              </a:xfrm>
              <a:custGeom>
                <a:avLst/>
                <a:gdLst>
                  <a:gd name="T0" fmla="*/ 35 w 71"/>
                  <a:gd name="T1" fmla="*/ 0 h 93"/>
                  <a:gd name="T2" fmla="*/ 0 w 71"/>
                  <a:gd name="T3" fmla="*/ 80 h 93"/>
                  <a:gd name="T4" fmla="*/ 27 w 71"/>
                  <a:gd name="T5" fmla="*/ 93 h 93"/>
                  <a:gd name="T6" fmla="*/ 71 w 71"/>
                  <a:gd name="T7" fmla="*/ 19 h 93"/>
                  <a:gd name="T8" fmla="*/ 35 w 71"/>
                  <a:gd name="T9" fmla="*/ 0 h 93"/>
                </a:gdLst>
                <a:ahLst/>
                <a:cxnLst>
                  <a:cxn ang="0">
                    <a:pos x="T0" y="T1"/>
                  </a:cxn>
                  <a:cxn ang="0">
                    <a:pos x="T2" y="T3"/>
                  </a:cxn>
                  <a:cxn ang="0">
                    <a:pos x="T4" y="T5"/>
                  </a:cxn>
                  <a:cxn ang="0">
                    <a:pos x="T6" y="T7"/>
                  </a:cxn>
                  <a:cxn ang="0">
                    <a:pos x="T8" y="T9"/>
                  </a:cxn>
                </a:cxnLst>
                <a:rect l="0" t="0" r="r" b="b"/>
                <a:pathLst>
                  <a:path w="71" h="93">
                    <a:moveTo>
                      <a:pt x="35" y="0"/>
                    </a:moveTo>
                    <a:lnTo>
                      <a:pt x="0" y="80"/>
                    </a:lnTo>
                    <a:lnTo>
                      <a:pt x="27" y="93"/>
                    </a:lnTo>
                    <a:lnTo>
                      <a:pt x="71" y="19"/>
                    </a:lnTo>
                    <a:lnTo>
                      <a:pt x="35" y="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1" name="Freeform 360">
                <a:extLst>
                  <a:ext uri="{FF2B5EF4-FFF2-40B4-BE49-F238E27FC236}">
                    <a16:creationId xmlns:a16="http://schemas.microsoft.com/office/drawing/2014/main" id="{E82F6E55-BC67-4872-A217-2C3922B6CBCE}"/>
                  </a:ext>
                </a:extLst>
              </p:cNvPr>
              <p:cNvSpPr>
                <a:spLocks/>
              </p:cNvSpPr>
              <p:nvPr/>
            </p:nvSpPr>
            <p:spPr bwMode="auto">
              <a:xfrm>
                <a:off x="3412483" y="2832531"/>
                <a:ext cx="39687" cy="17463"/>
              </a:xfrm>
              <a:custGeom>
                <a:avLst/>
                <a:gdLst>
                  <a:gd name="T0" fmla="*/ 25 w 25"/>
                  <a:gd name="T1" fmla="*/ 8 h 11"/>
                  <a:gd name="T2" fmla="*/ 2 w 25"/>
                  <a:gd name="T3" fmla="*/ 11 h 11"/>
                  <a:gd name="T4" fmla="*/ 0 w 25"/>
                  <a:gd name="T5" fmla="*/ 6 h 11"/>
                  <a:gd name="T6" fmla="*/ 23 w 25"/>
                  <a:gd name="T7" fmla="*/ 0 h 11"/>
                  <a:gd name="T8" fmla="*/ 25 w 25"/>
                  <a:gd name="T9" fmla="*/ 8 h 11"/>
                </a:gdLst>
                <a:ahLst/>
                <a:cxnLst>
                  <a:cxn ang="0">
                    <a:pos x="T0" y="T1"/>
                  </a:cxn>
                  <a:cxn ang="0">
                    <a:pos x="T2" y="T3"/>
                  </a:cxn>
                  <a:cxn ang="0">
                    <a:pos x="T4" y="T5"/>
                  </a:cxn>
                  <a:cxn ang="0">
                    <a:pos x="T6" y="T7"/>
                  </a:cxn>
                  <a:cxn ang="0">
                    <a:pos x="T8" y="T9"/>
                  </a:cxn>
                </a:cxnLst>
                <a:rect l="0" t="0" r="r" b="b"/>
                <a:pathLst>
                  <a:path w="25" h="11">
                    <a:moveTo>
                      <a:pt x="25" y="8"/>
                    </a:moveTo>
                    <a:lnTo>
                      <a:pt x="2" y="11"/>
                    </a:lnTo>
                    <a:lnTo>
                      <a:pt x="0" y="6"/>
                    </a:lnTo>
                    <a:lnTo>
                      <a:pt x="23" y="0"/>
                    </a:lnTo>
                    <a:lnTo>
                      <a:pt x="25" y="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2" name="Freeform 361">
                <a:extLst>
                  <a:ext uri="{FF2B5EF4-FFF2-40B4-BE49-F238E27FC236}">
                    <a16:creationId xmlns:a16="http://schemas.microsoft.com/office/drawing/2014/main" id="{4462B339-F388-415F-94B3-067DA71F0F4F}"/>
                  </a:ext>
                </a:extLst>
              </p:cNvPr>
              <p:cNvSpPr>
                <a:spLocks/>
              </p:cNvSpPr>
              <p:nvPr/>
            </p:nvSpPr>
            <p:spPr bwMode="auto">
              <a:xfrm>
                <a:off x="3379145" y="2699181"/>
                <a:ext cx="55562" cy="52388"/>
              </a:xfrm>
              <a:custGeom>
                <a:avLst/>
                <a:gdLst>
                  <a:gd name="T0" fmla="*/ 11 w 18"/>
                  <a:gd name="T1" fmla="*/ 16 h 17"/>
                  <a:gd name="T2" fmla="*/ 1 w 18"/>
                  <a:gd name="T3" fmla="*/ 11 h 17"/>
                  <a:gd name="T4" fmla="*/ 7 w 18"/>
                  <a:gd name="T5" fmla="*/ 1 h 17"/>
                  <a:gd name="T6" fmla="*/ 17 w 18"/>
                  <a:gd name="T7" fmla="*/ 7 h 17"/>
                  <a:gd name="T8" fmla="*/ 11 w 18"/>
                  <a:gd name="T9" fmla="*/ 16 h 17"/>
                </a:gdLst>
                <a:ahLst/>
                <a:cxnLst>
                  <a:cxn ang="0">
                    <a:pos x="T0" y="T1"/>
                  </a:cxn>
                  <a:cxn ang="0">
                    <a:pos x="T2" y="T3"/>
                  </a:cxn>
                  <a:cxn ang="0">
                    <a:pos x="T4" y="T5"/>
                  </a:cxn>
                  <a:cxn ang="0">
                    <a:pos x="T6" y="T7"/>
                  </a:cxn>
                  <a:cxn ang="0">
                    <a:pos x="T8" y="T9"/>
                  </a:cxn>
                </a:cxnLst>
                <a:rect l="0" t="0" r="r" b="b"/>
                <a:pathLst>
                  <a:path w="18" h="17">
                    <a:moveTo>
                      <a:pt x="11" y="16"/>
                    </a:moveTo>
                    <a:cubicBezTo>
                      <a:pt x="7" y="17"/>
                      <a:pt x="2" y="15"/>
                      <a:pt x="1" y="11"/>
                    </a:cubicBezTo>
                    <a:cubicBezTo>
                      <a:pt x="0" y="6"/>
                      <a:pt x="3" y="2"/>
                      <a:pt x="7" y="1"/>
                    </a:cubicBezTo>
                    <a:cubicBezTo>
                      <a:pt x="11" y="0"/>
                      <a:pt x="16" y="2"/>
                      <a:pt x="17" y="7"/>
                    </a:cubicBezTo>
                    <a:cubicBezTo>
                      <a:pt x="18" y="11"/>
                      <a:pt x="15" y="15"/>
                      <a:pt x="11" y="16"/>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3" name="Freeform 362">
                <a:extLst>
                  <a:ext uri="{FF2B5EF4-FFF2-40B4-BE49-F238E27FC236}">
                    <a16:creationId xmlns:a16="http://schemas.microsoft.com/office/drawing/2014/main" id="{1021B10E-C159-40C0-9D9A-D9AEC49D5150}"/>
                  </a:ext>
                </a:extLst>
              </p:cNvPr>
              <p:cNvSpPr>
                <a:spLocks/>
              </p:cNvSpPr>
              <p:nvPr/>
            </p:nvSpPr>
            <p:spPr bwMode="auto">
              <a:xfrm>
                <a:off x="3382320" y="2721406"/>
                <a:ext cx="69850" cy="120650"/>
              </a:xfrm>
              <a:custGeom>
                <a:avLst/>
                <a:gdLst>
                  <a:gd name="T0" fmla="*/ 44 w 44"/>
                  <a:gd name="T1" fmla="*/ 70 h 76"/>
                  <a:gd name="T2" fmla="*/ 31 w 44"/>
                  <a:gd name="T3" fmla="*/ 0 h 76"/>
                  <a:gd name="T4" fmla="*/ 0 w 44"/>
                  <a:gd name="T5" fmla="*/ 7 h 76"/>
                  <a:gd name="T6" fmla="*/ 18 w 44"/>
                  <a:gd name="T7" fmla="*/ 76 h 76"/>
                  <a:gd name="T8" fmla="*/ 44 w 44"/>
                  <a:gd name="T9" fmla="*/ 70 h 76"/>
                </a:gdLst>
                <a:ahLst/>
                <a:cxnLst>
                  <a:cxn ang="0">
                    <a:pos x="T0" y="T1"/>
                  </a:cxn>
                  <a:cxn ang="0">
                    <a:pos x="T2" y="T3"/>
                  </a:cxn>
                  <a:cxn ang="0">
                    <a:pos x="T4" y="T5"/>
                  </a:cxn>
                  <a:cxn ang="0">
                    <a:pos x="T6" y="T7"/>
                  </a:cxn>
                  <a:cxn ang="0">
                    <a:pos x="T8" y="T9"/>
                  </a:cxn>
                </a:cxnLst>
                <a:rect l="0" t="0" r="r" b="b"/>
                <a:pathLst>
                  <a:path w="44" h="76">
                    <a:moveTo>
                      <a:pt x="44" y="70"/>
                    </a:moveTo>
                    <a:lnTo>
                      <a:pt x="31" y="0"/>
                    </a:lnTo>
                    <a:lnTo>
                      <a:pt x="0" y="7"/>
                    </a:lnTo>
                    <a:lnTo>
                      <a:pt x="18" y="76"/>
                    </a:lnTo>
                    <a:lnTo>
                      <a:pt x="44" y="7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4" name="Freeform 363">
                <a:extLst>
                  <a:ext uri="{FF2B5EF4-FFF2-40B4-BE49-F238E27FC236}">
                    <a16:creationId xmlns:a16="http://schemas.microsoft.com/office/drawing/2014/main" id="{F96DEFCF-1248-4319-95E7-46E41F9F0A98}"/>
                  </a:ext>
                </a:extLst>
              </p:cNvPr>
              <p:cNvSpPr>
                <a:spLocks/>
              </p:cNvSpPr>
              <p:nvPr/>
            </p:nvSpPr>
            <p:spPr bwMode="auto">
              <a:xfrm>
                <a:off x="3631558" y="2753156"/>
                <a:ext cx="49212" cy="122238"/>
              </a:xfrm>
              <a:custGeom>
                <a:avLst/>
                <a:gdLst>
                  <a:gd name="T0" fmla="*/ 16 w 16"/>
                  <a:gd name="T1" fmla="*/ 16 h 40"/>
                  <a:gd name="T2" fmla="*/ 13 w 16"/>
                  <a:gd name="T3" fmla="*/ 32 h 40"/>
                  <a:gd name="T4" fmla="*/ 10 w 16"/>
                  <a:gd name="T5" fmla="*/ 34 h 40"/>
                  <a:gd name="T6" fmla="*/ 6 w 16"/>
                  <a:gd name="T7" fmla="*/ 37 h 40"/>
                  <a:gd name="T8" fmla="*/ 4 w 16"/>
                  <a:gd name="T9" fmla="*/ 38 h 40"/>
                  <a:gd name="T10" fmla="*/ 4 w 16"/>
                  <a:gd name="T11" fmla="*/ 35 h 40"/>
                  <a:gd name="T12" fmla="*/ 3 w 16"/>
                  <a:gd name="T13" fmla="*/ 31 h 40"/>
                  <a:gd name="T14" fmla="*/ 4 w 16"/>
                  <a:gd name="T15" fmla="*/ 27 h 40"/>
                  <a:gd name="T16" fmla="*/ 0 w 16"/>
                  <a:gd name="T17" fmla="*/ 28 h 40"/>
                  <a:gd name="T18" fmla="*/ 5 w 16"/>
                  <a:gd name="T19" fmla="*/ 18 h 40"/>
                  <a:gd name="T20" fmla="*/ 6 w 16"/>
                  <a:gd name="T21" fmla="*/ 17 h 40"/>
                  <a:gd name="T22" fmla="*/ 8 w 16"/>
                  <a:gd name="T23" fmla="*/ 0 h 40"/>
                  <a:gd name="T24" fmla="*/ 16 w 16"/>
                  <a:gd name="T25" fmla="*/ 5 h 40"/>
                  <a:gd name="T26" fmla="*/ 16 w 16"/>
                  <a:gd name="T27"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40">
                    <a:moveTo>
                      <a:pt x="16" y="16"/>
                    </a:moveTo>
                    <a:cubicBezTo>
                      <a:pt x="16" y="24"/>
                      <a:pt x="15" y="26"/>
                      <a:pt x="13" y="32"/>
                    </a:cubicBezTo>
                    <a:cubicBezTo>
                      <a:pt x="12" y="36"/>
                      <a:pt x="10" y="36"/>
                      <a:pt x="10" y="34"/>
                    </a:cubicBezTo>
                    <a:cubicBezTo>
                      <a:pt x="9" y="38"/>
                      <a:pt x="6" y="40"/>
                      <a:pt x="6" y="37"/>
                    </a:cubicBezTo>
                    <a:cubicBezTo>
                      <a:pt x="6" y="38"/>
                      <a:pt x="5" y="39"/>
                      <a:pt x="4" y="38"/>
                    </a:cubicBezTo>
                    <a:cubicBezTo>
                      <a:pt x="3" y="38"/>
                      <a:pt x="4" y="36"/>
                      <a:pt x="4" y="35"/>
                    </a:cubicBezTo>
                    <a:cubicBezTo>
                      <a:pt x="3" y="35"/>
                      <a:pt x="2" y="34"/>
                      <a:pt x="3" y="31"/>
                    </a:cubicBezTo>
                    <a:cubicBezTo>
                      <a:pt x="4" y="29"/>
                      <a:pt x="4" y="27"/>
                      <a:pt x="4" y="27"/>
                    </a:cubicBezTo>
                    <a:cubicBezTo>
                      <a:pt x="2" y="29"/>
                      <a:pt x="1" y="29"/>
                      <a:pt x="0" y="28"/>
                    </a:cubicBezTo>
                    <a:cubicBezTo>
                      <a:pt x="2" y="26"/>
                      <a:pt x="3" y="21"/>
                      <a:pt x="5" y="18"/>
                    </a:cubicBezTo>
                    <a:cubicBezTo>
                      <a:pt x="5" y="18"/>
                      <a:pt x="6" y="17"/>
                      <a:pt x="6" y="17"/>
                    </a:cubicBezTo>
                    <a:cubicBezTo>
                      <a:pt x="8" y="0"/>
                      <a:pt x="8" y="0"/>
                      <a:pt x="8" y="0"/>
                    </a:cubicBezTo>
                    <a:cubicBezTo>
                      <a:pt x="16" y="5"/>
                      <a:pt x="16" y="5"/>
                      <a:pt x="16" y="5"/>
                    </a:cubicBezTo>
                    <a:lnTo>
                      <a:pt x="16" y="16"/>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5" name="Freeform 364">
                <a:extLst>
                  <a:ext uri="{FF2B5EF4-FFF2-40B4-BE49-F238E27FC236}">
                    <a16:creationId xmlns:a16="http://schemas.microsoft.com/office/drawing/2014/main" id="{D1704B8F-4A44-4BCD-AAB4-F310EA51ED3A}"/>
                  </a:ext>
                </a:extLst>
              </p:cNvPr>
              <p:cNvSpPr>
                <a:spLocks/>
              </p:cNvSpPr>
              <p:nvPr/>
            </p:nvSpPr>
            <p:spPr bwMode="auto">
              <a:xfrm>
                <a:off x="3658545" y="2665843"/>
                <a:ext cx="55562" cy="52388"/>
              </a:xfrm>
              <a:custGeom>
                <a:avLst/>
                <a:gdLst>
                  <a:gd name="T0" fmla="*/ 4 w 18"/>
                  <a:gd name="T1" fmla="*/ 3 h 17"/>
                  <a:gd name="T2" fmla="*/ 3 w 18"/>
                  <a:gd name="T3" fmla="*/ 14 h 17"/>
                  <a:gd name="T4" fmla="*/ 14 w 18"/>
                  <a:gd name="T5" fmla="*/ 14 h 17"/>
                  <a:gd name="T6" fmla="*/ 15 w 18"/>
                  <a:gd name="T7" fmla="*/ 3 h 17"/>
                  <a:gd name="T8" fmla="*/ 4 w 18"/>
                  <a:gd name="T9" fmla="*/ 3 h 17"/>
                </a:gdLst>
                <a:ahLst/>
                <a:cxnLst>
                  <a:cxn ang="0">
                    <a:pos x="T0" y="T1"/>
                  </a:cxn>
                  <a:cxn ang="0">
                    <a:pos x="T2" y="T3"/>
                  </a:cxn>
                  <a:cxn ang="0">
                    <a:pos x="T4" y="T5"/>
                  </a:cxn>
                  <a:cxn ang="0">
                    <a:pos x="T6" y="T7"/>
                  </a:cxn>
                  <a:cxn ang="0">
                    <a:pos x="T8" y="T9"/>
                  </a:cxn>
                </a:cxnLst>
                <a:rect l="0" t="0" r="r" b="b"/>
                <a:pathLst>
                  <a:path w="18" h="17">
                    <a:moveTo>
                      <a:pt x="4" y="3"/>
                    </a:moveTo>
                    <a:cubicBezTo>
                      <a:pt x="0" y="6"/>
                      <a:pt x="0" y="11"/>
                      <a:pt x="3" y="14"/>
                    </a:cubicBezTo>
                    <a:cubicBezTo>
                      <a:pt x="6" y="17"/>
                      <a:pt x="11" y="17"/>
                      <a:pt x="14" y="14"/>
                    </a:cubicBezTo>
                    <a:cubicBezTo>
                      <a:pt x="18" y="11"/>
                      <a:pt x="18" y="6"/>
                      <a:pt x="15" y="3"/>
                    </a:cubicBezTo>
                    <a:cubicBezTo>
                      <a:pt x="12" y="0"/>
                      <a:pt x="7" y="0"/>
                      <a:pt x="4" y="3"/>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6" name="Freeform 365">
                <a:extLst>
                  <a:ext uri="{FF2B5EF4-FFF2-40B4-BE49-F238E27FC236}">
                    <a16:creationId xmlns:a16="http://schemas.microsoft.com/office/drawing/2014/main" id="{05751524-8A30-47F8-80C5-A4362D879305}"/>
                  </a:ext>
                </a:extLst>
              </p:cNvPr>
              <p:cNvSpPr>
                <a:spLocks/>
              </p:cNvSpPr>
              <p:nvPr/>
            </p:nvSpPr>
            <p:spPr bwMode="auto">
              <a:xfrm>
                <a:off x="3564883" y="2564243"/>
                <a:ext cx="73025" cy="74613"/>
              </a:xfrm>
              <a:custGeom>
                <a:avLst/>
                <a:gdLst>
                  <a:gd name="T0" fmla="*/ 4 w 24"/>
                  <a:gd name="T1" fmla="*/ 20 h 25"/>
                  <a:gd name="T2" fmla="*/ 20 w 24"/>
                  <a:gd name="T3" fmla="*/ 21 h 25"/>
                  <a:gd name="T4" fmla="*/ 20 w 24"/>
                  <a:gd name="T5" fmla="*/ 5 h 25"/>
                  <a:gd name="T6" fmla="*/ 5 w 24"/>
                  <a:gd name="T7" fmla="*/ 5 h 25"/>
                  <a:gd name="T8" fmla="*/ 4 w 24"/>
                  <a:gd name="T9" fmla="*/ 20 h 25"/>
                </a:gdLst>
                <a:ahLst/>
                <a:cxnLst>
                  <a:cxn ang="0">
                    <a:pos x="T0" y="T1"/>
                  </a:cxn>
                  <a:cxn ang="0">
                    <a:pos x="T2" y="T3"/>
                  </a:cxn>
                  <a:cxn ang="0">
                    <a:pos x="T4" y="T5"/>
                  </a:cxn>
                  <a:cxn ang="0">
                    <a:pos x="T6" y="T7"/>
                  </a:cxn>
                  <a:cxn ang="0">
                    <a:pos x="T8" y="T9"/>
                  </a:cxn>
                </a:cxnLst>
                <a:rect l="0" t="0" r="r" b="b"/>
                <a:pathLst>
                  <a:path w="24" h="25">
                    <a:moveTo>
                      <a:pt x="4" y="20"/>
                    </a:moveTo>
                    <a:cubicBezTo>
                      <a:pt x="8" y="25"/>
                      <a:pt x="15" y="25"/>
                      <a:pt x="20" y="21"/>
                    </a:cubicBezTo>
                    <a:cubicBezTo>
                      <a:pt x="24" y="16"/>
                      <a:pt x="24" y="10"/>
                      <a:pt x="20" y="5"/>
                    </a:cubicBezTo>
                    <a:cubicBezTo>
                      <a:pt x="16" y="1"/>
                      <a:pt x="9" y="0"/>
                      <a:pt x="5" y="5"/>
                    </a:cubicBezTo>
                    <a:cubicBezTo>
                      <a:pt x="0" y="9"/>
                      <a:pt x="0" y="16"/>
                      <a:pt x="4" y="20"/>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7" name="Freeform 366">
                <a:extLst>
                  <a:ext uri="{FF2B5EF4-FFF2-40B4-BE49-F238E27FC236}">
                    <a16:creationId xmlns:a16="http://schemas.microsoft.com/office/drawing/2014/main" id="{B43697F2-2EC6-46BD-ABE4-DE08CCAA1E5C}"/>
                  </a:ext>
                </a:extLst>
              </p:cNvPr>
              <p:cNvSpPr>
                <a:spLocks/>
              </p:cNvSpPr>
              <p:nvPr/>
            </p:nvSpPr>
            <p:spPr bwMode="auto">
              <a:xfrm>
                <a:off x="3577583" y="2578531"/>
                <a:ext cx="127000" cy="130175"/>
              </a:xfrm>
              <a:custGeom>
                <a:avLst/>
                <a:gdLst>
                  <a:gd name="T0" fmla="*/ 30 w 80"/>
                  <a:gd name="T1" fmla="*/ 0 h 82"/>
                  <a:gd name="T2" fmla="*/ 80 w 80"/>
                  <a:gd name="T3" fmla="*/ 61 h 82"/>
                  <a:gd name="T4" fmla="*/ 57 w 80"/>
                  <a:gd name="T5" fmla="*/ 82 h 82"/>
                  <a:gd name="T6" fmla="*/ 0 w 80"/>
                  <a:gd name="T7" fmla="*/ 29 h 82"/>
                  <a:gd name="T8" fmla="*/ 30 w 80"/>
                  <a:gd name="T9" fmla="*/ 0 h 82"/>
                </a:gdLst>
                <a:ahLst/>
                <a:cxnLst>
                  <a:cxn ang="0">
                    <a:pos x="T0" y="T1"/>
                  </a:cxn>
                  <a:cxn ang="0">
                    <a:pos x="T2" y="T3"/>
                  </a:cxn>
                  <a:cxn ang="0">
                    <a:pos x="T4" y="T5"/>
                  </a:cxn>
                  <a:cxn ang="0">
                    <a:pos x="T6" y="T7"/>
                  </a:cxn>
                  <a:cxn ang="0">
                    <a:pos x="T8" y="T9"/>
                  </a:cxn>
                </a:cxnLst>
                <a:rect l="0" t="0" r="r" b="b"/>
                <a:pathLst>
                  <a:path w="80" h="82">
                    <a:moveTo>
                      <a:pt x="30" y="0"/>
                    </a:moveTo>
                    <a:lnTo>
                      <a:pt x="80" y="61"/>
                    </a:lnTo>
                    <a:lnTo>
                      <a:pt x="57" y="82"/>
                    </a:lnTo>
                    <a:lnTo>
                      <a:pt x="0" y="29"/>
                    </a:lnTo>
                    <a:lnTo>
                      <a:pt x="30" y="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8" name="Freeform 367">
                <a:extLst>
                  <a:ext uri="{FF2B5EF4-FFF2-40B4-BE49-F238E27FC236}">
                    <a16:creationId xmlns:a16="http://schemas.microsoft.com/office/drawing/2014/main" id="{1482BE7F-640E-4A47-B8F4-08F13CD8F1F8}"/>
                  </a:ext>
                </a:extLst>
              </p:cNvPr>
              <p:cNvSpPr>
                <a:spLocks/>
              </p:cNvSpPr>
              <p:nvPr/>
            </p:nvSpPr>
            <p:spPr bwMode="auto">
              <a:xfrm>
                <a:off x="3647433" y="2789668"/>
                <a:ext cx="41275" cy="19050"/>
              </a:xfrm>
              <a:custGeom>
                <a:avLst/>
                <a:gdLst>
                  <a:gd name="T0" fmla="*/ 0 w 26"/>
                  <a:gd name="T1" fmla="*/ 8 h 12"/>
                  <a:gd name="T2" fmla="*/ 24 w 26"/>
                  <a:gd name="T3" fmla="*/ 12 h 12"/>
                  <a:gd name="T4" fmla="*/ 26 w 26"/>
                  <a:gd name="T5" fmla="*/ 4 h 12"/>
                  <a:gd name="T6" fmla="*/ 2 w 26"/>
                  <a:gd name="T7" fmla="*/ 0 h 12"/>
                  <a:gd name="T8" fmla="*/ 0 w 26"/>
                  <a:gd name="T9" fmla="*/ 8 h 12"/>
                </a:gdLst>
                <a:ahLst/>
                <a:cxnLst>
                  <a:cxn ang="0">
                    <a:pos x="T0" y="T1"/>
                  </a:cxn>
                  <a:cxn ang="0">
                    <a:pos x="T2" y="T3"/>
                  </a:cxn>
                  <a:cxn ang="0">
                    <a:pos x="T4" y="T5"/>
                  </a:cxn>
                  <a:cxn ang="0">
                    <a:pos x="T6" y="T7"/>
                  </a:cxn>
                  <a:cxn ang="0">
                    <a:pos x="T8" y="T9"/>
                  </a:cxn>
                </a:cxnLst>
                <a:rect l="0" t="0" r="r" b="b"/>
                <a:pathLst>
                  <a:path w="26" h="12">
                    <a:moveTo>
                      <a:pt x="0" y="8"/>
                    </a:moveTo>
                    <a:lnTo>
                      <a:pt x="24" y="12"/>
                    </a:lnTo>
                    <a:lnTo>
                      <a:pt x="26" y="4"/>
                    </a:lnTo>
                    <a:lnTo>
                      <a:pt x="2" y="0"/>
                    </a:lnTo>
                    <a:lnTo>
                      <a:pt x="0" y="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9" name="Freeform 368">
                <a:extLst>
                  <a:ext uri="{FF2B5EF4-FFF2-40B4-BE49-F238E27FC236}">
                    <a16:creationId xmlns:a16="http://schemas.microsoft.com/office/drawing/2014/main" id="{9F4FF36F-5FA6-44C6-A507-9FADCD321B7E}"/>
                  </a:ext>
                </a:extLst>
              </p:cNvPr>
              <p:cNvSpPr>
                <a:spLocks/>
              </p:cNvSpPr>
              <p:nvPr/>
            </p:nvSpPr>
            <p:spPr bwMode="auto">
              <a:xfrm>
                <a:off x="3658545" y="2665843"/>
                <a:ext cx="55562" cy="52388"/>
              </a:xfrm>
              <a:custGeom>
                <a:avLst/>
                <a:gdLst>
                  <a:gd name="T0" fmla="*/ 8 w 18"/>
                  <a:gd name="T1" fmla="*/ 16 h 17"/>
                  <a:gd name="T2" fmla="*/ 17 w 18"/>
                  <a:gd name="T3" fmla="*/ 10 h 17"/>
                  <a:gd name="T4" fmla="*/ 11 w 18"/>
                  <a:gd name="T5" fmla="*/ 1 h 17"/>
                  <a:gd name="T6" fmla="*/ 1 w 18"/>
                  <a:gd name="T7" fmla="*/ 7 h 17"/>
                  <a:gd name="T8" fmla="*/ 8 w 18"/>
                  <a:gd name="T9" fmla="*/ 16 h 17"/>
                </a:gdLst>
                <a:ahLst/>
                <a:cxnLst>
                  <a:cxn ang="0">
                    <a:pos x="T0" y="T1"/>
                  </a:cxn>
                  <a:cxn ang="0">
                    <a:pos x="T2" y="T3"/>
                  </a:cxn>
                  <a:cxn ang="0">
                    <a:pos x="T4" y="T5"/>
                  </a:cxn>
                  <a:cxn ang="0">
                    <a:pos x="T6" y="T7"/>
                  </a:cxn>
                  <a:cxn ang="0">
                    <a:pos x="T8" y="T9"/>
                  </a:cxn>
                </a:cxnLst>
                <a:rect l="0" t="0" r="r" b="b"/>
                <a:pathLst>
                  <a:path w="18" h="17">
                    <a:moveTo>
                      <a:pt x="8" y="16"/>
                    </a:moveTo>
                    <a:cubicBezTo>
                      <a:pt x="12" y="17"/>
                      <a:pt x="16" y="14"/>
                      <a:pt x="17" y="10"/>
                    </a:cubicBezTo>
                    <a:cubicBezTo>
                      <a:pt x="18" y="6"/>
                      <a:pt x="15" y="1"/>
                      <a:pt x="11" y="1"/>
                    </a:cubicBezTo>
                    <a:cubicBezTo>
                      <a:pt x="6" y="0"/>
                      <a:pt x="2" y="3"/>
                      <a:pt x="1" y="7"/>
                    </a:cubicBezTo>
                    <a:cubicBezTo>
                      <a:pt x="0" y="11"/>
                      <a:pt x="3" y="16"/>
                      <a:pt x="8" y="16"/>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0" name="Freeform 369">
                <a:extLst>
                  <a:ext uri="{FF2B5EF4-FFF2-40B4-BE49-F238E27FC236}">
                    <a16:creationId xmlns:a16="http://schemas.microsoft.com/office/drawing/2014/main" id="{E3217640-551D-44EE-9483-B7EF310FAD44}"/>
                  </a:ext>
                </a:extLst>
              </p:cNvPr>
              <p:cNvSpPr>
                <a:spLocks/>
              </p:cNvSpPr>
              <p:nvPr/>
            </p:nvSpPr>
            <p:spPr bwMode="auto">
              <a:xfrm>
                <a:off x="3650608" y="2688068"/>
                <a:ext cx="60325" cy="107950"/>
              </a:xfrm>
              <a:custGeom>
                <a:avLst/>
                <a:gdLst>
                  <a:gd name="T0" fmla="*/ 0 w 38"/>
                  <a:gd name="T1" fmla="*/ 64 h 68"/>
                  <a:gd name="T2" fmla="*/ 7 w 38"/>
                  <a:gd name="T3" fmla="*/ 0 h 68"/>
                  <a:gd name="T4" fmla="*/ 38 w 38"/>
                  <a:gd name="T5" fmla="*/ 5 h 68"/>
                  <a:gd name="T6" fmla="*/ 26 w 38"/>
                  <a:gd name="T7" fmla="*/ 68 h 68"/>
                  <a:gd name="T8" fmla="*/ 0 w 38"/>
                  <a:gd name="T9" fmla="*/ 64 h 68"/>
                </a:gdLst>
                <a:ahLst/>
                <a:cxnLst>
                  <a:cxn ang="0">
                    <a:pos x="T0" y="T1"/>
                  </a:cxn>
                  <a:cxn ang="0">
                    <a:pos x="T2" y="T3"/>
                  </a:cxn>
                  <a:cxn ang="0">
                    <a:pos x="T4" y="T5"/>
                  </a:cxn>
                  <a:cxn ang="0">
                    <a:pos x="T6" y="T7"/>
                  </a:cxn>
                  <a:cxn ang="0">
                    <a:pos x="T8" y="T9"/>
                  </a:cxn>
                </a:cxnLst>
                <a:rect l="0" t="0" r="r" b="b"/>
                <a:pathLst>
                  <a:path w="38" h="68">
                    <a:moveTo>
                      <a:pt x="0" y="64"/>
                    </a:moveTo>
                    <a:lnTo>
                      <a:pt x="7" y="0"/>
                    </a:lnTo>
                    <a:lnTo>
                      <a:pt x="38" y="5"/>
                    </a:lnTo>
                    <a:lnTo>
                      <a:pt x="26" y="68"/>
                    </a:lnTo>
                    <a:lnTo>
                      <a:pt x="0" y="64"/>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1" name="Freeform 370">
                <a:extLst>
                  <a:ext uri="{FF2B5EF4-FFF2-40B4-BE49-F238E27FC236}">
                    <a16:creationId xmlns:a16="http://schemas.microsoft.com/office/drawing/2014/main" id="{A613BD0C-4F77-45D9-8D23-F50B3587D2CE}"/>
                  </a:ext>
                </a:extLst>
              </p:cNvPr>
              <p:cNvSpPr>
                <a:spLocks/>
              </p:cNvSpPr>
              <p:nvPr/>
            </p:nvSpPr>
            <p:spPr bwMode="auto">
              <a:xfrm>
                <a:off x="3452170" y="2561068"/>
                <a:ext cx="179387" cy="304800"/>
              </a:xfrm>
              <a:custGeom>
                <a:avLst/>
                <a:gdLst>
                  <a:gd name="T0" fmla="*/ 113 w 113"/>
                  <a:gd name="T1" fmla="*/ 173 h 192"/>
                  <a:gd name="T2" fmla="*/ 56 w 113"/>
                  <a:gd name="T3" fmla="*/ 192 h 192"/>
                  <a:gd name="T4" fmla="*/ 0 w 113"/>
                  <a:gd name="T5" fmla="*/ 192 h 192"/>
                  <a:gd name="T6" fmla="*/ 12 w 113"/>
                  <a:gd name="T7" fmla="*/ 118 h 192"/>
                  <a:gd name="T8" fmla="*/ 2 w 113"/>
                  <a:gd name="T9" fmla="*/ 51 h 192"/>
                  <a:gd name="T10" fmla="*/ 8 w 113"/>
                  <a:gd name="T11" fmla="*/ 5 h 192"/>
                  <a:gd name="T12" fmla="*/ 54 w 113"/>
                  <a:gd name="T13" fmla="*/ 0 h 192"/>
                  <a:gd name="T14" fmla="*/ 100 w 113"/>
                  <a:gd name="T15" fmla="*/ 5 h 192"/>
                  <a:gd name="T16" fmla="*/ 109 w 113"/>
                  <a:gd name="T17" fmla="*/ 42 h 192"/>
                  <a:gd name="T18" fmla="*/ 96 w 113"/>
                  <a:gd name="T19" fmla="*/ 118 h 192"/>
                  <a:gd name="T20" fmla="*/ 113 w 113"/>
                  <a:gd name="T21" fmla="*/ 17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92">
                    <a:moveTo>
                      <a:pt x="113" y="173"/>
                    </a:moveTo>
                    <a:lnTo>
                      <a:pt x="56" y="192"/>
                    </a:lnTo>
                    <a:lnTo>
                      <a:pt x="0" y="192"/>
                    </a:lnTo>
                    <a:lnTo>
                      <a:pt x="12" y="118"/>
                    </a:lnTo>
                    <a:lnTo>
                      <a:pt x="2" y="51"/>
                    </a:lnTo>
                    <a:lnTo>
                      <a:pt x="8" y="5"/>
                    </a:lnTo>
                    <a:lnTo>
                      <a:pt x="54" y="0"/>
                    </a:lnTo>
                    <a:lnTo>
                      <a:pt x="100" y="5"/>
                    </a:lnTo>
                    <a:lnTo>
                      <a:pt x="109" y="42"/>
                    </a:lnTo>
                    <a:lnTo>
                      <a:pt x="96" y="118"/>
                    </a:lnTo>
                    <a:lnTo>
                      <a:pt x="113" y="173"/>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2" name="Freeform 371">
                <a:extLst>
                  <a:ext uri="{FF2B5EF4-FFF2-40B4-BE49-F238E27FC236}">
                    <a16:creationId xmlns:a16="http://schemas.microsoft.com/office/drawing/2014/main" id="{9A4EA45A-042E-4F59-8FFA-EAEE820DA003}"/>
                  </a:ext>
                </a:extLst>
              </p:cNvPr>
              <p:cNvSpPr>
                <a:spLocks/>
              </p:cNvSpPr>
              <p:nvPr/>
            </p:nvSpPr>
            <p:spPr bwMode="auto">
              <a:xfrm>
                <a:off x="3501383" y="2557893"/>
                <a:ext cx="36512" cy="201613"/>
              </a:xfrm>
              <a:custGeom>
                <a:avLst/>
                <a:gdLst>
                  <a:gd name="T0" fmla="*/ 12 w 12"/>
                  <a:gd name="T1" fmla="*/ 67 h 67"/>
                  <a:gd name="T2" fmla="*/ 12 w 12"/>
                  <a:gd name="T3" fmla="*/ 10 h 67"/>
                  <a:gd name="T4" fmla="*/ 10 w 12"/>
                  <a:gd name="T5" fmla="*/ 2 h 67"/>
                  <a:gd name="T6" fmla="*/ 0 w 12"/>
                  <a:gd name="T7" fmla="*/ 7 h 67"/>
                  <a:gd name="T8" fmla="*/ 12 w 12"/>
                  <a:gd name="T9" fmla="*/ 67 h 67"/>
                </a:gdLst>
                <a:ahLst/>
                <a:cxnLst>
                  <a:cxn ang="0">
                    <a:pos x="T0" y="T1"/>
                  </a:cxn>
                  <a:cxn ang="0">
                    <a:pos x="T2" y="T3"/>
                  </a:cxn>
                  <a:cxn ang="0">
                    <a:pos x="T4" y="T5"/>
                  </a:cxn>
                  <a:cxn ang="0">
                    <a:pos x="T6" y="T7"/>
                  </a:cxn>
                  <a:cxn ang="0">
                    <a:pos x="T8" y="T9"/>
                  </a:cxn>
                </a:cxnLst>
                <a:rect l="0" t="0" r="r" b="b"/>
                <a:pathLst>
                  <a:path w="12" h="67">
                    <a:moveTo>
                      <a:pt x="12" y="67"/>
                    </a:moveTo>
                    <a:cubicBezTo>
                      <a:pt x="12" y="10"/>
                      <a:pt x="12" y="10"/>
                      <a:pt x="12" y="10"/>
                    </a:cubicBezTo>
                    <a:cubicBezTo>
                      <a:pt x="10" y="2"/>
                      <a:pt x="10" y="2"/>
                      <a:pt x="10" y="2"/>
                    </a:cubicBezTo>
                    <a:cubicBezTo>
                      <a:pt x="10" y="2"/>
                      <a:pt x="0" y="0"/>
                      <a:pt x="0" y="7"/>
                    </a:cubicBezTo>
                    <a:cubicBezTo>
                      <a:pt x="0" y="15"/>
                      <a:pt x="5" y="48"/>
                      <a:pt x="12" y="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3" name="Freeform 372">
                <a:extLst>
                  <a:ext uri="{FF2B5EF4-FFF2-40B4-BE49-F238E27FC236}">
                    <a16:creationId xmlns:a16="http://schemas.microsoft.com/office/drawing/2014/main" id="{5308EDCD-6480-41BA-B2B8-B75CECAC24F9}"/>
                  </a:ext>
                </a:extLst>
              </p:cNvPr>
              <p:cNvSpPr>
                <a:spLocks/>
              </p:cNvSpPr>
              <p:nvPr/>
            </p:nvSpPr>
            <p:spPr bwMode="auto">
              <a:xfrm>
                <a:off x="3537895" y="2557893"/>
                <a:ext cx="33337" cy="201613"/>
              </a:xfrm>
              <a:custGeom>
                <a:avLst/>
                <a:gdLst>
                  <a:gd name="T0" fmla="*/ 0 w 11"/>
                  <a:gd name="T1" fmla="*/ 67 h 67"/>
                  <a:gd name="T2" fmla="*/ 0 w 11"/>
                  <a:gd name="T3" fmla="*/ 10 h 67"/>
                  <a:gd name="T4" fmla="*/ 1 w 11"/>
                  <a:gd name="T5" fmla="*/ 2 h 67"/>
                  <a:gd name="T6" fmla="*/ 11 w 11"/>
                  <a:gd name="T7" fmla="*/ 7 h 67"/>
                  <a:gd name="T8" fmla="*/ 0 w 11"/>
                  <a:gd name="T9" fmla="*/ 67 h 67"/>
                </a:gdLst>
                <a:ahLst/>
                <a:cxnLst>
                  <a:cxn ang="0">
                    <a:pos x="T0" y="T1"/>
                  </a:cxn>
                  <a:cxn ang="0">
                    <a:pos x="T2" y="T3"/>
                  </a:cxn>
                  <a:cxn ang="0">
                    <a:pos x="T4" y="T5"/>
                  </a:cxn>
                  <a:cxn ang="0">
                    <a:pos x="T6" y="T7"/>
                  </a:cxn>
                  <a:cxn ang="0">
                    <a:pos x="T8" y="T9"/>
                  </a:cxn>
                </a:cxnLst>
                <a:rect l="0" t="0" r="r" b="b"/>
                <a:pathLst>
                  <a:path w="11" h="67">
                    <a:moveTo>
                      <a:pt x="0" y="67"/>
                    </a:moveTo>
                    <a:cubicBezTo>
                      <a:pt x="0" y="10"/>
                      <a:pt x="0" y="10"/>
                      <a:pt x="0" y="10"/>
                    </a:cubicBezTo>
                    <a:cubicBezTo>
                      <a:pt x="1" y="2"/>
                      <a:pt x="1" y="2"/>
                      <a:pt x="1" y="2"/>
                    </a:cubicBezTo>
                    <a:cubicBezTo>
                      <a:pt x="1" y="2"/>
                      <a:pt x="11" y="0"/>
                      <a:pt x="11" y="7"/>
                    </a:cubicBezTo>
                    <a:cubicBezTo>
                      <a:pt x="11" y="15"/>
                      <a:pt x="7" y="48"/>
                      <a:pt x="0" y="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4" name="Freeform 373">
                <a:extLst>
                  <a:ext uri="{FF2B5EF4-FFF2-40B4-BE49-F238E27FC236}">
                    <a16:creationId xmlns:a16="http://schemas.microsoft.com/office/drawing/2014/main" id="{F5B7FD37-B514-4D6C-9C97-D7E2EE0429C5}"/>
                  </a:ext>
                </a:extLst>
              </p:cNvPr>
              <p:cNvSpPr>
                <a:spLocks/>
              </p:cNvSpPr>
              <p:nvPr/>
            </p:nvSpPr>
            <p:spPr bwMode="auto">
              <a:xfrm>
                <a:off x="3631558" y="2835706"/>
                <a:ext cx="9525" cy="9525"/>
              </a:xfrm>
              <a:custGeom>
                <a:avLst/>
                <a:gdLst>
                  <a:gd name="T0" fmla="*/ 0 w 6"/>
                  <a:gd name="T1" fmla="*/ 2 h 6"/>
                  <a:gd name="T2" fmla="*/ 2 w 6"/>
                  <a:gd name="T3" fmla="*/ 6 h 6"/>
                  <a:gd name="T4" fmla="*/ 6 w 6"/>
                  <a:gd name="T5" fmla="*/ 2 h 6"/>
                  <a:gd name="T6" fmla="*/ 0 w 6"/>
                  <a:gd name="T7" fmla="*/ 0 h 6"/>
                  <a:gd name="T8" fmla="*/ 0 w 6"/>
                  <a:gd name="T9" fmla="*/ 2 h 6"/>
                </a:gdLst>
                <a:ahLst/>
                <a:cxnLst>
                  <a:cxn ang="0">
                    <a:pos x="T0" y="T1"/>
                  </a:cxn>
                  <a:cxn ang="0">
                    <a:pos x="T2" y="T3"/>
                  </a:cxn>
                  <a:cxn ang="0">
                    <a:pos x="T4" y="T5"/>
                  </a:cxn>
                  <a:cxn ang="0">
                    <a:pos x="T6" y="T7"/>
                  </a:cxn>
                  <a:cxn ang="0">
                    <a:pos x="T8" y="T9"/>
                  </a:cxn>
                </a:cxnLst>
                <a:rect l="0" t="0" r="r" b="b"/>
                <a:pathLst>
                  <a:path w="6" h="6">
                    <a:moveTo>
                      <a:pt x="0" y="2"/>
                    </a:moveTo>
                    <a:lnTo>
                      <a:pt x="2" y="6"/>
                    </a:lnTo>
                    <a:lnTo>
                      <a:pt x="6" y="2"/>
                    </a:lnTo>
                    <a:lnTo>
                      <a:pt x="0" y="0"/>
                    </a:lnTo>
                    <a:lnTo>
                      <a:pt x="0" y="2"/>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5" name="Freeform 374">
                <a:extLst>
                  <a:ext uri="{FF2B5EF4-FFF2-40B4-BE49-F238E27FC236}">
                    <a16:creationId xmlns:a16="http://schemas.microsoft.com/office/drawing/2014/main" id="{C2E235E8-76D4-46E4-BB1E-538FED148E79}"/>
                  </a:ext>
                </a:extLst>
              </p:cNvPr>
              <p:cNvSpPr>
                <a:spLocks/>
              </p:cNvSpPr>
              <p:nvPr/>
            </p:nvSpPr>
            <p:spPr bwMode="auto">
              <a:xfrm>
                <a:off x="3461695" y="2835706"/>
                <a:ext cx="173037" cy="36513"/>
              </a:xfrm>
              <a:custGeom>
                <a:avLst/>
                <a:gdLst>
                  <a:gd name="T0" fmla="*/ 107 w 109"/>
                  <a:gd name="T1" fmla="*/ 0 h 23"/>
                  <a:gd name="T2" fmla="*/ 57 w 109"/>
                  <a:gd name="T3" fmla="*/ 17 h 23"/>
                  <a:gd name="T4" fmla="*/ 52 w 109"/>
                  <a:gd name="T5" fmla="*/ 9 h 23"/>
                  <a:gd name="T6" fmla="*/ 50 w 109"/>
                  <a:gd name="T7" fmla="*/ 19 h 23"/>
                  <a:gd name="T8" fmla="*/ 0 w 109"/>
                  <a:gd name="T9" fmla="*/ 21 h 23"/>
                  <a:gd name="T10" fmla="*/ 0 w 109"/>
                  <a:gd name="T11" fmla="*/ 23 h 23"/>
                  <a:gd name="T12" fmla="*/ 54 w 109"/>
                  <a:gd name="T13" fmla="*/ 21 h 23"/>
                  <a:gd name="T14" fmla="*/ 55 w 109"/>
                  <a:gd name="T15" fmla="*/ 19 h 23"/>
                  <a:gd name="T16" fmla="*/ 57 w 109"/>
                  <a:gd name="T17" fmla="*/ 19 h 23"/>
                  <a:gd name="T18" fmla="*/ 109 w 109"/>
                  <a:gd name="T19" fmla="*/ 2 h 23"/>
                  <a:gd name="T20" fmla="*/ 107 w 109"/>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23">
                    <a:moveTo>
                      <a:pt x="107" y="0"/>
                    </a:moveTo>
                    <a:lnTo>
                      <a:pt x="57" y="17"/>
                    </a:lnTo>
                    <a:lnTo>
                      <a:pt x="52" y="9"/>
                    </a:lnTo>
                    <a:lnTo>
                      <a:pt x="50" y="19"/>
                    </a:lnTo>
                    <a:lnTo>
                      <a:pt x="0" y="21"/>
                    </a:lnTo>
                    <a:lnTo>
                      <a:pt x="0" y="23"/>
                    </a:lnTo>
                    <a:lnTo>
                      <a:pt x="54" y="21"/>
                    </a:lnTo>
                    <a:lnTo>
                      <a:pt x="55" y="19"/>
                    </a:lnTo>
                    <a:lnTo>
                      <a:pt x="57" y="19"/>
                    </a:lnTo>
                    <a:lnTo>
                      <a:pt x="109" y="2"/>
                    </a:lnTo>
                    <a:lnTo>
                      <a:pt x="107" y="0"/>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6" name="Freeform 491">
                <a:extLst>
                  <a:ext uri="{FF2B5EF4-FFF2-40B4-BE49-F238E27FC236}">
                    <a16:creationId xmlns:a16="http://schemas.microsoft.com/office/drawing/2014/main" id="{70CCE111-CC40-4DFD-958A-79E4DD26C4D8}"/>
                  </a:ext>
                </a:extLst>
              </p:cNvPr>
              <p:cNvSpPr>
                <a:spLocks/>
              </p:cNvSpPr>
              <p:nvPr/>
            </p:nvSpPr>
            <p:spPr bwMode="auto">
              <a:xfrm>
                <a:off x="3514083" y="2527730"/>
                <a:ext cx="50800" cy="84137"/>
              </a:xfrm>
              <a:custGeom>
                <a:avLst/>
                <a:gdLst>
                  <a:gd name="T0" fmla="*/ 17 w 17"/>
                  <a:gd name="T1" fmla="*/ 0 h 28"/>
                  <a:gd name="T2" fmla="*/ 0 w 17"/>
                  <a:gd name="T3" fmla="*/ 1 h 28"/>
                  <a:gd name="T4" fmla="*/ 0 w 17"/>
                  <a:gd name="T5" fmla="*/ 14 h 28"/>
                  <a:gd name="T6" fmla="*/ 8 w 17"/>
                  <a:gd name="T7" fmla="*/ 28 h 28"/>
                  <a:gd name="T8" fmla="*/ 15 w 17"/>
                  <a:gd name="T9" fmla="*/ 14 h 28"/>
                  <a:gd name="T10" fmla="*/ 17 w 17"/>
                  <a:gd name="T11" fmla="*/ 0 h 28"/>
                </a:gdLst>
                <a:ahLst/>
                <a:cxnLst>
                  <a:cxn ang="0">
                    <a:pos x="T0" y="T1"/>
                  </a:cxn>
                  <a:cxn ang="0">
                    <a:pos x="T2" y="T3"/>
                  </a:cxn>
                  <a:cxn ang="0">
                    <a:pos x="T4" y="T5"/>
                  </a:cxn>
                  <a:cxn ang="0">
                    <a:pos x="T6" y="T7"/>
                  </a:cxn>
                  <a:cxn ang="0">
                    <a:pos x="T8" y="T9"/>
                  </a:cxn>
                  <a:cxn ang="0">
                    <a:pos x="T10" y="T11"/>
                  </a:cxn>
                </a:cxnLst>
                <a:rect l="0" t="0" r="r" b="b"/>
                <a:pathLst>
                  <a:path w="17" h="28">
                    <a:moveTo>
                      <a:pt x="17" y="0"/>
                    </a:moveTo>
                    <a:cubicBezTo>
                      <a:pt x="0" y="1"/>
                      <a:pt x="0" y="1"/>
                      <a:pt x="0" y="1"/>
                    </a:cubicBezTo>
                    <a:cubicBezTo>
                      <a:pt x="0" y="14"/>
                      <a:pt x="0" y="14"/>
                      <a:pt x="0" y="14"/>
                    </a:cubicBezTo>
                    <a:cubicBezTo>
                      <a:pt x="0" y="14"/>
                      <a:pt x="1" y="28"/>
                      <a:pt x="8" y="28"/>
                    </a:cubicBezTo>
                    <a:cubicBezTo>
                      <a:pt x="15" y="28"/>
                      <a:pt x="15" y="14"/>
                      <a:pt x="15" y="14"/>
                    </a:cubicBezTo>
                    <a:lnTo>
                      <a:pt x="17" y="0"/>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7" name="Freeform 492">
                <a:extLst>
                  <a:ext uri="{FF2B5EF4-FFF2-40B4-BE49-F238E27FC236}">
                    <a16:creationId xmlns:a16="http://schemas.microsoft.com/office/drawing/2014/main" id="{CE7B1CC8-CBA0-4A43-A179-A84E7910C157}"/>
                  </a:ext>
                </a:extLst>
              </p:cNvPr>
              <p:cNvSpPr>
                <a:spLocks/>
              </p:cNvSpPr>
              <p:nvPr/>
            </p:nvSpPr>
            <p:spPr bwMode="auto">
              <a:xfrm>
                <a:off x="3522021" y="2524555"/>
                <a:ext cx="42862" cy="33337"/>
              </a:xfrm>
              <a:custGeom>
                <a:avLst/>
                <a:gdLst>
                  <a:gd name="T0" fmla="*/ 0 w 14"/>
                  <a:gd name="T1" fmla="*/ 0 h 11"/>
                  <a:gd name="T2" fmla="*/ 13 w 14"/>
                  <a:gd name="T3" fmla="*/ 11 h 11"/>
                  <a:gd name="T4" fmla="*/ 14 w 14"/>
                  <a:gd name="T5" fmla="*/ 3 h 11"/>
                  <a:gd name="T6" fmla="*/ 0 w 14"/>
                  <a:gd name="T7" fmla="*/ 0 h 11"/>
                </a:gdLst>
                <a:ahLst/>
                <a:cxnLst>
                  <a:cxn ang="0">
                    <a:pos x="T0" y="T1"/>
                  </a:cxn>
                  <a:cxn ang="0">
                    <a:pos x="T2" y="T3"/>
                  </a:cxn>
                  <a:cxn ang="0">
                    <a:pos x="T4" y="T5"/>
                  </a:cxn>
                  <a:cxn ang="0">
                    <a:pos x="T6" y="T7"/>
                  </a:cxn>
                </a:cxnLst>
                <a:rect l="0" t="0" r="r" b="b"/>
                <a:pathLst>
                  <a:path w="14" h="11">
                    <a:moveTo>
                      <a:pt x="0" y="0"/>
                    </a:moveTo>
                    <a:cubicBezTo>
                      <a:pt x="0" y="8"/>
                      <a:pt x="3" y="11"/>
                      <a:pt x="13" y="11"/>
                    </a:cubicBezTo>
                    <a:cubicBezTo>
                      <a:pt x="14" y="3"/>
                      <a:pt x="14" y="3"/>
                      <a:pt x="14" y="3"/>
                    </a:cubicBezTo>
                    <a:lnTo>
                      <a:pt x="0" y="0"/>
                    </a:ln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8" name="Rectangle 493">
                <a:extLst>
                  <a:ext uri="{FF2B5EF4-FFF2-40B4-BE49-F238E27FC236}">
                    <a16:creationId xmlns:a16="http://schemas.microsoft.com/office/drawing/2014/main" id="{36AA7FDB-AC9F-4B9A-9FCE-A4DC180E9A12}"/>
                  </a:ext>
                </a:extLst>
              </p:cNvPr>
              <p:cNvSpPr>
                <a:spLocks noChangeArrowheads="1"/>
              </p:cNvSpPr>
              <p:nvPr/>
            </p:nvSpPr>
            <p:spPr bwMode="auto">
              <a:xfrm>
                <a:off x="3531546" y="2535668"/>
                <a:ext cx="1587" cy="1587"/>
              </a:xfrm>
              <a:prstGeom prst="rect">
                <a:avLst/>
              </a:prstGeom>
              <a:solidFill>
                <a:srgbClr val="5D2E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9" name="Freeform 494">
                <a:extLst>
                  <a:ext uri="{FF2B5EF4-FFF2-40B4-BE49-F238E27FC236}">
                    <a16:creationId xmlns:a16="http://schemas.microsoft.com/office/drawing/2014/main" id="{4712A0D0-35E3-4F65-A9DC-5B54B69F98DF}"/>
                  </a:ext>
                </a:extLst>
              </p:cNvPr>
              <p:cNvSpPr>
                <a:spLocks/>
              </p:cNvSpPr>
              <p:nvPr/>
            </p:nvSpPr>
            <p:spPr bwMode="auto">
              <a:xfrm>
                <a:off x="3531546" y="247058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9CC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0" name="Freeform 495">
                <a:extLst>
                  <a:ext uri="{FF2B5EF4-FFF2-40B4-BE49-F238E27FC236}">
                    <a16:creationId xmlns:a16="http://schemas.microsoft.com/office/drawing/2014/main" id="{5D0210C0-C1DE-4D1F-9F98-E1E03BDF10B8}"/>
                  </a:ext>
                </a:extLst>
              </p:cNvPr>
              <p:cNvSpPr>
                <a:spLocks/>
              </p:cNvSpPr>
              <p:nvPr/>
            </p:nvSpPr>
            <p:spPr bwMode="auto">
              <a:xfrm>
                <a:off x="3471221" y="2411843"/>
                <a:ext cx="120650" cy="127000"/>
              </a:xfrm>
              <a:custGeom>
                <a:avLst/>
                <a:gdLst>
                  <a:gd name="T0" fmla="*/ 29 w 40"/>
                  <a:gd name="T1" fmla="*/ 14 h 42"/>
                  <a:gd name="T2" fmla="*/ 1 w 40"/>
                  <a:gd name="T3" fmla="*/ 22 h 42"/>
                  <a:gd name="T4" fmla="*/ 20 w 40"/>
                  <a:gd name="T5" fmla="*/ 41 h 42"/>
                  <a:gd name="T6" fmla="*/ 37 w 40"/>
                  <a:gd name="T7" fmla="*/ 37 h 42"/>
                  <a:gd name="T8" fmla="*/ 40 w 40"/>
                  <a:gd name="T9" fmla="*/ 34 h 42"/>
                  <a:gd name="T10" fmla="*/ 36 w 40"/>
                  <a:gd name="T11" fmla="*/ 23 h 42"/>
                  <a:gd name="T12" fmla="*/ 37 w 40"/>
                  <a:gd name="T13" fmla="*/ 20 h 42"/>
                  <a:gd name="T14" fmla="*/ 30 w 40"/>
                  <a:gd name="T15" fmla="*/ 15 h 42"/>
                  <a:gd name="T16" fmla="*/ 29 w 40"/>
                  <a:gd name="T17" fmla="*/ 1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2">
                    <a:moveTo>
                      <a:pt x="29" y="14"/>
                    </a:moveTo>
                    <a:cubicBezTo>
                      <a:pt x="18" y="0"/>
                      <a:pt x="0" y="9"/>
                      <a:pt x="1" y="22"/>
                    </a:cubicBezTo>
                    <a:cubicBezTo>
                      <a:pt x="1" y="35"/>
                      <a:pt x="11" y="40"/>
                      <a:pt x="20" y="41"/>
                    </a:cubicBezTo>
                    <a:cubicBezTo>
                      <a:pt x="27" y="42"/>
                      <a:pt x="34" y="38"/>
                      <a:pt x="37" y="37"/>
                    </a:cubicBezTo>
                    <a:cubicBezTo>
                      <a:pt x="40" y="35"/>
                      <a:pt x="40" y="34"/>
                      <a:pt x="40" y="34"/>
                    </a:cubicBezTo>
                    <a:cubicBezTo>
                      <a:pt x="39" y="32"/>
                      <a:pt x="35" y="25"/>
                      <a:pt x="36" y="23"/>
                    </a:cubicBezTo>
                    <a:cubicBezTo>
                      <a:pt x="40" y="21"/>
                      <a:pt x="38" y="20"/>
                      <a:pt x="37" y="20"/>
                    </a:cubicBezTo>
                    <a:cubicBezTo>
                      <a:pt x="37" y="19"/>
                      <a:pt x="31" y="16"/>
                      <a:pt x="30" y="15"/>
                    </a:cubicBezTo>
                    <a:cubicBezTo>
                      <a:pt x="30" y="15"/>
                      <a:pt x="30" y="14"/>
                      <a:pt x="29" y="14"/>
                    </a:cubicBez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1" name="Freeform 496">
                <a:extLst>
                  <a:ext uri="{FF2B5EF4-FFF2-40B4-BE49-F238E27FC236}">
                    <a16:creationId xmlns:a16="http://schemas.microsoft.com/office/drawing/2014/main" id="{2700645D-DA77-497D-93A9-BE787AD266F6}"/>
                  </a:ext>
                </a:extLst>
              </p:cNvPr>
              <p:cNvSpPr>
                <a:spLocks/>
              </p:cNvSpPr>
              <p:nvPr/>
            </p:nvSpPr>
            <p:spPr bwMode="auto">
              <a:xfrm>
                <a:off x="3515671" y="2488043"/>
                <a:ext cx="12700" cy="20637"/>
              </a:xfrm>
              <a:custGeom>
                <a:avLst/>
                <a:gdLst>
                  <a:gd name="T0" fmla="*/ 2 w 4"/>
                  <a:gd name="T1" fmla="*/ 0 h 7"/>
                  <a:gd name="T2" fmla="*/ 0 w 4"/>
                  <a:gd name="T3" fmla="*/ 1 h 7"/>
                  <a:gd name="T4" fmla="*/ 2 w 4"/>
                  <a:gd name="T5" fmla="*/ 5 h 7"/>
                  <a:gd name="T6" fmla="*/ 4 w 4"/>
                  <a:gd name="T7" fmla="*/ 7 h 7"/>
                  <a:gd name="T8" fmla="*/ 2 w 4"/>
                  <a:gd name="T9" fmla="*/ 0 h 7"/>
                </a:gdLst>
                <a:ahLst/>
                <a:cxnLst>
                  <a:cxn ang="0">
                    <a:pos x="T0" y="T1"/>
                  </a:cxn>
                  <a:cxn ang="0">
                    <a:pos x="T2" y="T3"/>
                  </a:cxn>
                  <a:cxn ang="0">
                    <a:pos x="T4" y="T5"/>
                  </a:cxn>
                  <a:cxn ang="0">
                    <a:pos x="T6" y="T7"/>
                  </a:cxn>
                  <a:cxn ang="0">
                    <a:pos x="T8" y="T9"/>
                  </a:cxn>
                </a:cxnLst>
                <a:rect l="0" t="0" r="r" b="b"/>
                <a:pathLst>
                  <a:path w="4" h="7">
                    <a:moveTo>
                      <a:pt x="2" y="0"/>
                    </a:moveTo>
                    <a:cubicBezTo>
                      <a:pt x="1" y="0"/>
                      <a:pt x="0" y="0"/>
                      <a:pt x="0" y="1"/>
                    </a:cubicBezTo>
                    <a:cubicBezTo>
                      <a:pt x="0" y="2"/>
                      <a:pt x="1" y="4"/>
                      <a:pt x="2" y="5"/>
                    </a:cubicBezTo>
                    <a:cubicBezTo>
                      <a:pt x="3" y="6"/>
                      <a:pt x="4" y="6"/>
                      <a:pt x="4" y="7"/>
                    </a:cubicBezTo>
                    <a:cubicBezTo>
                      <a:pt x="3" y="5"/>
                      <a:pt x="1" y="2"/>
                      <a:pt x="2" y="0"/>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2" name="Freeform 497">
                <a:extLst>
                  <a:ext uri="{FF2B5EF4-FFF2-40B4-BE49-F238E27FC236}">
                    <a16:creationId xmlns:a16="http://schemas.microsoft.com/office/drawing/2014/main" id="{17998DA6-E5CA-43A5-869D-3317C4E9ECA3}"/>
                  </a:ext>
                </a:extLst>
              </p:cNvPr>
              <p:cNvSpPr>
                <a:spLocks/>
              </p:cNvSpPr>
              <p:nvPr/>
            </p:nvSpPr>
            <p:spPr bwMode="auto">
              <a:xfrm>
                <a:off x="3428358" y="2418193"/>
                <a:ext cx="133350" cy="123825"/>
              </a:xfrm>
              <a:custGeom>
                <a:avLst/>
                <a:gdLst>
                  <a:gd name="T0" fmla="*/ 34 w 44"/>
                  <a:gd name="T1" fmla="*/ 31 h 41"/>
                  <a:gd name="T2" fmla="*/ 34 w 44"/>
                  <a:gd name="T3" fmla="*/ 39 h 41"/>
                  <a:gd name="T4" fmla="*/ 34 w 44"/>
                  <a:gd name="T5" fmla="*/ 39 h 41"/>
                  <a:gd name="T6" fmla="*/ 19 w 44"/>
                  <a:gd name="T7" fmla="*/ 37 h 41"/>
                  <a:gd name="T8" fmla="*/ 18 w 44"/>
                  <a:gd name="T9" fmla="*/ 38 h 41"/>
                  <a:gd name="T10" fmla="*/ 3 w 44"/>
                  <a:gd name="T11" fmla="*/ 33 h 41"/>
                  <a:gd name="T12" fmla="*/ 8 w 44"/>
                  <a:gd name="T13" fmla="*/ 18 h 41"/>
                  <a:gd name="T14" fmla="*/ 10 w 44"/>
                  <a:gd name="T15" fmla="*/ 17 h 41"/>
                  <a:gd name="T16" fmla="*/ 13 w 44"/>
                  <a:gd name="T17" fmla="*/ 10 h 41"/>
                  <a:gd name="T18" fmla="*/ 19 w 44"/>
                  <a:gd name="T19" fmla="*/ 4 h 41"/>
                  <a:gd name="T20" fmla="*/ 32 w 44"/>
                  <a:gd name="T21" fmla="*/ 2 h 41"/>
                  <a:gd name="T22" fmla="*/ 43 w 44"/>
                  <a:gd name="T23" fmla="*/ 4 h 41"/>
                  <a:gd name="T24" fmla="*/ 43 w 44"/>
                  <a:gd name="T25" fmla="*/ 12 h 41"/>
                  <a:gd name="T26" fmla="*/ 43 w 44"/>
                  <a:gd name="T27" fmla="*/ 12 h 41"/>
                  <a:gd name="T28" fmla="*/ 36 w 44"/>
                  <a:gd name="T29" fmla="*/ 15 h 41"/>
                  <a:gd name="T30" fmla="*/ 32 w 44"/>
                  <a:gd name="T31" fmla="*/ 13 h 41"/>
                  <a:gd name="T32" fmla="*/ 32 w 44"/>
                  <a:gd name="T33" fmla="*/ 13 h 41"/>
                  <a:gd name="T34" fmla="*/ 37 w 44"/>
                  <a:gd name="T35" fmla="*/ 23 h 41"/>
                  <a:gd name="T36" fmla="*/ 36 w 44"/>
                  <a:gd name="T37" fmla="*/ 24 h 41"/>
                  <a:gd name="T38" fmla="*/ 31 w 44"/>
                  <a:gd name="T39" fmla="*/ 23 h 41"/>
                  <a:gd name="T40" fmla="*/ 29 w 44"/>
                  <a:gd name="T41" fmla="*/ 24 h 41"/>
                  <a:gd name="T42" fmla="*/ 31 w 44"/>
                  <a:gd name="T43" fmla="*/ 28 h 41"/>
                  <a:gd name="T44" fmla="*/ 33 w 44"/>
                  <a:gd name="T45" fmla="*/ 30 h 41"/>
                  <a:gd name="T46" fmla="*/ 34 w 44"/>
                  <a:gd name="T47"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41">
                    <a:moveTo>
                      <a:pt x="34" y="31"/>
                    </a:moveTo>
                    <a:cubicBezTo>
                      <a:pt x="34" y="31"/>
                      <a:pt x="37" y="36"/>
                      <a:pt x="34" y="39"/>
                    </a:cubicBezTo>
                    <a:cubicBezTo>
                      <a:pt x="34" y="39"/>
                      <a:pt x="34" y="39"/>
                      <a:pt x="34" y="39"/>
                    </a:cubicBezTo>
                    <a:cubicBezTo>
                      <a:pt x="29" y="40"/>
                      <a:pt x="24" y="40"/>
                      <a:pt x="19" y="37"/>
                    </a:cubicBezTo>
                    <a:cubicBezTo>
                      <a:pt x="19" y="37"/>
                      <a:pt x="18" y="38"/>
                      <a:pt x="18" y="38"/>
                    </a:cubicBezTo>
                    <a:cubicBezTo>
                      <a:pt x="12" y="41"/>
                      <a:pt x="5" y="38"/>
                      <a:pt x="3" y="33"/>
                    </a:cubicBezTo>
                    <a:cubicBezTo>
                      <a:pt x="0" y="27"/>
                      <a:pt x="3" y="21"/>
                      <a:pt x="8" y="18"/>
                    </a:cubicBezTo>
                    <a:cubicBezTo>
                      <a:pt x="9" y="18"/>
                      <a:pt x="9" y="17"/>
                      <a:pt x="10" y="17"/>
                    </a:cubicBezTo>
                    <a:cubicBezTo>
                      <a:pt x="10" y="15"/>
                      <a:pt x="11" y="13"/>
                      <a:pt x="13" y="10"/>
                    </a:cubicBezTo>
                    <a:cubicBezTo>
                      <a:pt x="14" y="8"/>
                      <a:pt x="16" y="6"/>
                      <a:pt x="19" y="4"/>
                    </a:cubicBezTo>
                    <a:cubicBezTo>
                      <a:pt x="23" y="2"/>
                      <a:pt x="28" y="1"/>
                      <a:pt x="32" y="2"/>
                    </a:cubicBezTo>
                    <a:cubicBezTo>
                      <a:pt x="36" y="0"/>
                      <a:pt x="40" y="1"/>
                      <a:pt x="43" y="4"/>
                    </a:cubicBezTo>
                    <a:cubicBezTo>
                      <a:pt x="44" y="7"/>
                      <a:pt x="44" y="10"/>
                      <a:pt x="43" y="12"/>
                    </a:cubicBezTo>
                    <a:cubicBezTo>
                      <a:pt x="43" y="12"/>
                      <a:pt x="43" y="12"/>
                      <a:pt x="43" y="12"/>
                    </a:cubicBezTo>
                    <a:cubicBezTo>
                      <a:pt x="41" y="14"/>
                      <a:pt x="38" y="15"/>
                      <a:pt x="36" y="15"/>
                    </a:cubicBezTo>
                    <a:cubicBezTo>
                      <a:pt x="34" y="14"/>
                      <a:pt x="32" y="13"/>
                      <a:pt x="32" y="13"/>
                    </a:cubicBezTo>
                    <a:cubicBezTo>
                      <a:pt x="32" y="13"/>
                      <a:pt x="32" y="13"/>
                      <a:pt x="32" y="13"/>
                    </a:cubicBezTo>
                    <a:cubicBezTo>
                      <a:pt x="37" y="23"/>
                      <a:pt x="37" y="23"/>
                      <a:pt x="37" y="23"/>
                    </a:cubicBezTo>
                    <a:cubicBezTo>
                      <a:pt x="38" y="24"/>
                      <a:pt x="36" y="24"/>
                      <a:pt x="36" y="24"/>
                    </a:cubicBezTo>
                    <a:cubicBezTo>
                      <a:pt x="36" y="24"/>
                      <a:pt x="33" y="23"/>
                      <a:pt x="31" y="23"/>
                    </a:cubicBezTo>
                    <a:cubicBezTo>
                      <a:pt x="30" y="23"/>
                      <a:pt x="29" y="23"/>
                      <a:pt x="29" y="24"/>
                    </a:cubicBezTo>
                    <a:cubicBezTo>
                      <a:pt x="29" y="25"/>
                      <a:pt x="30" y="27"/>
                      <a:pt x="31" y="28"/>
                    </a:cubicBezTo>
                    <a:cubicBezTo>
                      <a:pt x="32" y="29"/>
                      <a:pt x="33" y="29"/>
                      <a:pt x="33" y="30"/>
                    </a:cubicBezTo>
                    <a:cubicBezTo>
                      <a:pt x="34" y="30"/>
                      <a:pt x="34" y="31"/>
                      <a:pt x="34" y="3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3" name="Freeform 498">
                <a:extLst>
                  <a:ext uri="{FF2B5EF4-FFF2-40B4-BE49-F238E27FC236}">
                    <a16:creationId xmlns:a16="http://schemas.microsoft.com/office/drawing/2014/main" id="{60325BB7-F8CC-4967-96F5-27E708FE4E7C}"/>
                  </a:ext>
                </a:extLst>
              </p:cNvPr>
              <p:cNvSpPr>
                <a:spLocks/>
              </p:cNvSpPr>
              <p:nvPr/>
            </p:nvSpPr>
            <p:spPr bwMode="auto">
              <a:xfrm>
                <a:off x="3549008" y="2470580"/>
                <a:ext cx="9525" cy="4762"/>
              </a:xfrm>
              <a:custGeom>
                <a:avLst/>
                <a:gdLst>
                  <a:gd name="T0" fmla="*/ 2 w 3"/>
                  <a:gd name="T1" fmla="*/ 1 h 2"/>
                  <a:gd name="T2" fmla="*/ 3 w 3"/>
                  <a:gd name="T3" fmla="*/ 2 h 2"/>
                  <a:gd name="T4" fmla="*/ 3 w 3"/>
                  <a:gd name="T5" fmla="*/ 1 h 2"/>
                  <a:gd name="T6" fmla="*/ 1 w 3"/>
                  <a:gd name="T7" fmla="*/ 0 h 2"/>
                  <a:gd name="T8" fmla="*/ 0 w 3"/>
                  <a:gd name="T9" fmla="*/ 2 h 2"/>
                  <a:gd name="T10" fmla="*/ 1 w 3"/>
                  <a:gd name="T11" fmla="*/ 2 h 2"/>
                  <a:gd name="T12" fmla="*/ 2 w 3"/>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2" y="1"/>
                    </a:moveTo>
                    <a:cubicBezTo>
                      <a:pt x="3" y="2"/>
                      <a:pt x="3" y="2"/>
                      <a:pt x="3" y="2"/>
                    </a:cubicBezTo>
                    <a:cubicBezTo>
                      <a:pt x="3" y="1"/>
                      <a:pt x="3" y="1"/>
                      <a:pt x="3" y="1"/>
                    </a:cubicBezTo>
                    <a:cubicBezTo>
                      <a:pt x="2" y="0"/>
                      <a:pt x="2" y="0"/>
                      <a:pt x="1" y="0"/>
                    </a:cubicBezTo>
                    <a:cubicBezTo>
                      <a:pt x="0" y="0"/>
                      <a:pt x="0" y="1"/>
                      <a:pt x="0" y="2"/>
                    </a:cubicBezTo>
                    <a:cubicBezTo>
                      <a:pt x="1" y="2"/>
                      <a:pt x="1" y="2"/>
                      <a:pt x="1" y="2"/>
                    </a:cubicBezTo>
                    <a:cubicBezTo>
                      <a:pt x="1" y="2"/>
                      <a:pt x="1" y="2"/>
                      <a:pt x="2"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4" name="Freeform 499">
                <a:extLst>
                  <a:ext uri="{FF2B5EF4-FFF2-40B4-BE49-F238E27FC236}">
                    <a16:creationId xmlns:a16="http://schemas.microsoft.com/office/drawing/2014/main" id="{064A2B14-7FB2-4EED-B550-52CBF4471F3B}"/>
                  </a:ext>
                </a:extLst>
              </p:cNvPr>
              <p:cNvSpPr>
                <a:spLocks/>
              </p:cNvSpPr>
              <p:nvPr/>
            </p:nvSpPr>
            <p:spPr bwMode="auto">
              <a:xfrm>
                <a:off x="3571233" y="2497568"/>
                <a:ext cx="14287" cy="6350"/>
              </a:xfrm>
              <a:custGeom>
                <a:avLst/>
                <a:gdLst>
                  <a:gd name="T0" fmla="*/ 0 w 5"/>
                  <a:gd name="T1" fmla="*/ 2 h 2"/>
                  <a:gd name="T2" fmla="*/ 2 w 5"/>
                  <a:gd name="T3" fmla="*/ 1 h 2"/>
                  <a:gd name="T4" fmla="*/ 4 w 5"/>
                  <a:gd name="T5" fmla="*/ 0 h 2"/>
                  <a:gd name="T6" fmla="*/ 5 w 5"/>
                  <a:gd name="T7" fmla="*/ 0 h 2"/>
                  <a:gd name="T8" fmla="*/ 5 w 5"/>
                  <a:gd name="T9" fmla="*/ 1 h 2"/>
                  <a:gd name="T10" fmla="*/ 5 w 5"/>
                  <a:gd name="T11" fmla="*/ 1 h 2"/>
                  <a:gd name="T12" fmla="*/ 2 w 5"/>
                  <a:gd name="T13" fmla="*/ 2 h 2"/>
                  <a:gd name="T14" fmla="*/ 0 w 5"/>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0" y="2"/>
                    </a:moveTo>
                    <a:cubicBezTo>
                      <a:pt x="0" y="2"/>
                      <a:pt x="1" y="2"/>
                      <a:pt x="2" y="1"/>
                    </a:cubicBezTo>
                    <a:cubicBezTo>
                      <a:pt x="3" y="1"/>
                      <a:pt x="4" y="0"/>
                      <a:pt x="4" y="0"/>
                    </a:cubicBezTo>
                    <a:cubicBezTo>
                      <a:pt x="5" y="0"/>
                      <a:pt x="5" y="0"/>
                      <a:pt x="5" y="0"/>
                    </a:cubicBezTo>
                    <a:cubicBezTo>
                      <a:pt x="5" y="1"/>
                      <a:pt x="5" y="1"/>
                      <a:pt x="5" y="1"/>
                    </a:cubicBezTo>
                    <a:cubicBezTo>
                      <a:pt x="5" y="1"/>
                      <a:pt x="5" y="1"/>
                      <a:pt x="5" y="1"/>
                    </a:cubicBezTo>
                    <a:cubicBezTo>
                      <a:pt x="5" y="1"/>
                      <a:pt x="3" y="1"/>
                      <a:pt x="2" y="2"/>
                    </a:cubicBezTo>
                    <a:cubicBezTo>
                      <a:pt x="1" y="2"/>
                      <a:pt x="0" y="2"/>
                      <a:pt x="0" y="2"/>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5" name="Freeform 500">
                <a:extLst>
                  <a:ext uri="{FF2B5EF4-FFF2-40B4-BE49-F238E27FC236}">
                    <a16:creationId xmlns:a16="http://schemas.microsoft.com/office/drawing/2014/main" id="{17F529A0-5D07-4CFA-836A-DE2B9FF7ABB2}"/>
                  </a:ext>
                </a:extLst>
              </p:cNvPr>
              <p:cNvSpPr>
                <a:spLocks/>
              </p:cNvSpPr>
              <p:nvPr/>
            </p:nvSpPr>
            <p:spPr bwMode="auto">
              <a:xfrm>
                <a:off x="3571233" y="2500743"/>
                <a:ext cx="14287" cy="3175"/>
              </a:xfrm>
              <a:custGeom>
                <a:avLst/>
                <a:gdLst>
                  <a:gd name="T0" fmla="*/ 0 w 5"/>
                  <a:gd name="T1" fmla="*/ 1 h 1"/>
                  <a:gd name="T2" fmla="*/ 2 w 5"/>
                  <a:gd name="T3" fmla="*/ 0 h 1"/>
                  <a:gd name="T4" fmla="*/ 5 w 5"/>
                  <a:gd name="T5" fmla="*/ 0 h 1"/>
                  <a:gd name="T6" fmla="*/ 5 w 5"/>
                  <a:gd name="T7" fmla="*/ 0 h 1"/>
                  <a:gd name="T8" fmla="*/ 5 w 5"/>
                  <a:gd name="T9" fmla="*/ 0 h 1"/>
                  <a:gd name="T10" fmla="*/ 5 w 5"/>
                  <a:gd name="T11" fmla="*/ 0 h 1"/>
                  <a:gd name="T12" fmla="*/ 2 w 5"/>
                  <a:gd name="T13" fmla="*/ 1 h 1"/>
                  <a:gd name="T14" fmla="*/ 0 w 5"/>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
                    <a:moveTo>
                      <a:pt x="0" y="1"/>
                    </a:moveTo>
                    <a:cubicBezTo>
                      <a:pt x="0" y="1"/>
                      <a:pt x="1" y="1"/>
                      <a:pt x="2" y="0"/>
                    </a:cubicBezTo>
                    <a:cubicBezTo>
                      <a:pt x="3" y="0"/>
                      <a:pt x="5" y="0"/>
                      <a:pt x="5" y="0"/>
                    </a:cubicBezTo>
                    <a:cubicBezTo>
                      <a:pt x="5" y="0"/>
                      <a:pt x="5" y="0"/>
                      <a:pt x="5" y="0"/>
                    </a:cubicBezTo>
                    <a:cubicBezTo>
                      <a:pt x="5" y="0"/>
                      <a:pt x="5" y="0"/>
                      <a:pt x="5" y="0"/>
                    </a:cubicBezTo>
                    <a:cubicBezTo>
                      <a:pt x="5" y="0"/>
                      <a:pt x="5" y="0"/>
                      <a:pt x="5" y="0"/>
                    </a:cubicBezTo>
                    <a:cubicBezTo>
                      <a:pt x="5" y="0"/>
                      <a:pt x="3" y="1"/>
                      <a:pt x="2" y="1"/>
                    </a:cubicBezTo>
                    <a:cubicBezTo>
                      <a:pt x="1" y="1"/>
                      <a:pt x="0" y="1"/>
                      <a:pt x="0" y="1"/>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6" name="Freeform 501">
                <a:extLst>
                  <a:ext uri="{FF2B5EF4-FFF2-40B4-BE49-F238E27FC236}">
                    <a16:creationId xmlns:a16="http://schemas.microsoft.com/office/drawing/2014/main" id="{BC2BEEAE-9929-4342-96A0-36468A0E6A6B}"/>
                  </a:ext>
                </a:extLst>
              </p:cNvPr>
              <p:cNvSpPr>
                <a:spLocks/>
              </p:cNvSpPr>
              <p:nvPr/>
            </p:nvSpPr>
            <p:spPr bwMode="auto">
              <a:xfrm>
                <a:off x="3555358" y="2896030"/>
                <a:ext cx="125412" cy="39687"/>
              </a:xfrm>
              <a:custGeom>
                <a:avLst/>
                <a:gdLst>
                  <a:gd name="T0" fmla="*/ 0 w 79"/>
                  <a:gd name="T1" fmla="*/ 6 h 25"/>
                  <a:gd name="T2" fmla="*/ 0 w 79"/>
                  <a:gd name="T3" fmla="*/ 0 h 25"/>
                  <a:gd name="T4" fmla="*/ 79 w 79"/>
                  <a:gd name="T5" fmla="*/ 25 h 25"/>
                  <a:gd name="T6" fmla="*/ 0 w 79"/>
                  <a:gd name="T7" fmla="*/ 6 h 25"/>
                </a:gdLst>
                <a:ahLst/>
                <a:cxnLst>
                  <a:cxn ang="0">
                    <a:pos x="T0" y="T1"/>
                  </a:cxn>
                  <a:cxn ang="0">
                    <a:pos x="T2" y="T3"/>
                  </a:cxn>
                  <a:cxn ang="0">
                    <a:pos x="T4" y="T5"/>
                  </a:cxn>
                  <a:cxn ang="0">
                    <a:pos x="T6" y="T7"/>
                  </a:cxn>
                </a:cxnLst>
                <a:rect l="0" t="0" r="r" b="b"/>
                <a:pathLst>
                  <a:path w="79" h="25">
                    <a:moveTo>
                      <a:pt x="0" y="6"/>
                    </a:moveTo>
                    <a:lnTo>
                      <a:pt x="0" y="0"/>
                    </a:lnTo>
                    <a:lnTo>
                      <a:pt x="79" y="25"/>
                    </a:lnTo>
                    <a:lnTo>
                      <a:pt x="0" y="6"/>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grpSp>
    </p:spTree>
    <p:extLst>
      <p:ext uri="{BB962C8B-B14F-4D97-AF65-F5344CB8AC3E}">
        <p14:creationId xmlns:p14="http://schemas.microsoft.com/office/powerpoint/2010/main" val="980155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3AF02-13C1-4C44-BB7F-D0B102F4A249}"/>
              </a:ext>
            </a:extLst>
          </p:cNvPr>
          <p:cNvSpPr>
            <a:spLocks noGrp="1"/>
          </p:cNvSpPr>
          <p:nvPr>
            <p:ph type="title"/>
          </p:nvPr>
        </p:nvSpPr>
        <p:spPr>
          <a:xfrm>
            <a:off x="274639" y="295274"/>
            <a:ext cx="11889564" cy="917575"/>
          </a:xfrm>
        </p:spPr>
        <p:txBody>
          <a:bodyPr/>
          <a:lstStyle/>
          <a:p>
            <a:r>
              <a:rPr lang="en-GB"/>
              <a:t>Five habits we’ve learned so far</a:t>
            </a:r>
            <a:endParaRPr lang="en-US"/>
          </a:p>
        </p:txBody>
      </p:sp>
      <p:grpSp>
        <p:nvGrpSpPr>
          <p:cNvPr id="289" name="Group 288">
            <a:extLst>
              <a:ext uri="{FF2B5EF4-FFF2-40B4-BE49-F238E27FC236}">
                <a16:creationId xmlns:a16="http://schemas.microsoft.com/office/drawing/2014/main" id="{766B5B9D-157A-4B68-A49E-9BAC3508C192}"/>
              </a:ext>
            </a:extLst>
          </p:cNvPr>
          <p:cNvGrpSpPr/>
          <p:nvPr/>
        </p:nvGrpSpPr>
        <p:grpSpPr>
          <a:xfrm>
            <a:off x="3933843" y="1266946"/>
            <a:ext cx="8290983" cy="5527322"/>
            <a:chOff x="3697957" y="1282698"/>
            <a:chExt cx="8290983" cy="5527322"/>
          </a:xfrm>
        </p:grpSpPr>
        <p:graphicFrame>
          <p:nvGraphicFramePr>
            <p:cNvPr id="4" name="Diagram 3">
              <a:extLst>
                <a:ext uri="{FF2B5EF4-FFF2-40B4-BE49-F238E27FC236}">
                  <a16:creationId xmlns:a16="http://schemas.microsoft.com/office/drawing/2014/main" id="{3A16E288-F038-419F-A00E-4E02F867F4B5}"/>
                </a:ext>
              </a:extLst>
            </p:cNvPr>
            <p:cNvGraphicFramePr/>
            <p:nvPr>
              <p:extLst>
                <p:ext uri="{D42A27DB-BD31-4B8C-83A1-F6EECF244321}">
                  <p14:modId xmlns:p14="http://schemas.microsoft.com/office/powerpoint/2010/main" val="3715839152"/>
                </p:ext>
              </p:extLst>
            </p:nvPr>
          </p:nvGraphicFramePr>
          <p:xfrm>
            <a:off x="3697957" y="1282698"/>
            <a:ext cx="8290983" cy="552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people_3" title="Icon of a person surrounded by brackets">
              <a:extLst>
                <a:ext uri="{FF2B5EF4-FFF2-40B4-BE49-F238E27FC236}">
                  <a16:creationId xmlns:a16="http://schemas.microsoft.com/office/drawing/2014/main" id="{143FBB90-9C0D-40A9-ACE6-32A7DDD28DFA}"/>
                </a:ext>
              </a:extLst>
            </p:cNvPr>
            <p:cNvSpPr>
              <a:spLocks noChangeAspect="1" noEditPoints="1"/>
            </p:cNvSpPr>
            <p:nvPr/>
          </p:nvSpPr>
          <p:spPr bwMode="auto">
            <a:xfrm>
              <a:off x="3996739" y="1748609"/>
              <a:ext cx="447187" cy="450759"/>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sq">
              <a:solidFill>
                <a:srgbClr val="1783D9"/>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 name="Health_E95E" title="Icon of a heart with a heartbeat monitor line through the middle">
              <a:extLst>
                <a:ext uri="{FF2B5EF4-FFF2-40B4-BE49-F238E27FC236}">
                  <a16:creationId xmlns:a16="http://schemas.microsoft.com/office/drawing/2014/main" id="{AF964C81-CD8A-407F-ACD6-1ADEC20A0242}"/>
                </a:ext>
              </a:extLst>
            </p:cNvPr>
            <p:cNvSpPr>
              <a:spLocks noChangeAspect="1"/>
            </p:cNvSpPr>
            <p:nvPr/>
          </p:nvSpPr>
          <p:spPr bwMode="auto">
            <a:xfrm>
              <a:off x="4463316" y="2815754"/>
              <a:ext cx="521802" cy="441877"/>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flat">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rrow_24" title="Icon of an arrow pointing out of a box">
              <a:extLst>
                <a:ext uri="{FF2B5EF4-FFF2-40B4-BE49-F238E27FC236}">
                  <a16:creationId xmlns:a16="http://schemas.microsoft.com/office/drawing/2014/main" id="{2B87FB9F-759E-4F0E-9034-837BED44EDB1}"/>
                </a:ext>
              </a:extLst>
            </p:cNvPr>
            <p:cNvSpPr>
              <a:spLocks noChangeAspect="1" noEditPoints="1"/>
            </p:cNvSpPr>
            <p:nvPr/>
          </p:nvSpPr>
          <p:spPr bwMode="auto">
            <a:xfrm rot="10800000">
              <a:off x="4445846" y="4901492"/>
              <a:ext cx="478923" cy="365760"/>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5875" cap="sq">
              <a:solidFill>
                <a:schemeClr val="accent6">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10" name="cloud_2" title="Icon of a cloud made of two arrows pointing towards eachother">
              <a:extLst>
                <a:ext uri="{FF2B5EF4-FFF2-40B4-BE49-F238E27FC236}">
                  <a16:creationId xmlns:a16="http://schemas.microsoft.com/office/drawing/2014/main" id="{7586CDEF-A780-46F8-BE0A-A3D2641B020A}"/>
                </a:ext>
              </a:extLst>
            </p:cNvPr>
            <p:cNvSpPr>
              <a:spLocks noChangeAspect="1" noEditPoints="1"/>
            </p:cNvSpPr>
            <p:nvPr/>
          </p:nvSpPr>
          <p:spPr bwMode="auto">
            <a:xfrm>
              <a:off x="3943037" y="5959755"/>
              <a:ext cx="554589" cy="320040"/>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accent6">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1" name="Modern_workplace" title="Icon of three people connected by a dotted line">
              <a:extLst>
                <a:ext uri="{FF2B5EF4-FFF2-40B4-BE49-F238E27FC236}">
                  <a16:creationId xmlns:a16="http://schemas.microsoft.com/office/drawing/2014/main" id="{3307B489-A465-435C-BAB7-9F753D36CF48}"/>
                </a:ext>
              </a:extLst>
            </p:cNvPr>
            <p:cNvSpPr>
              <a:spLocks noChangeAspect="1" noEditPoints="1"/>
            </p:cNvSpPr>
            <p:nvPr/>
          </p:nvSpPr>
          <p:spPr bwMode="auto">
            <a:xfrm>
              <a:off x="4623675" y="3774959"/>
              <a:ext cx="495378" cy="480081"/>
            </a:xfrm>
            <a:custGeom>
              <a:avLst/>
              <a:gdLst>
                <a:gd name="T0" fmla="*/ 210 w 584"/>
                <a:gd name="T1" fmla="*/ 515 h 564"/>
                <a:gd name="T2" fmla="*/ 226 w 584"/>
                <a:gd name="T3" fmla="*/ 515 h 564"/>
                <a:gd name="T4" fmla="*/ 239 w 584"/>
                <a:gd name="T5" fmla="*/ 515 h 564"/>
                <a:gd name="T6" fmla="*/ 255 w 584"/>
                <a:gd name="T7" fmla="*/ 515 h 564"/>
                <a:gd name="T8" fmla="*/ 269 w 584"/>
                <a:gd name="T9" fmla="*/ 515 h 564"/>
                <a:gd name="T10" fmla="*/ 285 w 584"/>
                <a:gd name="T11" fmla="*/ 515 h 564"/>
                <a:gd name="T12" fmla="*/ 298 w 584"/>
                <a:gd name="T13" fmla="*/ 515 h 564"/>
                <a:gd name="T14" fmla="*/ 314 w 584"/>
                <a:gd name="T15" fmla="*/ 515 h 564"/>
                <a:gd name="T16" fmla="*/ 328 w 584"/>
                <a:gd name="T17" fmla="*/ 515 h 564"/>
                <a:gd name="T18" fmla="*/ 344 w 584"/>
                <a:gd name="T19" fmla="*/ 515 h 564"/>
                <a:gd name="T20" fmla="*/ 357 w 584"/>
                <a:gd name="T21" fmla="*/ 515 h 564"/>
                <a:gd name="T22" fmla="*/ 373 w 584"/>
                <a:gd name="T23" fmla="*/ 515 h 564"/>
                <a:gd name="T24" fmla="*/ 366 w 584"/>
                <a:gd name="T25" fmla="*/ 247 h 564"/>
                <a:gd name="T26" fmla="*/ 358 w 584"/>
                <a:gd name="T27" fmla="*/ 233 h 564"/>
                <a:gd name="T28" fmla="*/ 372 w 584"/>
                <a:gd name="T29" fmla="*/ 259 h 564"/>
                <a:gd name="T30" fmla="*/ 380 w 584"/>
                <a:gd name="T31" fmla="*/ 273 h 564"/>
                <a:gd name="T32" fmla="*/ 386 w 584"/>
                <a:gd name="T33" fmla="*/ 285 h 564"/>
                <a:gd name="T34" fmla="*/ 393 w 584"/>
                <a:gd name="T35" fmla="*/ 299 h 564"/>
                <a:gd name="T36" fmla="*/ 400 w 584"/>
                <a:gd name="T37" fmla="*/ 311 h 564"/>
                <a:gd name="T38" fmla="*/ 407 w 584"/>
                <a:gd name="T39" fmla="*/ 325 h 564"/>
                <a:gd name="T40" fmla="*/ 414 w 584"/>
                <a:gd name="T41" fmla="*/ 337 h 564"/>
                <a:gd name="T42" fmla="*/ 421 w 584"/>
                <a:gd name="T43" fmla="*/ 351 h 564"/>
                <a:gd name="T44" fmla="*/ 226 w 584"/>
                <a:gd name="T45" fmla="*/ 233 h 564"/>
                <a:gd name="T46" fmla="*/ 218 w 584"/>
                <a:gd name="T47" fmla="*/ 247 h 564"/>
                <a:gd name="T48" fmla="*/ 212 w 584"/>
                <a:gd name="T49" fmla="*/ 259 h 564"/>
                <a:gd name="T50" fmla="*/ 204 w 584"/>
                <a:gd name="T51" fmla="*/ 273 h 564"/>
                <a:gd name="T52" fmla="*/ 198 w 584"/>
                <a:gd name="T53" fmla="*/ 285 h 564"/>
                <a:gd name="T54" fmla="*/ 191 w 584"/>
                <a:gd name="T55" fmla="*/ 299 h 564"/>
                <a:gd name="T56" fmla="*/ 184 w 584"/>
                <a:gd name="T57" fmla="*/ 311 h 564"/>
                <a:gd name="T58" fmla="*/ 177 w 584"/>
                <a:gd name="T59" fmla="*/ 325 h 564"/>
                <a:gd name="T60" fmla="*/ 170 w 584"/>
                <a:gd name="T61" fmla="*/ 337 h 564"/>
                <a:gd name="T62" fmla="*/ 163 w 584"/>
                <a:gd name="T63" fmla="*/ 351 h 564"/>
                <a:gd name="T64" fmla="*/ 239 w 584"/>
                <a:gd name="T65" fmla="*/ 53 h 564"/>
                <a:gd name="T66" fmla="*/ 293 w 584"/>
                <a:gd name="T67" fmla="*/ 105 h 564"/>
                <a:gd name="T68" fmla="*/ 347 w 584"/>
                <a:gd name="T69" fmla="*/ 53 h 564"/>
                <a:gd name="T70" fmla="*/ 293 w 584"/>
                <a:gd name="T71" fmla="*/ 0 h 564"/>
                <a:gd name="T72" fmla="*/ 239 w 584"/>
                <a:gd name="T73" fmla="*/ 53 h 564"/>
                <a:gd name="T74" fmla="*/ 205 w 584"/>
                <a:gd name="T75" fmla="*/ 190 h 564"/>
                <a:gd name="T76" fmla="*/ 292 w 584"/>
                <a:gd name="T77" fmla="*/ 105 h 564"/>
                <a:gd name="T78" fmla="*/ 379 w 584"/>
                <a:gd name="T79" fmla="*/ 190 h 564"/>
                <a:gd name="T80" fmla="*/ 444 w 584"/>
                <a:gd name="T81" fmla="*/ 427 h 564"/>
                <a:gd name="T82" fmla="*/ 498 w 584"/>
                <a:gd name="T83" fmla="*/ 479 h 564"/>
                <a:gd name="T84" fmla="*/ 553 w 584"/>
                <a:gd name="T85" fmla="*/ 427 h 564"/>
                <a:gd name="T86" fmla="*/ 498 w 584"/>
                <a:gd name="T87" fmla="*/ 374 h 564"/>
                <a:gd name="T88" fmla="*/ 444 w 584"/>
                <a:gd name="T89" fmla="*/ 427 h 564"/>
                <a:gd name="T90" fmla="*/ 411 w 584"/>
                <a:gd name="T91" fmla="*/ 564 h 564"/>
                <a:gd name="T92" fmla="*/ 498 w 584"/>
                <a:gd name="T93" fmla="*/ 479 h 564"/>
                <a:gd name="T94" fmla="*/ 584 w 584"/>
                <a:gd name="T95" fmla="*/ 564 h 564"/>
                <a:gd name="T96" fmla="*/ 34 w 584"/>
                <a:gd name="T97" fmla="*/ 427 h 564"/>
                <a:gd name="T98" fmla="*/ 87 w 584"/>
                <a:gd name="T99" fmla="*/ 479 h 564"/>
                <a:gd name="T100" fmla="*/ 142 w 584"/>
                <a:gd name="T101" fmla="*/ 427 h 564"/>
                <a:gd name="T102" fmla="*/ 87 w 584"/>
                <a:gd name="T103" fmla="*/ 374 h 564"/>
                <a:gd name="T104" fmla="*/ 34 w 584"/>
                <a:gd name="T105" fmla="*/ 427 h 564"/>
                <a:gd name="T106" fmla="*/ 0 w 584"/>
                <a:gd name="T107" fmla="*/ 564 h 564"/>
                <a:gd name="T108" fmla="*/ 87 w 584"/>
                <a:gd name="T109" fmla="*/ 479 h 564"/>
                <a:gd name="T110" fmla="*/ 173 w 584"/>
                <a:gd name="T11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4" h="564">
                  <a:moveTo>
                    <a:pt x="210" y="515"/>
                  </a:moveTo>
                  <a:cubicBezTo>
                    <a:pt x="226" y="515"/>
                    <a:pt x="226" y="515"/>
                    <a:pt x="226" y="515"/>
                  </a:cubicBezTo>
                  <a:moveTo>
                    <a:pt x="239" y="515"/>
                  </a:moveTo>
                  <a:cubicBezTo>
                    <a:pt x="255" y="515"/>
                    <a:pt x="255" y="515"/>
                    <a:pt x="255" y="515"/>
                  </a:cubicBezTo>
                  <a:moveTo>
                    <a:pt x="269" y="515"/>
                  </a:moveTo>
                  <a:cubicBezTo>
                    <a:pt x="285" y="515"/>
                    <a:pt x="285" y="515"/>
                    <a:pt x="285" y="515"/>
                  </a:cubicBezTo>
                  <a:moveTo>
                    <a:pt x="298" y="515"/>
                  </a:moveTo>
                  <a:cubicBezTo>
                    <a:pt x="314" y="515"/>
                    <a:pt x="314" y="515"/>
                    <a:pt x="314" y="515"/>
                  </a:cubicBezTo>
                  <a:moveTo>
                    <a:pt x="328" y="515"/>
                  </a:moveTo>
                  <a:cubicBezTo>
                    <a:pt x="344" y="515"/>
                    <a:pt x="344" y="515"/>
                    <a:pt x="344" y="515"/>
                  </a:cubicBezTo>
                  <a:moveTo>
                    <a:pt x="357" y="515"/>
                  </a:moveTo>
                  <a:cubicBezTo>
                    <a:pt x="373" y="515"/>
                    <a:pt x="373" y="515"/>
                    <a:pt x="373" y="515"/>
                  </a:cubicBezTo>
                  <a:moveTo>
                    <a:pt x="366" y="247"/>
                  </a:moveTo>
                  <a:cubicBezTo>
                    <a:pt x="358" y="233"/>
                    <a:pt x="358" y="233"/>
                    <a:pt x="358" y="233"/>
                  </a:cubicBezTo>
                  <a:moveTo>
                    <a:pt x="372" y="259"/>
                  </a:moveTo>
                  <a:cubicBezTo>
                    <a:pt x="380" y="273"/>
                    <a:pt x="380" y="273"/>
                    <a:pt x="380" y="273"/>
                  </a:cubicBezTo>
                  <a:moveTo>
                    <a:pt x="386" y="285"/>
                  </a:moveTo>
                  <a:cubicBezTo>
                    <a:pt x="393" y="299"/>
                    <a:pt x="393" y="299"/>
                    <a:pt x="393" y="299"/>
                  </a:cubicBezTo>
                  <a:moveTo>
                    <a:pt x="400" y="311"/>
                  </a:moveTo>
                  <a:cubicBezTo>
                    <a:pt x="407" y="325"/>
                    <a:pt x="407" y="325"/>
                    <a:pt x="407" y="325"/>
                  </a:cubicBezTo>
                  <a:moveTo>
                    <a:pt x="414" y="337"/>
                  </a:moveTo>
                  <a:cubicBezTo>
                    <a:pt x="421" y="351"/>
                    <a:pt x="421" y="351"/>
                    <a:pt x="421" y="351"/>
                  </a:cubicBezTo>
                  <a:moveTo>
                    <a:pt x="226" y="233"/>
                  </a:moveTo>
                  <a:cubicBezTo>
                    <a:pt x="218" y="247"/>
                    <a:pt x="218" y="247"/>
                    <a:pt x="218" y="247"/>
                  </a:cubicBezTo>
                  <a:moveTo>
                    <a:pt x="212" y="259"/>
                  </a:moveTo>
                  <a:cubicBezTo>
                    <a:pt x="204" y="273"/>
                    <a:pt x="204" y="273"/>
                    <a:pt x="204" y="273"/>
                  </a:cubicBezTo>
                  <a:moveTo>
                    <a:pt x="198" y="285"/>
                  </a:moveTo>
                  <a:cubicBezTo>
                    <a:pt x="191" y="299"/>
                    <a:pt x="191" y="299"/>
                    <a:pt x="191" y="299"/>
                  </a:cubicBezTo>
                  <a:moveTo>
                    <a:pt x="184" y="311"/>
                  </a:moveTo>
                  <a:cubicBezTo>
                    <a:pt x="177" y="325"/>
                    <a:pt x="177" y="325"/>
                    <a:pt x="177" y="325"/>
                  </a:cubicBezTo>
                  <a:moveTo>
                    <a:pt x="170" y="337"/>
                  </a:moveTo>
                  <a:cubicBezTo>
                    <a:pt x="163" y="351"/>
                    <a:pt x="163" y="351"/>
                    <a:pt x="163" y="351"/>
                  </a:cubicBezTo>
                  <a:moveTo>
                    <a:pt x="239" y="53"/>
                  </a:moveTo>
                  <a:cubicBezTo>
                    <a:pt x="239" y="82"/>
                    <a:pt x="263" y="105"/>
                    <a:pt x="293" y="105"/>
                  </a:cubicBezTo>
                  <a:cubicBezTo>
                    <a:pt x="322" y="105"/>
                    <a:pt x="347" y="82"/>
                    <a:pt x="347" y="53"/>
                  </a:cubicBezTo>
                  <a:cubicBezTo>
                    <a:pt x="347" y="24"/>
                    <a:pt x="322" y="0"/>
                    <a:pt x="293" y="0"/>
                  </a:cubicBezTo>
                  <a:cubicBezTo>
                    <a:pt x="263" y="0"/>
                    <a:pt x="239" y="24"/>
                    <a:pt x="239" y="53"/>
                  </a:cubicBezTo>
                  <a:close/>
                  <a:moveTo>
                    <a:pt x="205" y="190"/>
                  </a:moveTo>
                  <a:cubicBezTo>
                    <a:pt x="205" y="143"/>
                    <a:pt x="244" y="105"/>
                    <a:pt x="292" y="105"/>
                  </a:cubicBezTo>
                  <a:cubicBezTo>
                    <a:pt x="340" y="105"/>
                    <a:pt x="379" y="143"/>
                    <a:pt x="379" y="190"/>
                  </a:cubicBezTo>
                  <a:moveTo>
                    <a:pt x="444" y="427"/>
                  </a:moveTo>
                  <a:cubicBezTo>
                    <a:pt x="444" y="456"/>
                    <a:pt x="469" y="479"/>
                    <a:pt x="498" y="479"/>
                  </a:cubicBezTo>
                  <a:cubicBezTo>
                    <a:pt x="528" y="479"/>
                    <a:pt x="553" y="456"/>
                    <a:pt x="553" y="427"/>
                  </a:cubicBezTo>
                  <a:cubicBezTo>
                    <a:pt x="553" y="398"/>
                    <a:pt x="528" y="374"/>
                    <a:pt x="498" y="374"/>
                  </a:cubicBezTo>
                  <a:cubicBezTo>
                    <a:pt x="469" y="374"/>
                    <a:pt x="444" y="398"/>
                    <a:pt x="444" y="427"/>
                  </a:cubicBezTo>
                  <a:close/>
                  <a:moveTo>
                    <a:pt x="411" y="564"/>
                  </a:moveTo>
                  <a:cubicBezTo>
                    <a:pt x="411" y="517"/>
                    <a:pt x="449" y="479"/>
                    <a:pt x="498" y="479"/>
                  </a:cubicBezTo>
                  <a:cubicBezTo>
                    <a:pt x="546" y="479"/>
                    <a:pt x="584" y="517"/>
                    <a:pt x="584" y="564"/>
                  </a:cubicBezTo>
                  <a:moveTo>
                    <a:pt x="34" y="427"/>
                  </a:moveTo>
                  <a:cubicBezTo>
                    <a:pt x="34" y="456"/>
                    <a:pt x="58" y="479"/>
                    <a:pt x="87" y="479"/>
                  </a:cubicBezTo>
                  <a:cubicBezTo>
                    <a:pt x="117" y="479"/>
                    <a:pt x="142" y="456"/>
                    <a:pt x="142" y="427"/>
                  </a:cubicBezTo>
                  <a:cubicBezTo>
                    <a:pt x="142" y="398"/>
                    <a:pt x="117" y="374"/>
                    <a:pt x="87" y="374"/>
                  </a:cubicBezTo>
                  <a:cubicBezTo>
                    <a:pt x="58" y="374"/>
                    <a:pt x="34" y="398"/>
                    <a:pt x="34" y="427"/>
                  </a:cubicBezTo>
                  <a:close/>
                  <a:moveTo>
                    <a:pt x="0" y="564"/>
                  </a:moveTo>
                  <a:cubicBezTo>
                    <a:pt x="0" y="517"/>
                    <a:pt x="38" y="479"/>
                    <a:pt x="87" y="479"/>
                  </a:cubicBezTo>
                  <a:cubicBezTo>
                    <a:pt x="135" y="479"/>
                    <a:pt x="173" y="517"/>
                    <a:pt x="173" y="564"/>
                  </a:cubicBezTo>
                </a:path>
              </a:pathLst>
            </a:custGeom>
            <a:noFill/>
            <a:ln w="15875" cap="flat">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pic>
        <p:nvPicPr>
          <p:cNvPr id="14" name="Picture 13">
            <a:extLst>
              <a:ext uri="{FF2B5EF4-FFF2-40B4-BE49-F238E27FC236}">
                <a16:creationId xmlns:a16="http://schemas.microsoft.com/office/drawing/2014/main" id="{1880CEC6-1209-4C9C-9783-E5CF8A26DC40}"/>
              </a:ext>
            </a:extLst>
          </p:cNvPr>
          <p:cNvPicPr>
            <a:picLocks noChangeAspect="1"/>
          </p:cNvPicPr>
          <p:nvPr/>
        </p:nvPicPr>
        <p:blipFill>
          <a:blip r:embed="rId8"/>
          <a:stretch>
            <a:fillRect/>
          </a:stretch>
        </p:blipFill>
        <p:spPr>
          <a:xfrm>
            <a:off x="1410627" y="2090516"/>
            <a:ext cx="2102645" cy="829905"/>
          </a:xfrm>
          <a:prstGeom prst="rect">
            <a:avLst/>
          </a:prstGeom>
        </p:spPr>
      </p:pic>
      <p:sp>
        <p:nvSpPr>
          <p:cNvPr id="219" name="Rectangle 20">
            <a:extLst>
              <a:ext uri="{FF2B5EF4-FFF2-40B4-BE49-F238E27FC236}">
                <a16:creationId xmlns:a16="http://schemas.microsoft.com/office/drawing/2014/main" id="{DCA17379-A902-4CF0-8D44-DC5B226737F4}"/>
              </a:ext>
            </a:extLst>
          </p:cNvPr>
          <p:cNvSpPr>
            <a:spLocks noChangeArrowheads="1"/>
          </p:cNvSpPr>
          <p:nvPr/>
        </p:nvSpPr>
        <p:spPr bwMode="auto">
          <a:xfrm>
            <a:off x="254753" y="1163734"/>
            <a:ext cx="4349036" cy="561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nvGrpSpPr>
          <p:cNvPr id="226" name="Group 225">
            <a:extLst>
              <a:ext uri="{FF2B5EF4-FFF2-40B4-BE49-F238E27FC236}">
                <a16:creationId xmlns:a16="http://schemas.microsoft.com/office/drawing/2014/main" id="{19B0575A-C3FD-4667-81A2-30B3919D4772}"/>
              </a:ext>
            </a:extLst>
          </p:cNvPr>
          <p:cNvGrpSpPr/>
          <p:nvPr/>
        </p:nvGrpSpPr>
        <p:grpSpPr>
          <a:xfrm>
            <a:off x="2429271" y="3284044"/>
            <a:ext cx="537211" cy="813716"/>
            <a:chOff x="9939685" y="4431514"/>
            <a:chExt cx="215900" cy="327025"/>
          </a:xfrm>
        </p:grpSpPr>
        <p:sp>
          <p:nvSpPr>
            <p:cNvPr id="227" name="Freeform 38">
              <a:extLst>
                <a:ext uri="{FF2B5EF4-FFF2-40B4-BE49-F238E27FC236}">
                  <a16:creationId xmlns:a16="http://schemas.microsoft.com/office/drawing/2014/main" id="{3FC3EB1B-C4A5-43E6-B5B0-EBF7A9C39112}"/>
                </a:ext>
              </a:extLst>
            </p:cNvPr>
            <p:cNvSpPr>
              <a:spLocks noEditPoints="1"/>
            </p:cNvSpPr>
            <p:nvPr/>
          </p:nvSpPr>
          <p:spPr bwMode="auto">
            <a:xfrm>
              <a:off x="9939685" y="4431514"/>
              <a:ext cx="215900" cy="279400"/>
            </a:xfrm>
            <a:custGeom>
              <a:avLst/>
              <a:gdLst>
                <a:gd name="T0" fmla="*/ 35 w 71"/>
                <a:gd name="T1" fmla="*/ 92 h 92"/>
                <a:gd name="T2" fmla="*/ 35 w 71"/>
                <a:gd name="T3" fmla="*/ 87 h 92"/>
                <a:gd name="T4" fmla="*/ 36 w 71"/>
                <a:gd name="T5" fmla="*/ 87 h 92"/>
                <a:gd name="T6" fmla="*/ 35 w 71"/>
                <a:gd name="T7" fmla="*/ 92 h 92"/>
                <a:gd name="T8" fmla="*/ 71 w 71"/>
                <a:gd name="T9" fmla="*/ 35 h 92"/>
                <a:gd name="T10" fmla="*/ 35 w 71"/>
                <a:gd name="T11" fmla="*/ 0 h 92"/>
                <a:gd name="T12" fmla="*/ 0 w 71"/>
                <a:gd name="T13" fmla="*/ 35 h 92"/>
                <a:gd name="T14" fmla="*/ 16 w 71"/>
                <a:gd name="T15" fmla="*/ 64 h 92"/>
                <a:gd name="T16" fmla="*/ 24 w 71"/>
                <a:gd name="T17" fmla="*/ 87 h 92"/>
                <a:gd name="T18" fmla="*/ 35 w 71"/>
                <a:gd name="T19" fmla="*/ 92 h 92"/>
                <a:gd name="T20" fmla="*/ 47 w 71"/>
                <a:gd name="T21" fmla="*/ 87 h 92"/>
                <a:gd name="T22" fmla="*/ 47 w 71"/>
                <a:gd name="T23" fmla="*/ 86 h 92"/>
                <a:gd name="T24" fmla="*/ 55 w 71"/>
                <a:gd name="T25" fmla="*/ 64 h 92"/>
                <a:gd name="T26" fmla="*/ 71 w 71"/>
                <a:gd name="T27" fmla="*/ 3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 h="92">
                  <a:moveTo>
                    <a:pt x="35" y="92"/>
                  </a:moveTo>
                  <a:cubicBezTo>
                    <a:pt x="35" y="87"/>
                    <a:pt x="35" y="87"/>
                    <a:pt x="35" y="87"/>
                  </a:cubicBezTo>
                  <a:cubicBezTo>
                    <a:pt x="36" y="87"/>
                    <a:pt x="36" y="87"/>
                    <a:pt x="36" y="87"/>
                  </a:cubicBezTo>
                  <a:cubicBezTo>
                    <a:pt x="35" y="92"/>
                    <a:pt x="35" y="92"/>
                    <a:pt x="35" y="92"/>
                  </a:cubicBezTo>
                  <a:close/>
                  <a:moveTo>
                    <a:pt x="71" y="35"/>
                  </a:moveTo>
                  <a:cubicBezTo>
                    <a:pt x="71" y="16"/>
                    <a:pt x="55" y="0"/>
                    <a:pt x="35" y="0"/>
                  </a:cubicBezTo>
                  <a:cubicBezTo>
                    <a:pt x="16" y="0"/>
                    <a:pt x="0" y="16"/>
                    <a:pt x="0" y="35"/>
                  </a:cubicBezTo>
                  <a:cubicBezTo>
                    <a:pt x="0" y="47"/>
                    <a:pt x="7" y="58"/>
                    <a:pt x="16" y="64"/>
                  </a:cubicBezTo>
                  <a:cubicBezTo>
                    <a:pt x="16" y="64"/>
                    <a:pt x="24" y="70"/>
                    <a:pt x="24" y="87"/>
                  </a:cubicBezTo>
                  <a:cubicBezTo>
                    <a:pt x="35" y="92"/>
                    <a:pt x="35" y="92"/>
                    <a:pt x="35" y="92"/>
                  </a:cubicBezTo>
                  <a:cubicBezTo>
                    <a:pt x="47" y="87"/>
                    <a:pt x="47" y="87"/>
                    <a:pt x="47" y="87"/>
                  </a:cubicBezTo>
                  <a:cubicBezTo>
                    <a:pt x="47" y="86"/>
                    <a:pt x="47" y="86"/>
                    <a:pt x="47" y="86"/>
                  </a:cubicBezTo>
                  <a:cubicBezTo>
                    <a:pt x="48" y="70"/>
                    <a:pt x="54" y="65"/>
                    <a:pt x="55" y="64"/>
                  </a:cubicBezTo>
                  <a:cubicBezTo>
                    <a:pt x="65" y="58"/>
                    <a:pt x="71" y="47"/>
                    <a:pt x="71" y="35"/>
                  </a:cubicBezTo>
                  <a:close/>
                </a:path>
              </a:pathLst>
            </a:custGeom>
            <a:solidFill>
              <a:srgbClr val="FFFF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8" name="Rectangle 39">
              <a:extLst>
                <a:ext uri="{FF2B5EF4-FFF2-40B4-BE49-F238E27FC236}">
                  <a16:creationId xmlns:a16="http://schemas.microsoft.com/office/drawing/2014/main" id="{BB8FF4F9-DF42-4BF6-ABBD-C45D0BF74318}"/>
                </a:ext>
              </a:extLst>
            </p:cNvPr>
            <p:cNvSpPr>
              <a:spLocks noChangeArrowheads="1"/>
            </p:cNvSpPr>
            <p:nvPr/>
          </p:nvSpPr>
          <p:spPr bwMode="auto">
            <a:xfrm>
              <a:off x="10012710" y="4695039"/>
              <a:ext cx="73025" cy="4762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9" name="Freeform 40">
              <a:extLst>
                <a:ext uri="{FF2B5EF4-FFF2-40B4-BE49-F238E27FC236}">
                  <a16:creationId xmlns:a16="http://schemas.microsoft.com/office/drawing/2014/main" id="{F0DE6581-20BA-458F-A577-9E54583F1936}"/>
                </a:ext>
              </a:extLst>
            </p:cNvPr>
            <p:cNvSpPr>
              <a:spLocks/>
            </p:cNvSpPr>
            <p:nvPr/>
          </p:nvSpPr>
          <p:spPr bwMode="auto">
            <a:xfrm>
              <a:off x="10012710" y="4704564"/>
              <a:ext cx="73025" cy="14287"/>
            </a:xfrm>
            <a:custGeom>
              <a:avLst/>
              <a:gdLst>
                <a:gd name="T0" fmla="*/ 0 w 46"/>
                <a:gd name="T1" fmla="*/ 9 h 9"/>
                <a:gd name="T2" fmla="*/ 0 w 46"/>
                <a:gd name="T3" fmla="*/ 7 h 9"/>
                <a:gd name="T4" fmla="*/ 46 w 46"/>
                <a:gd name="T5" fmla="*/ 0 h 9"/>
                <a:gd name="T6" fmla="*/ 46 w 46"/>
                <a:gd name="T7" fmla="*/ 2 h 9"/>
                <a:gd name="T8" fmla="*/ 0 w 46"/>
                <a:gd name="T9" fmla="*/ 9 h 9"/>
              </a:gdLst>
              <a:ahLst/>
              <a:cxnLst>
                <a:cxn ang="0">
                  <a:pos x="T0" y="T1"/>
                </a:cxn>
                <a:cxn ang="0">
                  <a:pos x="T2" y="T3"/>
                </a:cxn>
                <a:cxn ang="0">
                  <a:pos x="T4" y="T5"/>
                </a:cxn>
                <a:cxn ang="0">
                  <a:pos x="T6" y="T7"/>
                </a:cxn>
                <a:cxn ang="0">
                  <a:pos x="T8" y="T9"/>
                </a:cxn>
              </a:cxnLst>
              <a:rect l="0" t="0" r="r" b="b"/>
              <a:pathLst>
                <a:path w="46" h="9">
                  <a:moveTo>
                    <a:pt x="0" y="9"/>
                  </a:moveTo>
                  <a:lnTo>
                    <a:pt x="0" y="7"/>
                  </a:lnTo>
                  <a:lnTo>
                    <a:pt x="46" y="0"/>
                  </a:lnTo>
                  <a:lnTo>
                    <a:pt x="46" y="2"/>
                  </a:lnTo>
                  <a:lnTo>
                    <a:pt x="0" y="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0" name="Freeform 41">
              <a:extLst>
                <a:ext uri="{FF2B5EF4-FFF2-40B4-BE49-F238E27FC236}">
                  <a16:creationId xmlns:a16="http://schemas.microsoft.com/office/drawing/2014/main" id="{894AB765-1C55-4C32-A846-F4BDF85C37ED}"/>
                </a:ext>
              </a:extLst>
            </p:cNvPr>
            <p:cNvSpPr>
              <a:spLocks/>
            </p:cNvSpPr>
            <p:nvPr/>
          </p:nvSpPr>
          <p:spPr bwMode="auto">
            <a:xfrm>
              <a:off x="10012710" y="4718851"/>
              <a:ext cx="73025" cy="15875"/>
            </a:xfrm>
            <a:custGeom>
              <a:avLst/>
              <a:gdLst>
                <a:gd name="T0" fmla="*/ 0 w 46"/>
                <a:gd name="T1" fmla="*/ 10 h 10"/>
                <a:gd name="T2" fmla="*/ 0 w 46"/>
                <a:gd name="T3" fmla="*/ 8 h 10"/>
                <a:gd name="T4" fmla="*/ 46 w 46"/>
                <a:gd name="T5" fmla="*/ 0 h 10"/>
                <a:gd name="T6" fmla="*/ 46 w 46"/>
                <a:gd name="T7" fmla="*/ 2 h 10"/>
                <a:gd name="T8" fmla="*/ 0 w 46"/>
                <a:gd name="T9" fmla="*/ 10 h 10"/>
              </a:gdLst>
              <a:ahLst/>
              <a:cxnLst>
                <a:cxn ang="0">
                  <a:pos x="T0" y="T1"/>
                </a:cxn>
                <a:cxn ang="0">
                  <a:pos x="T2" y="T3"/>
                </a:cxn>
                <a:cxn ang="0">
                  <a:pos x="T4" y="T5"/>
                </a:cxn>
                <a:cxn ang="0">
                  <a:pos x="T6" y="T7"/>
                </a:cxn>
                <a:cxn ang="0">
                  <a:pos x="T8" y="T9"/>
                </a:cxn>
              </a:cxnLst>
              <a:rect l="0" t="0" r="r" b="b"/>
              <a:pathLst>
                <a:path w="46" h="10">
                  <a:moveTo>
                    <a:pt x="0" y="10"/>
                  </a:moveTo>
                  <a:lnTo>
                    <a:pt x="0" y="8"/>
                  </a:lnTo>
                  <a:lnTo>
                    <a:pt x="46" y="0"/>
                  </a:lnTo>
                  <a:lnTo>
                    <a:pt x="46" y="2"/>
                  </a:lnTo>
                  <a:lnTo>
                    <a:pt x="0" y="1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1" name="Freeform 42">
              <a:extLst>
                <a:ext uri="{FF2B5EF4-FFF2-40B4-BE49-F238E27FC236}">
                  <a16:creationId xmlns:a16="http://schemas.microsoft.com/office/drawing/2014/main" id="{CB839D0F-32A7-411B-A3FA-12ADAB3B7079}"/>
                </a:ext>
              </a:extLst>
            </p:cNvPr>
            <p:cNvSpPr>
              <a:spLocks/>
            </p:cNvSpPr>
            <p:nvPr/>
          </p:nvSpPr>
          <p:spPr bwMode="auto">
            <a:xfrm>
              <a:off x="10012710" y="4731551"/>
              <a:ext cx="73025" cy="14287"/>
            </a:xfrm>
            <a:custGeom>
              <a:avLst/>
              <a:gdLst>
                <a:gd name="T0" fmla="*/ 0 w 46"/>
                <a:gd name="T1" fmla="*/ 9 h 9"/>
                <a:gd name="T2" fmla="*/ 0 w 46"/>
                <a:gd name="T3" fmla="*/ 7 h 9"/>
                <a:gd name="T4" fmla="*/ 46 w 46"/>
                <a:gd name="T5" fmla="*/ 0 h 9"/>
                <a:gd name="T6" fmla="*/ 46 w 46"/>
                <a:gd name="T7" fmla="*/ 2 h 9"/>
                <a:gd name="T8" fmla="*/ 0 w 46"/>
                <a:gd name="T9" fmla="*/ 9 h 9"/>
              </a:gdLst>
              <a:ahLst/>
              <a:cxnLst>
                <a:cxn ang="0">
                  <a:pos x="T0" y="T1"/>
                </a:cxn>
                <a:cxn ang="0">
                  <a:pos x="T2" y="T3"/>
                </a:cxn>
                <a:cxn ang="0">
                  <a:pos x="T4" y="T5"/>
                </a:cxn>
                <a:cxn ang="0">
                  <a:pos x="T6" y="T7"/>
                </a:cxn>
                <a:cxn ang="0">
                  <a:pos x="T8" y="T9"/>
                </a:cxn>
              </a:cxnLst>
              <a:rect l="0" t="0" r="r" b="b"/>
              <a:pathLst>
                <a:path w="46" h="9">
                  <a:moveTo>
                    <a:pt x="0" y="9"/>
                  </a:moveTo>
                  <a:lnTo>
                    <a:pt x="0" y="7"/>
                  </a:lnTo>
                  <a:lnTo>
                    <a:pt x="46" y="0"/>
                  </a:lnTo>
                  <a:lnTo>
                    <a:pt x="46" y="2"/>
                  </a:lnTo>
                  <a:lnTo>
                    <a:pt x="0" y="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2" name="Freeform 43">
              <a:extLst>
                <a:ext uri="{FF2B5EF4-FFF2-40B4-BE49-F238E27FC236}">
                  <a16:creationId xmlns:a16="http://schemas.microsoft.com/office/drawing/2014/main" id="{FF097023-2A75-4CD9-A60B-542236A41872}"/>
                </a:ext>
              </a:extLst>
            </p:cNvPr>
            <p:cNvSpPr>
              <a:spLocks/>
            </p:cNvSpPr>
            <p:nvPr/>
          </p:nvSpPr>
          <p:spPr bwMode="auto">
            <a:xfrm>
              <a:off x="10030172" y="4742664"/>
              <a:ext cx="36512" cy="15875"/>
            </a:xfrm>
            <a:custGeom>
              <a:avLst/>
              <a:gdLst>
                <a:gd name="T0" fmla="*/ 0 w 23"/>
                <a:gd name="T1" fmla="*/ 0 h 10"/>
                <a:gd name="T2" fmla="*/ 4 w 23"/>
                <a:gd name="T3" fmla="*/ 10 h 10"/>
                <a:gd name="T4" fmla="*/ 19 w 23"/>
                <a:gd name="T5" fmla="*/ 10 h 10"/>
                <a:gd name="T6" fmla="*/ 23 w 23"/>
                <a:gd name="T7" fmla="*/ 0 h 10"/>
                <a:gd name="T8" fmla="*/ 0 w 23"/>
                <a:gd name="T9" fmla="*/ 0 h 10"/>
              </a:gdLst>
              <a:ahLst/>
              <a:cxnLst>
                <a:cxn ang="0">
                  <a:pos x="T0" y="T1"/>
                </a:cxn>
                <a:cxn ang="0">
                  <a:pos x="T2" y="T3"/>
                </a:cxn>
                <a:cxn ang="0">
                  <a:pos x="T4" y="T5"/>
                </a:cxn>
                <a:cxn ang="0">
                  <a:pos x="T6" y="T7"/>
                </a:cxn>
                <a:cxn ang="0">
                  <a:pos x="T8" y="T9"/>
                </a:cxn>
              </a:cxnLst>
              <a:rect l="0" t="0" r="r" b="b"/>
              <a:pathLst>
                <a:path w="23" h="10">
                  <a:moveTo>
                    <a:pt x="0" y="0"/>
                  </a:moveTo>
                  <a:lnTo>
                    <a:pt x="4" y="10"/>
                  </a:lnTo>
                  <a:lnTo>
                    <a:pt x="19" y="10"/>
                  </a:lnTo>
                  <a:lnTo>
                    <a:pt x="23" y="0"/>
                  </a:lnTo>
                  <a:lnTo>
                    <a:pt x="0"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3" name="Freeform 44">
              <a:extLst>
                <a:ext uri="{FF2B5EF4-FFF2-40B4-BE49-F238E27FC236}">
                  <a16:creationId xmlns:a16="http://schemas.microsoft.com/office/drawing/2014/main" id="{38A6E5AC-F199-481E-A34E-E5EA84DD7CF8}"/>
                </a:ext>
              </a:extLst>
            </p:cNvPr>
            <p:cNvSpPr>
              <a:spLocks noEditPoints="1"/>
            </p:cNvSpPr>
            <p:nvPr/>
          </p:nvSpPr>
          <p:spPr bwMode="auto">
            <a:xfrm>
              <a:off x="10006360" y="4537876"/>
              <a:ext cx="149225" cy="166687"/>
            </a:xfrm>
            <a:custGeom>
              <a:avLst/>
              <a:gdLst>
                <a:gd name="T0" fmla="*/ 49 w 49"/>
                <a:gd name="T1" fmla="*/ 0 h 55"/>
                <a:gd name="T2" fmla="*/ 49 w 49"/>
                <a:gd name="T3" fmla="*/ 0 h 55"/>
                <a:gd name="T4" fmla="*/ 0 w 49"/>
                <a:gd name="T5" fmla="*/ 40 h 55"/>
                <a:gd name="T6" fmla="*/ 0 w 49"/>
                <a:gd name="T7" fmla="*/ 40 h 55"/>
                <a:gd name="T8" fmla="*/ 1 w 49"/>
                <a:gd name="T9" fmla="*/ 44 h 55"/>
                <a:gd name="T10" fmla="*/ 0 w 49"/>
                <a:gd name="T11" fmla="*/ 40 h 55"/>
                <a:gd name="T12" fmla="*/ 25 w 49"/>
                <a:gd name="T13" fmla="*/ 51 h 55"/>
                <a:gd name="T14" fmla="*/ 25 w 49"/>
                <a:gd name="T15" fmla="*/ 51 h 55"/>
                <a:gd name="T16" fmla="*/ 25 w 49"/>
                <a:gd name="T17" fmla="*/ 52 h 55"/>
                <a:gd name="T18" fmla="*/ 26 w 49"/>
                <a:gd name="T19" fmla="*/ 52 h 55"/>
                <a:gd name="T20" fmla="*/ 26 w 49"/>
                <a:gd name="T21" fmla="*/ 55 h 55"/>
                <a:gd name="T22" fmla="*/ 26 w 49"/>
                <a:gd name="T23" fmla="*/ 52 h 55"/>
                <a:gd name="T24" fmla="*/ 25 w 49"/>
                <a:gd name="T25" fmla="*/ 52 h 55"/>
                <a:gd name="T26" fmla="*/ 25 w 49"/>
                <a:gd name="T27" fmla="*/ 51 h 55"/>
                <a:gd name="T28" fmla="*/ 2 w 49"/>
                <a:gd name="T29" fmla="*/ 52 h 55"/>
                <a:gd name="T30" fmla="*/ 2 w 49"/>
                <a:gd name="T31" fmla="*/ 52 h 55"/>
                <a:gd name="T32" fmla="*/ 2 w 49"/>
                <a:gd name="T33" fmla="*/ 52 h 55"/>
                <a:gd name="T34" fmla="*/ 2 w 49"/>
                <a:gd name="T35" fmla="*/ 53 h 55"/>
                <a:gd name="T36" fmla="*/ 2 w 49"/>
                <a:gd name="T37" fmla="*/ 5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55">
                  <a:moveTo>
                    <a:pt x="49" y="0"/>
                  </a:moveTo>
                  <a:cubicBezTo>
                    <a:pt x="49" y="0"/>
                    <a:pt x="49" y="0"/>
                    <a:pt x="49" y="0"/>
                  </a:cubicBezTo>
                  <a:close/>
                  <a:moveTo>
                    <a:pt x="0" y="40"/>
                  </a:moveTo>
                  <a:cubicBezTo>
                    <a:pt x="0" y="40"/>
                    <a:pt x="0" y="40"/>
                    <a:pt x="0" y="40"/>
                  </a:cubicBezTo>
                  <a:cubicBezTo>
                    <a:pt x="0" y="41"/>
                    <a:pt x="1" y="43"/>
                    <a:pt x="1" y="44"/>
                  </a:cubicBezTo>
                  <a:cubicBezTo>
                    <a:pt x="1" y="43"/>
                    <a:pt x="0" y="41"/>
                    <a:pt x="0" y="40"/>
                  </a:cubicBezTo>
                  <a:close/>
                  <a:moveTo>
                    <a:pt x="25" y="51"/>
                  </a:moveTo>
                  <a:cubicBezTo>
                    <a:pt x="25" y="51"/>
                    <a:pt x="25" y="51"/>
                    <a:pt x="25" y="51"/>
                  </a:cubicBezTo>
                  <a:cubicBezTo>
                    <a:pt x="25" y="52"/>
                    <a:pt x="25" y="52"/>
                    <a:pt x="25" y="52"/>
                  </a:cubicBezTo>
                  <a:cubicBezTo>
                    <a:pt x="26" y="52"/>
                    <a:pt x="26" y="52"/>
                    <a:pt x="26" y="52"/>
                  </a:cubicBezTo>
                  <a:cubicBezTo>
                    <a:pt x="26" y="55"/>
                    <a:pt x="26" y="55"/>
                    <a:pt x="26" y="55"/>
                  </a:cubicBezTo>
                  <a:cubicBezTo>
                    <a:pt x="26" y="52"/>
                    <a:pt x="26" y="52"/>
                    <a:pt x="26" y="52"/>
                  </a:cubicBezTo>
                  <a:cubicBezTo>
                    <a:pt x="25" y="52"/>
                    <a:pt x="25" y="52"/>
                    <a:pt x="25" y="52"/>
                  </a:cubicBezTo>
                  <a:cubicBezTo>
                    <a:pt x="25" y="51"/>
                    <a:pt x="25" y="51"/>
                    <a:pt x="25" y="51"/>
                  </a:cubicBezTo>
                  <a:close/>
                  <a:moveTo>
                    <a:pt x="2" y="52"/>
                  </a:moveTo>
                  <a:cubicBezTo>
                    <a:pt x="2" y="52"/>
                    <a:pt x="2" y="52"/>
                    <a:pt x="2" y="52"/>
                  </a:cubicBezTo>
                  <a:close/>
                  <a:moveTo>
                    <a:pt x="2" y="52"/>
                  </a:moveTo>
                  <a:cubicBezTo>
                    <a:pt x="2" y="53"/>
                    <a:pt x="2" y="53"/>
                    <a:pt x="2" y="53"/>
                  </a:cubicBezTo>
                  <a:lnTo>
                    <a:pt x="2" y="52"/>
                  </a:lnTo>
                  <a:close/>
                </a:path>
              </a:pathLst>
            </a:custGeom>
            <a:solidFill>
              <a:srgbClr val="F0E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4" name="Freeform 45">
              <a:extLst>
                <a:ext uri="{FF2B5EF4-FFF2-40B4-BE49-F238E27FC236}">
                  <a16:creationId xmlns:a16="http://schemas.microsoft.com/office/drawing/2014/main" id="{EA0947A7-CC37-4A6D-998F-2B97AF8CE8AA}"/>
                </a:ext>
              </a:extLst>
            </p:cNvPr>
            <p:cNvSpPr>
              <a:spLocks/>
            </p:cNvSpPr>
            <p:nvPr/>
          </p:nvSpPr>
          <p:spPr bwMode="auto">
            <a:xfrm>
              <a:off x="10006360" y="4517239"/>
              <a:ext cx="149225" cy="180975"/>
            </a:xfrm>
            <a:custGeom>
              <a:avLst/>
              <a:gdLst>
                <a:gd name="T0" fmla="*/ 48 w 49"/>
                <a:gd name="T1" fmla="*/ 0 h 60"/>
                <a:gd name="T2" fmla="*/ 47 w 49"/>
                <a:gd name="T3" fmla="*/ 0 h 60"/>
                <a:gd name="T4" fmla="*/ 0 w 49"/>
                <a:gd name="T5" fmla="*/ 47 h 60"/>
                <a:gd name="T6" fmla="*/ 1 w 49"/>
                <a:gd name="T7" fmla="*/ 51 h 60"/>
                <a:gd name="T8" fmla="*/ 1 w 49"/>
                <a:gd name="T9" fmla="*/ 51 h 60"/>
                <a:gd name="T10" fmla="*/ 2 w 49"/>
                <a:gd name="T11" fmla="*/ 59 h 60"/>
                <a:gd name="T12" fmla="*/ 2 w 49"/>
                <a:gd name="T13" fmla="*/ 59 h 60"/>
                <a:gd name="T14" fmla="*/ 2 w 49"/>
                <a:gd name="T15" fmla="*/ 60 h 60"/>
                <a:gd name="T16" fmla="*/ 2 w 49"/>
                <a:gd name="T17" fmla="*/ 59 h 60"/>
                <a:gd name="T18" fmla="*/ 25 w 49"/>
                <a:gd name="T19" fmla="*/ 59 h 60"/>
                <a:gd name="T20" fmla="*/ 25 w 49"/>
                <a:gd name="T21" fmla="*/ 58 h 60"/>
                <a:gd name="T22" fmla="*/ 33 w 49"/>
                <a:gd name="T23" fmla="*/ 36 h 60"/>
                <a:gd name="T24" fmla="*/ 49 w 49"/>
                <a:gd name="T25" fmla="*/ 7 h 60"/>
                <a:gd name="T26" fmla="*/ 49 w 49"/>
                <a:gd name="T27" fmla="*/ 7 h 60"/>
                <a:gd name="T28" fmla="*/ 48 w 49"/>
                <a:gd name="T29"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60">
                  <a:moveTo>
                    <a:pt x="48" y="0"/>
                  </a:moveTo>
                  <a:cubicBezTo>
                    <a:pt x="47" y="0"/>
                    <a:pt x="47" y="0"/>
                    <a:pt x="47" y="0"/>
                  </a:cubicBezTo>
                  <a:cubicBezTo>
                    <a:pt x="0" y="47"/>
                    <a:pt x="0" y="47"/>
                    <a:pt x="0" y="47"/>
                  </a:cubicBezTo>
                  <a:cubicBezTo>
                    <a:pt x="0" y="48"/>
                    <a:pt x="1" y="50"/>
                    <a:pt x="1" y="51"/>
                  </a:cubicBezTo>
                  <a:cubicBezTo>
                    <a:pt x="1" y="51"/>
                    <a:pt x="1" y="51"/>
                    <a:pt x="1" y="51"/>
                  </a:cubicBezTo>
                  <a:cubicBezTo>
                    <a:pt x="1" y="54"/>
                    <a:pt x="2" y="56"/>
                    <a:pt x="2" y="59"/>
                  </a:cubicBezTo>
                  <a:cubicBezTo>
                    <a:pt x="2" y="59"/>
                    <a:pt x="2" y="59"/>
                    <a:pt x="2" y="59"/>
                  </a:cubicBezTo>
                  <a:cubicBezTo>
                    <a:pt x="2" y="60"/>
                    <a:pt x="2" y="60"/>
                    <a:pt x="2" y="60"/>
                  </a:cubicBezTo>
                  <a:cubicBezTo>
                    <a:pt x="2" y="59"/>
                    <a:pt x="2" y="59"/>
                    <a:pt x="2" y="59"/>
                  </a:cubicBezTo>
                  <a:cubicBezTo>
                    <a:pt x="25" y="59"/>
                    <a:pt x="25" y="59"/>
                    <a:pt x="25" y="59"/>
                  </a:cubicBezTo>
                  <a:cubicBezTo>
                    <a:pt x="25" y="58"/>
                    <a:pt x="25" y="58"/>
                    <a:pt x="25" y="58"/>
                  </a:cubicBezTo>
                  <a:cubicBezTo>
                    <a:pt x="26" y="42"/>
                    <a:pt x="32" y="37"/>
                    <a:pt x="33" y="36"/>
                  </a:cubicBezTo>
                  <a:cubicBezTo>
                    <a:pt x="43" y="30"/>
                    <a:pt x="49" y="19"/>
                    <a:pt x="49" y="7"/>
                  </a:cubicBezTo>
                  <a:cubicBezTo>
                    <a:pt x="49" y="7"/>
                    <a:pt x="49" y="7"/>
                    <a:pt x="49" y="7"/>
                  </a:cubicBezTo>
                  <a:cubicBezTo>
                    <a:pt x="49" y="4"/>
                    <a:pt x="48" y="2"/>
                    <a:pt x="48" y="0"/>
                  </a:cubicBez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5" name="Freeform 46">
              <a:extLst>
                <a:ext uri="{FF2B5EF4-FFF2-40B4-BE49-F238E27FC236}">
                  <a16:creationId xmlns:a16="http://schemas.microsoft.com/office/drawing/2014/main" id="{DA126B0A-6E65-4114-A5F9-FBEA75649F54}"/>
                </a:ext>
              </a:extLst>
            </p:cNvPr>
            <p:cNvSpPr>
              <a:spLocks noEditPoints="1"/>
            </p:cNvSpPr>
            <p:nvPr/>
          </p:nvSpPr>
          <p:spPr bwMode="auto">
            <a:xfrm>
              <a:off x="10012710" y="4695039"/>
              <a:ext cx="73025" cy="36512"/>
            </a:xfrm>
            <a:custGeom>
              <a:avLst/>
              <a:gdLst>
                <a:gd name="T0" fmla="*/ 46 w 46"/>
                <a:gd name="T1" fmla="*/ 0 h 23"/>
                <a:gd name="T2" fmla="*/ 44 w 46"/>
                <a:gd name="T3" fmla="*/ 0 h 23"/>
                <a:gd name="T4" fmla="*/ 0 w 46"/>
                <a:gd name="T5" fmla="*/ 0 h 23"/>
                <a:gd name="T6" fmla="*/ 0 w 46"/>
                <a:gd name="T7" fmla="*/ 2 h 23"/>
                <a:gd name="T8" fmla="*/ 0 w 46"/>
                <a:gd name="T9" fmla="*/ 13 h 23"/>
                <a:gd name="T10" fmla="*/ 46 w 46"/>
                <a:gd name="T11" fmla="*/ 6 h 23"/>
                <a:gd name="T12" fmla="*/ 46 w 46"/>
                <a:gd name="T13" fmla="*/ 6 h 23"/>
                <a:gd name="T14" fmla="*/ 46 w 46"/>
                <a:gd name="T15" fmla="*/ 0 h 23"/>
                <a:gd name="T16" fmla="*/ 46 w 46"/>
                <a:gd name="T17" fmla="*/ 8 h 23"/>
                <a:gd name="T18" fmla="*/ 0 w 46"/>
                <a:gd name="T19" fmla="*/ 15 h 23"/>
                <a:gd name="T20" fmla="*/ 0 w 46"/>
                <a:gd name="T21" fmla="*/ 13 h 23"/>
                <a:gd name="T22" fmla="*/ 0 w 46"/>
                <a:gd name="T23" fmla="*/ 23 h 23"/>
                <a:gd name="T24" fmla="*/ 46 w 46"/>
                <a:gd name="T25" fmla="*/ 15 h 23"/>
                <a:gd name="T26" fmla="*/ 46 w 46"/>
                <a:gd name="T27" fmla="*/ 15 h 23"/>
                <a:gd name="T28" fmla="*/ 46 w 4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23">
                  <a:moveTo>
                    <a:pt x="46" y="0"/>
                  </a:moveTo>
                  <a:lnTo>
                    <a:pt x="44" y="0"/>
                  </a:lnTo>
                  <a:lnTo>
                    <a:pt x="0" y="0"/>
                  </a:lnTo>
                  <a:lnTo>
                    <a:pt x="0" y="2"/>
                  </a:lnTo>
                  <a:lnTo>
                    <a:pt x="0" y="13"/>
                  </a:lnTo>
                  <a:lnTo>
                    <a:pt x="46" y="6"/>
                  </a:lnTo>
                  <a:lnTo>
                    <a:pt x="46" y="6"/>
                  </a:lnTo>
                  <a:lnTo>
                    <a:pt x="46" y="0"/>
                  </a:lnTo>
                  <a:close/>
                  <a:moveTo>
                    <a:pt x="46" y="8"/>
                  </a:moveTo>
                  <a:lnTo>
                    <a:pt x="0" y="15"/>
                  </a:lnTo>
                  <a:lnTo>
                    <a:pt x="0" y="13"/>
                  </a:lnTo>
                  <a:lnTo>
                    <a:pt x="0" y="23"/>
                  </a:lnTo>
                  <a:lnTo>
                    <a:pt x="46" y="15"/>
                  </a:lnTo>
                  <a:lnTo>
                    <a:pt x="46" y="15"/>
                  </a:lnTo>
                  <a:lnTo>
                    <a:pt x="46" y="8"/>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6" name="Freeform 47">
              <a:extLst>
                <a:ext uri="{FF2B5EF4-FFF2-40B4-BE49-F238E27FC236}">
                  <a16:creationId xmlns:a16="http://schemas.microsoft.com/office/drawing/2014/main" id="{0F70632B-D34E-4712-B12D-61C63C1E0219}"/>
                </a:ext>
              </a:extLst>
            </p:cNvPr>
            <p:cNvSpPr>
              <a:spLocks/>
            </p:cNvSpPr>
            <p:nvPr/>
          </p:nvSpPr>
          <p:spPr bwMode="auto">
            <a:xfrm>
              <a:off x="10012710" y="4704564"/>
              <a:ext cx="73025" cy="14287"/>
            </a:xfrm>
            <a:custGeom>
              <a:avLst/>
              <a:gdLst>
                <a:gd name="T0" fmla="*/ 46 w 46"/>
                <a:gd name="T1" fmla="*/ 0 h 9"/>
                <a:gd name="T2" fmla="*/ 0 w 46"/>
                <a:gd name="T3" fmla="*/ 7 h 9"/>
                <a:gd name="T4" fmla="*/ 0 w 46"/>
                <a:gd name="T5" fmla="*/ 7 h 9"/>
                <a:gd name="T6" fmla="*/ 0 w 46"/>
                <a:gd name="T7" fmla="*/ 9 h 9"/>
                <a:gd name="T8" fmla="*/ 46 w 46"/>
                <a:gd name="T9" fmla="*/ 2 h 9"/>
                <a:gd name="T10" fmla="*/ 46 w 46"/>
                <a:gd name="T11" fmla="*/ 0 h 9"/>
                <a:gd name="T12" fmla="*/ 46 w 46"/>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46" h="9">
                  <a:moveTo>
                    <a:pt x="46" y="0"/>
                  </a:moveTo>
                  <a:lnTo>
                    <a:pt x="0" y="7"/>
                  </a:lnTo>
                  <a:lnTo>
                    <a:pt x="0" y="7"/>
                  </a:lnTo>
                  <a:lnTo>
                    <a:pt x="0" y="9"/>
                  </a:lnTo>
                  <a:lnTo>
                    <a:pt x="46" y="2"/>
                  </a:lnTo>
                  <a:lnTo>
                    <a:pt x="46" y="0"/>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7" name="Freeform 48">
              <a:extLst>
                <a:ext uri="{FF2B5EF4-FFF2-40B4-BE49-F238E27FC236}">
                  <a16:creationId xmlns:a16="http://schemas.microsoft.com/office/drawing/2014/main" id="{34A7CEBD-FACE-42A2-9BE6-45EB736E3DE0}"/>
                </a:ext>
              </a:extLst>
            </p:cNvPr>
            <p:cNvSpPr>
              <a:spLocks/>
            </p:cNvSpPr>
            <p:nvPr/>
          </p:nvSpPr>
          <p:spPr bwMode="auto">
            <a:xfrm>
              <a:off x="10012710" y="4722026"/>
              <a:ext cx="73025" cy="20637"/>
            </a:xfrm>
            <a:custGeom>
              <a:avLst/>
              <a:gdLst>
                <a:gd name="T0" fmla="*/ 46 w 46"/>
                <a:gd name="T1" fmla="*/ 0 h 13"/>
                <a:gd name="T2" fmla="*/ 0 w 46"/>
                <a:gd name="T3" fmla="*/ 8 h 13"/>
                <a:gd name="T4" fmla="*/ 0 w 46"/>
                <a:gd name="T5" fmla="*/ 6 h 13"/>
                <a:gd name="T6" fmla="*/ 0 w 46"/>
                <a:gd name="T7" fmla="*/ 13 h 13"/>
                <a:gd name="T8" fmla="*/ 46 w 46"/>
                <a:gd name="T9" fmla="*/ 6 h 13"/>
                <a:gd name="T10" fmla="*/ 46 w 46"/>
                <a:gd name="T11" fmla="*/ 8 h 13"/>
                <a:gd name="T12" fmla="*/ 46 w 46"/>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46" h="13">
                  <a:moveTo>
                    <a:pt x="46" y="0"/>
                  </a:moveTo>
                  <a:lnTo>
                    <a:pt x="0" y="8"/>
                  </a:lnTo>
                  <a:lnTo>
                    <a:pt x="0" y="6"/>
                  </a:lnTo>
                  <a:lnTo>
                    <a:pt x="0" y="13"/>
                  </a:lnTo>
                  <a:lnTo>
                    <a:pt x="46" y="6"/>
                  </a:lnTo>
                  <a:lnTo>
                    <a:pt x="46" y="8"/>
                  </a:lnTo>
                  <a:lnTo>
                    <a:pt x="4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8" name="Freeform 49">
              <a:extLst>
                <a:ext uri="{FF2B5EF4-FFF2-40B4-BE49-F238E27FC236}">
                  <a16:creationId xmlns:a16="http://schemas.microsoft.com/office/drawing/2014/main" id="{D92BEE3C-0C6E-4154-AAA2-A39A3C76FDD0}"/>
                </a:ext>
              </a:extLst>
            </p:cNvPr>
            <p:cNvSpPr>
              <a:spLocks/>
            </p:cNvSpPr>
            <p:nvPr/>
          </p:nvSpPr>
          <p:spPr bwMode="auto">
            <a:xfrm>
              <a:off x="10023822" y="4734726"/>
              <a:ext cx="61912" cy="7937"/>
            </a:xfrm>
            <a:custGeom>
              <a:avLst/>
              <a:gdLst>
                <a:gd name="T0" fmla="*/ 39 w 39"/>
                <a:gd name="T1" fmla="*/ 0 h 5"/>
                <a:gd name="T2" fmla="*/ 0 w 39"/>
                <a:gd name="T3" fmla="*/ 5 h 5"/>
                <a:gd name="T4" fmla="*/ 27 w 39"/>
                <a:gd name="T5" fmla="*/ 5 h 5"/>
                <a:gd name="T6" fmla="*/ 39 w 39"/>
                <a:gd name="T7" fmla="*/ 5 h 5"/>
                <a:gd name="T8" fmla="*/ 39 w 39"/>
                <a:gd name="T9" fmla="*/ 0 h 5"/>
              </a:gdLst>
              <a:ahLst/>
              <a:cxnLst>
                <a:cxn ang="0">
                  <a:pos x="T0" y="T1"/>
                </a:cxn>
                <a:cxn ang="0">
                  <a:pos x="T2" y="T3"/>
                </a:cxn>
                <a:cxn ang="0">
                  <a:pos x="T4" y="T5"/>
                </a:cxn>
                <a:cxn ang="0">
                  <a:pos x="T6" y="T7"/>
                </a:cxn>
                <a:cxn ang="0">
                  <a:pos x="T8" y="T9"/>
                </a:cxn>
              </a:cxnLst>
              <a:rect l="0" t="0" r="r" b="b"/>
              <a:pathLst>
                <a:path w="39" h="5">
                  <a:moveTo>
                    <a:pt x="39" y="0"/>
                  </a:moveTo>
                  <a:lnTo>
                    <a:pt x="0" y="5"/>
                  </a:lnTo>
                  <a:lnTo>
                    <a:pt x="27" y="5"/>
                  </a:lnTo>
                  <a:lnTo>
                    <a:pt x="39" y="5"/>
                  </a:lnTo>
                  <a:lnTo>
                    <a:pt x="39"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9" name="Freeform 50">
              <a:extLst>
                <a:ext uri="{FF2B5EF4-FFF2-40B4-BE49-F238E27FC236}">
                  <a16:creationId xmlns:a16="http://schemas.microsoft.com/office/drawing/2014/main" id="{6973EF22-B146-4CFF-BA63-5255D18D8AFB}"/>
                </a:ext>
              </a:extLst>
            </p:cNvPr>
            <p:cNvSpPr>
              <a:spLocks/>
            </p:cNvSpPr>
            <p:nvPr/>
          </p:nvSpPr>
          <p:spPr bwMode="auto">
            <a:xfrm>
              <a:off x="10012710" y="4718851"/>
              <a:ext cx="73025" cy="15875"/>
            </a:xfrm>
            <a:custGeom>
              <a:avLst/>
              <a:gdLst>
                <a:gd name="T0" fmla="*/ 46 w 46"/>
                <a:gd name="T1" fmla="*/ 0 h 10"/>
                <a:gd name="T2" fmla="*/ 0 w 46"/>
                <a:gd name="T3" fmla="*/ 8 h 10"/>
                <a:gd name="T4" fmla="*/ 0 w 46"/>
                <a:gd name="T5" fmla="*/ 8 h 10"/>
                <a:gd name="T6" fmla="*/ 0 w 46"/>
                <a:gd name="T7" fmla="*/ 10 h 10"/>
                <a:gd name="T8" fmla="*/ 46 w 46"/>
                <a:gd name="T9" fmla="*/ 2 h 10"/>
                <a:gd name="T10" fmla="*/ 46 w 46"/>
                <a:gd name="T11" fmla="*/ 0 h 10"/>
                <a:gd name="T12" fmla="*/ 46 w 4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6" h="10">
                  <a:moveTo>
                    <a:pt x="46" y="0"/>
                  </a:moveTo>
                  <a:lnTo>
                    <a:pt x="0" y="8"/>
                  </a:lnTo>
                  <a:lnTo>
                    <a:pt x="0" y="8"/>
                  </a:lnTo>
                  <a:lnTo>
                    <a:pt x="0" y="10"/>
                  </a:lnTo>
                  <a:lnTo>
                    <a:pt x="46" y="2"/>
                  </a:lnTo>
                  <a:lnTo>
                    <a:pt x="46" y="0"/>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0" name="Freeform 51">
              <a:extLst>
                <a:ext uri="{FF2B5EF4-FFF2-40B4-BE49-F238E27FC236}">
                  <a16:creationId xmlns:a16="http://schemas.microsoft.com/office/drawing/2014/main" id="{C5DCF6EA-B416-4541-8761-BC8AD92FBE9E}"/>
                </a:ext>
              </a:extLst>
            </p:cNvPr>
            <p:cNvSpPr>
              <a:spLocks/>
            </p:cNvSpPr>
            <p:nvPr/>
          </p:nvSpPr>
          <p:spPr bwMode="auto">
            <a:xfrm>
              <a:off x="10012710" y="4731551"/>
              <a:ext cx="73025" cy="11112"/>
            </a:xfrm>
            <a:custGeom>
              <a:avLst/>
              <a:gdLst>
                <a:gd name="T0" fmla="*/ 46 w 46"/>
                <a:gd name="T1" fmla="*/ 0 h 7"/>
                <a:gd name="T2" fmla="*/ 0 w 46"/>
                <a:gd name="T3" fmla="*/ 7 h 7"/>
                <a:gd name="T4" fmla="*/ 0 w 46"/>
                <a:gd name="T5" fmla="*/ 7 h 7"/>
                <a:gd name="T6" fmla="*/ 7 w 46"/>
                <a:gd name="T7" fmla="*/ 7 h 7"/>
                <a:gd name="T8" fmla="*/ 46 w 46"/>
                <a:gd name="T9" fmla="*/ 2 h 7"/>
                <a:gd name="T10" fmla="*/ 46 w 46"/>
                <a:gd name="T11" fmla="*/ 2 h 7"/>
                <a:gd name="T12" fmla="*/ 46 w 46"/>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6" h="7">
                  <a:moveTo>
                    <a:pt x="46" y="0"/>
                  </a:moveTo>
                  <a:lnTo>
                    <a:pt x="0" y="7"/>
                  </a:lnTo>
                  <a:lnTo>
                    <a:pt x="0" y="7"/>
                  </a:lnTo>
                  <a:lnTo>
                    <a:pt x="7" y="7"/>
                  </a:lnTo>
                  <a:lnTo>
                    <a:pt x="46" y="2"/>
                  </a:lnTo>
                  <a:lnTo>
                    <a:pt x="46" y="2"/>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1" name="Freeform 52">
              <a:extLst>
                <a:ext uri="{FF2B5EF4-FFF2-40B4-BE49-F238E27FC236}">
                  <a16:creationId xmlns:a16="http://schemas.microsoft.com/office/drawing/2014/main" id="{BEA41F62-9CF3-402A-940E-9C8D67F3C92D}"/>
                </a:ext>
              </a:extLst>
            </p:cNvPr>
            <p:cNvSpPr>
              <a:spLocks/>
            </p:cNvSpPr>
            <p:nvPr/>
          </p:nvSpPr>
          <p:spPr bwMode="auto">
            <a:xfrm>
              <a:off x="10030172" y="4742664"/>
              <a:ext cx="36512" cy="15875"/>
            </a:xfrm>
            <a:custGeom>
              <a:avLst/>
              <a:gdLst>
                <a:gd name="T0" fmla="*/ 23 w 23"/>
                <a:gd name="T1" fmla="*/ 0 h 10"/>
                <a:gd name="T2" fmla="*/ 0 w 23"/>
                <a:gd name="T3" fmla="*/ 0 h 10"/>
                <a:gd name="T4" fmla="*/ 4 w 23"/>
                <a:gd name="T5" fmla="*/ 10 h 10"/>
                <a:gd name="T6" fmla="*/ 19 w 23"/>
                <a:gd name="T7" fmla="*/ 10 h 10"/>
                <a:gd name="T8" fmla="*/ 23 w 23"/>
                <a:gd name="T9" fmla="*/ 0 h 10"/>
              </a:gdLst>
              <a:ahLst/>
              <a:cxnLst>
                <a:cxn ang="0">
                  <a:pos x="T0" y="T1"/>
                </a:cxn>
                <a:cxn ang="0">
                  <a:pos x="T2" y="T3"/>
                </a:cxn>
                <a:cxn ang="0">
                  <a:pos x="T4" y="T5"/>
                </a:cxn>
                <a:cxn ang="0">
                  <a:pos x="T6" y="T7"/>
                </a:cxn>
                <a:cxn ang="0">
                  <a:pos x="T8" y="T9"/>
                </a:cxn>
              </a:cxnLst>
              <a:rect l="0" t="0" r="r" b="b"/>
              <a:pathLst>
                <a:path w="23" h="10">
                  <a:moveTo>
                    <a:pt x="23" y="0"/>
                  </a:moveTo>
                  <a:lnTo>
                    <a:pt x="0" y="0"/>
                  </a:lnTo>
                  <a:lnTo>
                    <a:pt x="4" y="10"/>
                  </a:lnTo>
                  <a:lnTo>
                    <a:pt x="19" y="10"/>
                  </a:lnTo>
                  <a:lnTo>
                    <a:pt x="23"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grpSp>
        <p:nvGrpSpPr>
          <p:cNvPr id="288" name="Group 287">
            <a:extLst>
              <a:ext uri="{FF2B5EF4-FFF2-40B4-BE49-F238E27FC236}">
                <a16:creationId xmlns:a16="http://schemas.microsoft.com/office/drawing/2014/main" id="{C6073244-EF75-46CF-81A7-AE5632EA175F}"/>
              </a:ext>
            </a:extLst>
          </p:cNvPr>
          <p:cNvGrpSpPr/>
          <p:nvPr/>
        </p:nvGrpSpPr>
        <p:grpSpPr>
          <a:xfrm>
            <a:off x="638861" y="3497348"/>
            <a:ext cx="3295365" cy="2180446"/>
            <a:chOff x="668512" y="3600929"/>
            <a:chExt cx="3295365" cy="2180446"/>
          </a:xfrm>
        </p:grpSpPr>
        <p:sp>
          <p:nvSpPr>
            <p:cNvPr id="222" name="Freeform 90">
              <a:extLst>
                <a:ext uri="{FF2B5EF4-FFF2-40B4-BE49-F238E27FC236}">
                  <a16:creationId xmlns:a16="http://schemas.microsoft.com/office/drawing/2014/main" id="{B33FD6E6-F41D-4033-BFD0-5290A41F50B2}"/>
                </a:ext>
              </a:extLst>
            </p:cNvPr>
            <p:cNvSpPr>
              <a:spLocks/>
            </p:cNvSpPr>
            <p:nvPr/>
          </p:nvSpPr>
          <p:spPr bwMode="auto">
            <a:xfrm>
              <a:off x="1329175" y="4311946"/>
              <a:ext cx="2294995" cy="1441778"/>
            </a:xfrm>
            <a:custGeom>
              <a:avLst/>
              <a:gdLst>
                <a:gd name="T0" fmla="*/ 464 w 581"/>
                <a:gd name="T1" fmla="*/ 0 h 365"/>
                <a:gd name="T2" fmla="*/ 464 w 581"/>
                <a:gd name="T3" fmla="*/ 72 h 365"/>
                <a:gd name="T4" fmla="*/ 347 w 581"/>
                <a:gd name="T5" fmla="*/ 72 h 365"/>
                <a:gd name="T6" fmla="*/ 347 w 581"/>
                <a:gd name="T7" fmla="*/ 145 h 365"/>
                <a:gd name="T8" fmla="*/ 231 w 581"/>
                <a:gd name="T9" fmla="*/ 145 h 365"/>
                <a:gd name="T10" fmla="*/ 231 w 581"/>
                <a:gd name="T11" fmla="*/ 219 h 365"/>
                <a:gd name="T12" fmla="*/ 233 w 581"/>
                <a:gd name="T13" fmla="*/ 219 h 365"/>
                <a:gd name="T14" fmla="*/ 231 w 581"/>
                <a:gd name="T15" fmla="*/ 219 h 365"/>
                <a:gd name="T16" fmla="*/ 231 w 581"/>
                <a:gd name="T17" fmla="*/ 219 h 365"/>
                <a:gd name="T18" fmla="*/ 114 w 581"/>
                <a:gd name="T19" fmla="*/ 219 h 365"/>
                <a:gd name="T20" fmla="*/ 114 w 581"/>
                <a:gd name="T21" fmla="*/ 291 h 365"/>
                <a:gd name="T22" fmla="*/ 0 w 581"/>
                <a:gd name="T23" fmla="*/ 291 h 365"/>
                <a:gd name="T24" fmla="*/ 0 w 581"/>
                <a:gd name="T25" fmla="*/ 365 h 365"/>
                <a:gd name="T26" fmla="*/ 114 w 581"/>
                <a:gd name="T27" fmla="*/ 365 h 365"/>
                <a:gd name="T28" fmla="*/ 581 w 581"/>
                <a:gd name="T29" fmla="*/ 365 h 365"/>
                <a:gd name="T30" fmla="*/ 581 w 581"/>
                <a:gd name="T31" fmla="*/ 74 h 365"/>
                <a:gd name="T32" fmla="*/ 581 w 581"/>
                <a:gd name="T33" fmla="*/ 0 h 365"/>
                <a:gd name="T34" fmla="*/ 464 w 581"/>
                <a:gd name="T3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 h="365">
                  <a:moveTo>
                    <a:pt x="464" y="0"/>
                  </a:moveTo>
                  <a:lnTo>
                    <a:pt x="464" y="72"/>
                  </a:lnTo>
                  <a:lnTo>
                    <a:pt x="347" y="72"/>
                  </a:lnTo>
                  <a:lnTo>
                    <a:pt x="347" y="145"/>
                  </a:lnTo>
                  <a:lnTo>
                    <a:pt x="231" y="145"/>
                  </a:lnTo>
                  <a:lnTo>
                    <a:pt x="231" y="219"/>
                  </a:lnTo>
                  <a:lnTo>
                    <a:pt x="233" y="219"/>
                  </a:lnTo>
                  <a:lnTo>
                    <a:pt x="231" y="219"/>
                  </a:lnTo>
                  <a:lnTo>
                    <a:pt x="231" y="219"/>
                  </a:lnTo>
                  <a:lnTo>
                    <a:pt x="114" y="219"/>
                  </a:lnTo>
                  <a:lnTo>
                    <a:pt x="114" y="291"/>
                  </a:lnTo>
                  <a:lnTo>
                    <a:pt x="0" y="291"/>
                  </a:lnTo>
                  <a:lnTo>
                    <a:pt x="0" y="365"/>
                  </a:lnTo>
                  <a:lnTo>
                    <a:pt x="114" y="365"/>
                  </a:lnTo>
                  <a:lnTo>
                    <a:pt x="581" y="365"/>
                  </a:lnTo>
                  <a:lnTo>
                    <a:pt x="581" y="74"/>
                  </a:lnTo>
                  <a:lnTo>
                    <a:pt x="581" y="0"/>
                  </a:lnTo>
                  <a:lnTo>
                    <a:pt x="464"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3" name="Freeform 91">
              <a:extLst>
                <a:ext uri="{FF2B5EF4-FFF2-40B4-BE49-F238E27FC236}">
                  <a16:creationId xmlns:a16="http://schemas.microsoft.com/office/drawing/2014/main" id="{F8F66EC1-151E-4DF1-8767-C21AEFDE0EDF}"/>
                </a:ext>
              </a:extLst>
            </p:cNvPr>
            <p:cNvSpPr>
              <a:spLocks/>
            </p:cNvSpPr>
            <p:nvPr/>
          </p:nvSpPr>
          <p:spPr bwMode="auto">
            <a:xfrm>
              <a:off x="3458266" y="4726705"/>
              <a:ext cx="165903" cy="268605"/>
            </a:xfrm>
            <a:custGeom>
              <a:avLst/>
              <a:gdLst>
                <a:gd name="T0" fmla="*/ 22 w 22"/>
                <a:gd name="T1" fmla="*/ 0 h 36"/>
                <a:gd name="T2" fmla="*/ 8 w 22"/>
                <a:gd name="T3" fmla="*/ 11 h 36"/>
                <a:gd name="T4" fmla="*/ 0 w 22"/>
                <a:gd name="T5" fmla="*/ 23 h 36"/>
                <a:gd name="T6" fmla="*/ 14 w 22"/>
                <a:gd name="T7" fmla="*/ 36 h 36"/>
                <a:gd name="T8" fmla="*/ 22 w 22"/>
                <a:gd name="T9" fmla="*/ 36 h 36"/>
                <a:gd name="T10" fmla="*/ 22 w 22"/>
                <a:gd name="T11" fmla="*/ 0 h 36"/>
              </a:gdLst>
              <a:ahLst/>
              <a:cxnLst>
                <a:cxn ang="0">
                  <a:pos x="T0" y="T1"/>
                </a:cxn>
                <a:cxn ang="0">
                  <a:pos x="T2" y="T3"/>
                </a:cxn>
                <a:cxn ang="0">
                  <a:pos x="T4" y="T5"/>
                </a:cxn>
                <a:cxn ang="0">
                  <a:pos x="T6" y="T7"/>
                </a:cxn>
                <a:cxn ang="0">
                  <a:pos x="T8" y="T9"/>
                </a:cxn>
                <a:cxn ang="0">
                  <a:pos x="T10" y="T11"/>
                </a:cxn>
              </a:cxnLst>
              <a:rect l="0" t="0" r="r" b="b"/>
              <a:pathLst>
                <a:path w="22" h="36">
                  <a:moveTo>
                    <a:pt x="22" y="0"/>
                  </a:moveTo>
                  <a:cubicBezTo>
                    <a:pt x="15" y="0"/>
                    <a:pt x="10" y="5"/>
                    <a:pt x="8" y="11"/>
                  </a:cubicBezTo>
                  <a:cubicBezTo>
                    <a:pt x="4" y="13"/>
                    <a:pt x="0" y="17"/>
                    <a:pt x="0" y="23"/>
                  </a:cubicBezTo>
                  <a:cubicBezTo>
                    <a:pt x="0" y="30"/>
                    <a:pt x="6" y="36"/>
                    <a:pt x="14" y="36"/>
                  </a:cubicBezTo>
                  <a:cubicBezTo>
                    <a:pt x="22" y="36"/>
                    <a:pt x="22" y="36"/>
                    <a:pt x="22" y="36"/>
                  </a:cubicBezTo>
                  <a:cubicBezTo>
                    <a:pt x="22" y="0"/>
                    <a:pt x="22" y="0"/>
                    <a:pt x="22" y="0"/>
                  </a:cubicBezTo>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4" name="Freeform 92">
              <a:extLst>
                <a:ext uri="{FF2B5EF4-FFF2-40B4-BE49-F238E27FC236}">
                  <a16:creationId xmlns:a16="http://schemas.microsoft.com/office/drawing/2014/main" id="{4AA948E8-90ED-449D-B843-8C5C252768CC}"/>
                </a:ext>
              </a:extLst>
            </p:cNvPr>
            <p:cNvSpPr>
              <a:spLocks/>
            </p:cNvSpPr>
            <p:nvPr/>
          </p:nvSpPr>
          <p:spPr bwMode="auto">
            <a:xfrm>
              <a:off x="3327915" y="4371198"/>
              <a:ext cx="635962" cy="383156"/>
            </a:xfrm>
            <a:custGeom>
              <a:avLst/>
              <a:gdLst>
                <a:gd name="T0" fmla="*/ 8 w 84"/>
                <a:gd name="T1" fmla="*/ 26 h 51"/>
                <a:gd name="T2" fmla="*/ 22 w 84"/>
                <a:gd name="T3" fmla="*/ 15 h 51"/>
                <a:gd name="T4" fmla="*/ 36 w 84"/>
                <a:gd name="T5" fmla="*/ 0 h 51"/>
                <a:gd name="T6" fmla="*/ 49 w 84"/>
                <a:gd name="T7" fmla="*/ 8 h 51"/>
                <a:gd name="T8" fmla="*/ 54 w 84"/>
                <a:gd name="T9" fmla="*/ 7 h 51"/>
                <a:gd name="T10" fmla="*/ 67 w 84"/>
                <a:gd name="T11" fmla="*/ 21 h 51"/>
                <a:gd name="T12" fmla="*/ 69 w 84"/>
                <a:gd name="T13" fmla="*/ 21 h 51"/>
                <a:gd name="T14" fmla="*/ 84 w 84"/>
                <a:gd name="T15" fmla="*/ 36 h 51"/>
                <a:gd name="T16" fmla="*/ 69 w 84"/>
                <a:gd name="T17" fmla="*/ 51 h 51"/>
                <a:gd name="T18" fmla="*/ 13 w 84"/>
                <a:gd name="T19" fmla="*/ 51 h 51"/>
                <a:gd name="T20" fmla="*/ 0 w 84"/>
                <a:gd name="T21" fmla="*/ 38 h 51"/>
                <a:gd name="T22" fmla="*/ 8 w 84"/>
                <a:gd name="T23" fmla="*/ 2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51">
                  <a:moveTo>
                    <a:pt x="8" y="26"/>
                  </a:moveTo>
                  <a:cubicBezTo>
                    <a:pt x="9" y="19"/>
                    <a:pt x="15" y="15"/>
                    <a:pt x="22" y="15"/>
                  </a:cubicBezTo>
                  <a:cubicBezTo>
                    <a:pt x="22" y="7"/>
                    <a:pt x="28" y="0"/>
                    <a:pt x="36" y="0"/>
                  </a:cubicBezTo>
                  <a:cubicBezTo>
                    <a:pt x="42" y="0"/>
                    <a:pt x="47" y="3"/>
                    <a:pt x="49" y="8"/>
                  </a:cubicBezTo>
                  <a:cubicBezTo>
                    <a:pt x="50" y="7"/>
                    <a:pt x="52" y="7"/>
                    <a:pt x="54" y="7"/>
                  </a:cubicBezTo>
                  <a:cubicBezTo>
                    <a:pt x="61" y="7"/>
                    <a:pt x="67" y="13"/>
                    <a:pt x="67" y="21"/>
                  </a:cubicBezTo>
                  <a:cubicBezTo>
                    <a:pt x="69" y="21"/>
                    <a:pt x="69" y="21"/>
                    <a:pt x="69" y="21"/>
                  </a:cubicBezTo>
                  <a:cubicBezTo>
                    <a:pt x="77" y="21"/>
                    <a:pt x="84" y="27"/>
                    <a:pt x="84" y="36"/>
                  </a:cubicBezTo>
                  <a:cubicBezTo>
                    <a:pt x="84" y="44"/>
                    <a:pt x="77" y="51"/>
                    <a:pt x="69" y="51"/>
                  </a:cubicBezTo>
                  <a:cubicBezTo>
                    <a:pt x="13" y="51"/>
                    <a:pt x="13" y="51"/>
                    <a:pt x="13" y="51"/>
                  </a:cubicBezTo>
                  <a:cubicBezTo>
                    <a:pt x="5" y="51"/>
                    <a:pt x="0" y="45"/>
                    <a:pt x="0" y="38"/>
                  </a:cubicBezTo>
                  <a:cubicBezTo>
                    <a:pt x="0" y="32"/>
                    <a:pt x="3" y="28"/>
                    <a:pt x="8"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5" name="Freeform 93">
              <a:extLst>
                <a:ext uri="{FF2B5EF4-FFF2-40B4-BE49-F238E27FC236}">
                  <a16:creationId xmlns:a16="http://schemas.microsoft.com/office/drawing/2014/main" id="{C0C69977-0027-4B09-88F5-739CE7E176FD}"/>
                </a:ext>
              </a:extLst>
            </p:cNvPr>
            <p:cNvSpPr>
              <a:spLocks noEditPoints="1"/>
            </p:cNvSpPr>
            <p:nvPr/>
          </p:nvSpPr>
          <p:spPr bwMode="auto">
            <a:xfrm>
              <a:off x="1329175" y="4884708"/>
              <a:ext cx="2294995" cy="869017"/>
            </a:xfrm>
            <a:custGeom>
              <a:avLst/>
              <a:gdLst>
                <a:gd name="T0" fmla="*/ 231 w 581"/>
                <a:gd name="T1" fmla="*/ 0 h 220"/>
                <a:gd name="T2" fmla="*/ 231 w 581"/>
                <a:gd name="T3" fmla="*/ 0 h 220"/>
                <a:gd name="T4" fmla="*/ 231 w 581"/>
                <a:gd name="T5" fmla="*/ 74 h 220"/>
                <a:gd name="T6" fmla="*/ 114 w 581"/>
                <a:gd name="T7" fmla="*/ 74 h 220"/>
                <a:gd name="T8" fmla="*/ 114 w 581"/>
                <a:gd name="T9" fmla="*/ 146 h 220"/>
                <a:gd name="T10" fmla="*/ 13 w 581"/>
                <a:gd name="T11" fmla="*/ 146 h 220"/>
                <a:gd name="T12" fmla="*/ 0 w 581"/>
                <a:gd name="T13" fmla="*/ 146 h 220"/>
                <a:gd name="T14" fmla="*/ 0 w 581"/>
                <a:gd name="T15" fmla="*/ 220 h 220"/>
                <a:gd name="T16" fmla="*/ 114 w 581"/>
                <a:gd name="T17" fmla="*/ 220 h 220"/>
                <a:gd name="T18" fmla="*/ 581 w 581"/>
                <a:gd name="T19" fmla="*/ 220 h 220"/>
                <a:gd name="T20" fmla="*/ 231 w 581"/>
                <a:gd name="T21" fmla="*/ 0 h 220"/>
                <a:gd name="T22" fmla="*/ 231 w 581"/>
                <a:gd name="T23" fmla="*/ 74 h 220"/>
                <a:gd name="T24" fmla="*/ 233 w 581"/>
                <a:gd name="T25" fmla="*/ 74 h 220"/>
                <a:gd name="T26" fmla="*/ 231 w 581"/>
                <a:gd name="T27" fmla="*/ 74 h 220"/>
                <a:gd name="T28" fmla="*/ 231 w 581"/>
                <a:gd name="T29" fmla="*/ 7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1" h="220">
                  <a:moveTo>
                    <a:pt x="231" y="0"/>
                  </a:moveTo>
                  <a:lnTo>
                    <a:pt x="231" y="0"/>
                  </a:lnTo>
                  <a:lnTo>
                    <a:pt x="231" y="74"/>
                  </a:lnTo>
                  <a:lnTo>
                    <a:pt x="114" y="74"/>
                  </a:lnTo>
                  <a:lnTo>
                    <a:pt x="114" y="146"/>
                  </a:lnTo>
                  <a:lnTo>
                    <a:pt x="13" y="146"/>
                  </a:lnTo>
                  <a:lnTo>
                    <a:pt x="0" y="146"/>
                  </a:lnTo>
                  <a:lnTo>
                    <a:pt x="0" y="220"/>
                  </a:lnTo>
                  <a:lnTo>
                    <a:pt x="114" y="220"/>
                  </a:lnTo>
                  <a:lnTo>
                    <a:pt x="581" y="220"/>
                  </a:lnTo>
                  <a:lnTo>
                    <a:pt x="231" y="0"/>
                  </a:lnTo>
                  <a:close/>
                  <a:moveTo>
                    <a:pt x="231" y="74"/>
                  </a:moveTo>
                  <a:lnTo>
                    <a:pt x="233" y="74"/>
                  </a:lnTo>
                  <a:lnTo>
                    <a:pt x="231" y="74"/>
                  </a:lnTo>
                  <a:lnTo>
                    <a:pt x="231" y="74"/>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nvGrpSpPr>
            <p:cNvPr id="242" name="Group 241">
              <a:extLst>
                <a:ext uri="{FF2B5EF4-FFF2-40B4-BE49-F238E27FC236}">
                  <a16:creationId xmlns:a16="http://schemas.microsoft.com/office/drawing/2014/main" id="{36FB4170-43F9-4847-9267-97ECADE98B54}"/>
                </a:ext>
              </a:extLst>
            </p:cNvPr>
            <p:cNvGrpSpPr/>
            <p:nvPr/>
          </p:nvGrpSpPr>
          <p:grpSpPr>
            <a:xfrm>
              <a:off x="668512" y="3600929"/>
              <a:ext cx="1027021" cy="2180446"/>
              <a:chOff x="3379145" y="2411843"/>
              <a:chExt cx="412750" cy="876301"/>
            </a:xfrm>
          </p:grpSpPr>
          <p:sp>
            <p:nvSpPr>
              <p:cNvPr id="243" name="Freeform 342">
                <a:extLst>
                  <a:ext uri="{FF2B5EF4-FFF2-40B4-BE49-F238E27FC236}">
                    <a16:creationId xmlns:a16="http://schemas.microsoft.com/office/drawing/2014/main" id="{931DF36C-B77C-4F58-A55E-A3A8547D91D7}"/>
                  </a:ext>
                </a:extLst>
              </p:cNvPr>
              <p:cNvSpPr>
                <a:spLocks/>
              </p:cNvSpPr>
              <p:nvPr/>
            </p:nvSpPr>
            <p:spPr bwMode="auto">
              <a:xfrm>
                <a:off x="3671245" y="3146856"/>
                <a:ext cx="39687" cy="20638"/>
              </a:xfrm>
              <a:custGeom>
                <a:avLst/>
                <a:gdLst>
                  <a:gd name="T0" fmla="*/ 0 w 13"/>
                  <a:gd name="T1" fmla="*/ 0 h 7"/>
                  <a:gd name="T2" fmla="*/ 3 w 13"/>
                  <a:gd name="T3" fmla="*/ 7 h 7"/>
                  <a:gd name="T4" fmla="*/ 9 w 13"/>
                  <a:gd name="T5" fmla="*/ 7 h 7"/>
                  <a:gd name="T6" fmla="*/ 13 w 13"/>
                  <a:gd name="T7" fmla="*/ 4 h 7"/>
                </a:gdLst>
                <a:ahLst/>
                <a:cxnLst>
                  <a:cxn ang="0">
                    <a:pos x="T0" y="T1"/>
                  </a:cxn>
                  <a:cxn ang="0">
                    <a:pos x="T2" y="T3"/>
                  </a:cxn>
                  <a:cxn ang="0">
                    <a:pos x="T4" y="T5"/>
                  </a:cxn>
                  <a:cxn ang="0">
                    <a:pos x="T6" y="T7"/>
                  </a:cxn>
                </a:cxnLst>
                <a:rect l="0" t="0" r="r" b="b"/>
                <a:pathLst>
                  <a:path w="13" h="7">
                    <a:moveTo>
                      <a:pt x="0" y="0"/>
                    </a:moveTo>
                    <a:cubicBezTo>
                      <a:pt x="3" y="4"/>
                      <a:pt x="2" y="4"/>
                      <a:pt x="3" y="7"/>
                    </a:cubicBezTo>
                    <a:cubicBezTo>
                      <a:pt x="9" y="7"/>
                      <a:pt x="9" y="7"/>
                      <a:pt x="9" y="7"/>
                    </a:cubicBezTo>
                    <a:cubicBezTo>
                      <a:pt x="8" y="5"/>
                      <a:pt x="9" y="3"/>
                      <a:pt x="13" y="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4" name="Freeform 343">
                <a:extLst>
                  <a:ext uri="{FF2B5EF4-FFF2-40B4-BE49-F238E27FC236}">
                    <a16:creationId xmlns:a16="http://schemas.microsoft.com/office/drawing/2014/main" id="{EA1E7878-90F0-4ED9-900F-D6C1EF49B756}"/>
                  </a:ext>
                </a:extLst>
              </p:cNvPr>
              <p:cNvSpPr>
                <a:spLocks/>
              </p:cNvSpPr>
              <p:nvPr/>
            </p:nvSpPr>
            <p:spPr bwMode="auto">
              <a:xfrm>
                <a:off x="3668070" y="3123043"/>
                <a:ext cx="123825" cy="44450"/>
              </a:xfrm>
              <a:custGeom>
                <a:avLst/>
                <a:gdLst>
                  <a:gd name="T0" fmla="*/ 2 w 41"/>
                  <a:gd name="T1" fmla="*/ 0 h 15"/>
                  <a:gd name="T2" fmla="*/ 0 w 41"/>
                  <a:gd name="T3" fmla="*/ 7 h 15"/>
                  <a:gd name="T4" fmla="*/ 4 w 41"/>
                  <a:gd name="T5" fmla="*/ 10 h 15"/>
                  <a:gd name="T6" fmla="*/ 18 w 41"/>
                  <a:gd name="T7" fmla="*/ 14 h 15"/>
                  <a:gd name="T8" fmla="*/ 28 w 41"/>
                  <a:gd name="T9" fmla="*/ 15 h 15"/>
                  <a:gd name="T10" fmla="*/ 37 w 41"/>
                  <a:gd name="T11" fmla="*/ 15 h 15"/>
                  <a:gd name="T12" fmla="*/ 39 w 41"/>
                  <a:gd name="T13" fmla="*/ 13 h 15"/>
                  <a:gd name="T14" fmla="*/ 21 w 41"/>
                  <a:gd name="T15" fmla="*/ 6 h 15"/>
                  <a:gd name="T16" fmla="*/ 2 w 4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5">
                    <a:moveTo>
                      <a:pt x="2" y="0"/>
                    </a:moveTo>
                    <a:cubicBezTo>
                      <a:pt x="0" y="7"/>
                      <a:pt x="0" y="7"/>
                      <a:pt x="0" y="7"/>
                    </a:cubicBezTo>
                    <a:cubicBezTo>
                      <a:pt x="0" y="8"/>
                      <a:pt x="1" y="9"/>
                      <a:pt x="4" y="10"/>
                    </a:cubicBezTo>
                    <a:cubicBezTo>
                      <a:pt x="18" y="14"/>
                      <a:pt x="18" y="14"/>
                      <a:pt x="18" y="14"/>
                    </a:cubicBezTo>
                    <a:cubicBezTo>
                      <a:pt x="21" y="15"/>
                      <a:pt x="25" y="15"/>
                      <a:pt x="28" y="15"/>
                    </a:cubicBezTo>
                    <a:cubicBezTo>
                      <a:pt x="37" y="15"/>
                      <a:pt x="37" y="15"/>
                      <a:pt x="37" y="15"/>
                    </a:cubicBezTo>
                    <a:cubicBezTo>
                      <a:pt x="41" y="15"/>
                      <a:pt x="39" y="13"/>
                      <a:pt x="39" y="13"/>
                    </a:cubicBezTo>
                    <a:cubicBezTo>
                      <a:pt x="35" y="12"/>
                      <a:pt x="27" y="9"/>
                      <a:pt x="21" y="6"/>
                    </a:cubicBezTo>
                    <a:cubicBezTo>
                      <a:pt x="16" y="3"/>
                      <a:pt x="2" y="0"/>
                      <a:pt x="2"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5" name="Freeform 344">
                <a:extLst>
                  <a:ext uri="{FF2B5EF4-FFF2-40B4-BE49-F238E27FC236}">
                    <a16:creationId xmlns:a16="http://schemas.microsoft.com/office/drawing/2014/main" id="{C561F2AB-E0EC-419D-8527-D0BFA0E87104}"/>
                  </a:ext>
                </a:extLst>
              </p:cNvPr>
              <p:cNvSpPr>
                <a:spLocks/>
              </p:cNvSpPr>
              <p:nvPr/>
            </p:nvSpPr>
            <p:spPr bwMode="auto">
              <a:xfrm>
                <a:off x="3671245" y="3107168"/>
                <a:ext cx="82550" cy="42863"/>
              </a:xfrm>
              <a:custGeom>
                <a:avLst/>
                <a:gdLst>
                  <a:gd name="T0" fmla="*/ 2 w 27"/>
                  <a:gd name="T1" fmla="*/ 0 h 14"/>
                  <a:gd name="T2" fmla="*/ 1 w 27"/>
                  <a:gd name="T3" fmla="*/ 5 h 14"/>
                  <a:gd name="T4" fmla="*/ 23 w 27"/>
                  <a:gd name="T5" fmla="*/ 14 h 14"/>
                  <a:gd name="T6" fmla="*/ 26 w 27"/>
                  <a:gd name="T7" fmla="*/ 14 h 14"/>
                  <a:gd name="T8" fmla="*/ 11 w 27"/>
                  <a:gd name="T9" fmla="*/ 2 h 14"/>
                  <a:gd name="T10" fmla="*/ 2 w 27"/>
                  <a:gd name="T11" fmla="*/ 0 h 14"/>
                </a:gdLst>
                <a:ahLst/>
                <a:cxnLst>
                  <a:cxn ang="0">
                    <a:pos x="T0" y="T1"/>
                  </a:cxn>
                  <a:cxn ang="0">
                    <a:pos x="T2" y="T3"/>
                  </a:cxn>
                  <a:cxn ang="0">
                    <a:pos x="T4" y="T5"/>
                  </a:cxn>
                  <a:cxn ang="0">
                    <a:pos x="T6" y="T7"/>
                  </a:cxn>
                  <a:cxn ang="0">
                    <a:pos x="T8" y="T9"/>
                  </a:cxn>
                  <a:cxn ang="0">
                    <a:pos x="T10" y="T11"/>
                  </a:cxn>
                </a:cxnLst>
                <a:rect l="0" t="0" r="r" b="b"/>
                <a:pathLst>
                  <a:path w="27" h="14">
                    <a:moveTo>
                      <a:pt x="2" y="0"/>
                    </a:moveTo>
                    <a:cubicBezTo>
                      <a:pt x="2" y="2"/>
                      <a:pt x="1" y="4"/>
                      <a:pt x="1" y="5"/>
                    </a:cubicBezTo>
                    <a:cubicBezTo>
                      <a:pt x="0" y="7"/>
                      <a:pt x="23" y="14"/>
                      <a:pt x="23" y="14"/>
                    </a:cubicBezTo>
                    <a:cubicBezTo>
                      <a:pt x="24" y="14"/>
                      <a:pt x="27" y="14"/>
                      <a:pt x="26" y="14"/>
                    </a:cubicBezTo>
                    <a:cubicBezTo>
                      <a:pt x="21" y="11"/>
                      <a:pt x="11" y="4"/>
                      <a:pt x="11" y="2"/>
                    </a:cubicBezTo>
                    <a:lnTo>
                      <a:pt x="2"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6" name="Freeform 345">
                <a:extLst>
                  <a:ext uri="{FF2B5EF4-FFF2-40B4-BE49-F238E27FC236}">
                    <a16:creationId xmlns:a16="http://schemas.microsoft.com/office/drawing/2014/main" id="{13236C71-1800-4268-A3C0-3C555E8EB3E8}"/>
                  </a:ext>
                </a:extLst>
              </p:cNvPr>
              <p:cNvSpPr>
                <a:spLocks/>
              </p:cNvSpPr>
              <p:nvPr/>
            </p:nvSpPr>
            <p:spPr bwMode="auto">
              <a:xfrm>
                <a:off x="3468045" y="3267506"/>
                <a:ext cx="39687" cy="20638"/>
              </a:xfrm>
              <a:custGeom>
                <a:avLst/>
                <a:gdLst>
                  <a:gd name="T0" fmla="*/ 0 w 13"/>
                  <a:gd name="T1" fmla="*/ 0 h 7"/>
                  <a:gd name="T2" fmla="*/ 3 w 13"/>
                  <a:gd name="T3" fmla="*/ 7 h 7"/>
                  <a:gd name="T4" fmla="*/ 9 w 13"/>
                  <a:gd name="T5" fmla="*/ 7 h 7"/>
                  <a:gd name="T6" fmla="*/ 13 w 13"/>
                  <a:gd name="T7" fmla="*/ 4 h 7"/>
                </a:gdLst>
                <a:ahLst/>
                <a:cxnLst>
                  <a:cxn ang="0">
                    <a:pos x="T0" y="T1"/>
                  </a:cxn>
                  <a:cxn ang="0">
                    <a:pos x="T2" y="T3"/>
                  </a:cxn>
                  <a:cxn ang="0">
                    <a:pos x="T4" y="T5"/>
                  </a:cxn>
                  <a:cxn ang="0">
                    <a:pos x="T6" y="T7"/>
                  </a:cxn>
                </a:cxnLst>
                <a:rect l="0" t="0" r="r" b="b"/>
                <a:pathLst>
                  <a:path w="13" h="7">
                    <a:moveTo>
                      <a:pt x="0" y="0"/>
                    </a:moveTo>
                    <a:cubicBezTo>
                      <a:pt x="3" y="3"/>
                      <a:pt x="2" y="3"/>
                      <a:pt x="3" y="7"/>
                    </a:cubicBezTo>
                    <a:cubicBezTo>
                      <a:pt x="9" y="7"/>
                      <a:pt x="9" y="7"/>
                      <a:pt x="9" y="7"/>
                    </a:cubicBezTo>
                    <a:cubicBezTo>
                      <a:pt x="8" y="4"/>
                      <a:pt x="9" y="3"/>
                      <a:pt x="13" y="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7" name="Freeform 346">
                <a:extLst>
                  <a:ext uri="{FF2B5EF4-FFF2-40B4-BE49-F238E27FC236}">
                    <a16:creationId xmlns:a16="http://schemas.microsoft.com/office/drawing/2014/main" id="{B4E633D9-8DE5-4483-9117-16BC19DC751B}"/>
                  </a:ext>
                </a:extLst>
              </p:cNvPr>
              <p:cNvSpPr>
                <a:spLocks/>
              </p:cNvSpPr>
              <p:nvPr/>
            </p:nvSpPr>
            <p:spPr bwMode="auto">
              <a:xfrm>
                <a:off x="3464870" y="3243693"/>
                <a:ext cx="123825" cy="44450"/>
              </a:xfrm>
              <a:custGeom>
                <a:avLst/>
                <a:gdLst>
                  <a:gd name="T0" fmla="*/ 2 w 41"/>
                  <a:gd name="T1" fmla="*/ 0 h 15"/>
                  <a:gd name="T2" fmla="*/ 0 w 41"/>
                  <a:gd name="T3" fmla="*/ 6 h 15"/>
                  <a:gd name="T4" fmla="*/ 4 w 41"/>
                  <a:gd name="T5" fmla="*/ 9 h 15"/>
                  <a:gd name="T6" fmla="*/ 19 w 41"/>
                  <a:gd name="T7" fmla="*/ 13 h 15"/>
                  <a:gd name="T8" fmla="*/ 28 w 41"/>
                  <a:gd name="T9" fmla="*/ 15 h 15"/>
                  <a:gd name="T10" fmla="*/ 37 w 41"/>
                  <a:gd name="T11" fmla="*/ 15 h 15"/>
                  <a:gd name="T12" fmla="*/ 39 w 41"/>
                  <a:gd name="T13" fmla="*/ 12 h 15"/>
                  <a:gd name="T14" fmla="*/ 21 w 41"/>
                  <a:gd name="T15" fmla="*/ 5 h 15"/>
                  <a:gd name="T16" fmla="*/ 2 w 4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5">
                    <a:moveTo>
                      <a:pt x="2" y="0"/>
                    </a:moveTo>
                    <a:cubicBezTo>
                      <a:pt x="0" y="6"/>
                      <a:pt x="0" y="6"/>
                      <a:pt x="0" y="6"/>
                    </a:cubicBezTo>
                    <a:cubicBezTo>
                      <a:pt x="0" y="8"/>
                      <a:pt x="2" y="9"/>
                      <a:pt x="4" y="9"/>
                    </a:cubicBezTo>
                    <a:cubicBezTo>
                      <a:pt x="19" y="13"/>
                      <a:pt x="19" y="13"/>
                      <a:pt x="19" y="13"/>
                    </a:cubicBezTo>
                    <a:cubicBezTo>
                      <a:pt x="22" y="14"/>
                      <a:pt x="25" y="15"/>
                      <a:pt x="28" y="15"/>
                    </a:cubicBezTo>
                    <a:cubicBezTo>
                      <a:pt x="37" y="15"/>
                      <a:pt x="37" y="15"/>
                      <a:pt x="37" y="15"/>
                    </a:cubicBezTo>
                    <a:cubicBezTo>
                      <a:pt x="41" y="15"/>
                      <a:pt x="40" y="12"/>
                      <a:pt x="39" y="12"/>
                    </a:cubicBezTo>
                    <a:cubicBezTo>
                      <a:pt x="35" y="11"/>
                      <a:pt x="28" y="9"/>
                      <a:pt x="21" y="5"/>
                    </a:cubicBezTo>
                    <a:cubicBezTo>
                      <a:pt x="16" y="2"/>
                      <a:pt x="2" y="0"/>
                      <a:pt x="2"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8" name="Freeform 347">
                <a:extLst>
                  <a:ext uri="{FF2B5EF4-FFF2-40B4-BE49-F238E27FC236}">
                    <a16:creationId xmlns:a16="http://schemas.microsoft.com/office/drawing/2014/main" id="{FA2F86AE-33A2-4532-BA83-FBD879C7B11F}"/>
                  </a:ext>
                </a:extLst>
              </p:cNvPr>
              <p:cNvSpPr>
                <a:spLocks/>
              </p:cNvSpPr>
              <p:nvPr/>
            </p:nvSpPr>
            <p:spPr bwMode="auto">
              <a:xfrm>
                <a:off x="3468045" y="3227818"/>
                <a:ext cx="80962" cy="42863"/>
              </a:xfrm>
              <a:custGeom>
                <a:avLst/>
                <a:gdLst>
                  <a:gd name="T0" fmla="*/ 2 w 27"/>
                  <a:gd name="T1" fmla="*/ 0 h 14"/>
                  <a:gd name="T2" fmla="*/ 1 w 27"/>
                  <a:gd name="T3" fmla="*/ 5 h 14"/>
                  <a:gd name="T4" fmla="*/ 23 w 27"/>
                  <a:gd name="T5" fmla="*/ 13 h 14"/>
                  <a:gd name="T6" fmla="*/ 26 w 27"/>
                  <a:gd name="T7" fmla="*/ 13 h 14"/>
                  <a:gd name="T8" fmla="*/ 11 w 27"/>
                  <a:gd name="T9" fmla="*/ 1 h 14"/>
                  <a:gd name="T10" fmla="*/ 2 w 27"/>
                  <a:gd name="T11" fmla="*/ 0 h 14"/>
                </a:gdLst>
                <a:ahLst/>
                <a:cxnLst>
                  <a:cxn ang="0">
                    <a:pos x="T0" y="T1"/>
                  </a:cxn>
                  <a:cxn ang="0">
                    <a:pos x="T2" y="T3"/>
                  </a:cxn>
                  <a:cxn ang="0">
                    <a:pos x="T4" y="T5"/>
                  </a:cxn>
                  <a:cxn ang="0">
                    <a:pos x="T6" y="T7"/>
                  </a:cxn>
                  <a:cxn ang="0">
                    <a:pos x="T8" y="T9"/>
                  </a:cxn>
                  <a:cxn ang="0">
                    <a:pos x="T10" y="T11"/>
                  </a:cxn>
                </a:cxnLst>
                <a:rect l="0" t="0" r="r" b="b"/>
                <a:pathLst>
                  <a:path w="27" h="14">
                    <a:moveTo>
                      <a:pt x="2" y="0"/>
                    </a:moveTo>
                    <a:cubicBezTo>
                      <a:pt x="2" y="2"/>
                      <a:pt x="1" y="4"/>
                      <a:pt x="1" y="5"/>
                    </a:cubicBezTo>
                    <a:cubicBezTo>
                      <a:pt x="0" y="7"/>
                      <a:pt x="23" y="13"/>
                      <a:pt x="23" y="13"/>
                    </a:cubicBezTo>
                    <a:cubicBezTo>
                      <a:pt x="24" y="13"/>
                      <a:pt x="27" y="14"/>
                      <a:pt x="26" y="13"/>
                    </a:cubicBezTo>
                    <a:cubicBezTo>
                      <a:pt x="21" y="10"/>
                      <a:pt x="11" y="4"/>
                      <a:pt x="11" y="1"/>
                    </a:cubicBezTo>
                    <a:lnTo>
                      <a:pt x="2"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9" name="Freeform 348">
                <a:extLst>
                  <a:ext uri="{FF2B5EF4-FFF2-40B4-BE49-F238E27FC236}">
                    <a16:creationId xmlns:a16="http://schemas.microsoft.com/office/drawing/2014/main" id="{17384227-F7EC-4E60-8FB5-93EBDB282972}"/>
                  </a:ext>
                </a:extLst>
              </p:cNvPr>
              <p:cNvSpPr>
                <a:spLocks/>
              </p:cNvSpPr>
              <p:nvPr/>
            </p:nvSpPr>
            <p:spPr bwMode="auto">
              <a:xfrm>
                <a:off x="3510908" y="2802368"/>
                <a:ext cx="233362" cy="127000"/>
              </a:xfrm>
              <a:custGeom>
                <a:avLst/>
                <a:gdLst>
                  <a:gd name="T0" fmla="*/ 70 w 77"/>
                  <a:gd name="T1" fmla="*/ 26 h 42"/>
                  <a:gd name="T2" fmla="*/ 75 w 77"/>
                  <a:gd name="T3" fmla="*/ 35 h 42"/>
                  <a:gd name="T4" fmla="*/ 65 w 77"/>
                  <a:gd name="T5" fmla="*/ 40 h 42"/>
                  <a:gd name="T6" fmla="*/ 10 w 77"/>
                  <a:gd name="T7" fmla="*/ 27 h 42"/>
                  <a:gd name="T8" fmla="*/ 2 w 77"/>
                  <a:gd name="T9" fmla="*/ 11 h 42"/>
                  <a:gd name="T10" fmla="*/ 18 w 77"/>
                  <a:gd name="T11" fmla="*/ 3 h 42"/>
                  <a:gd name="T12" fmla="*/ 70 w 77"/>
                  <a:gd name="T13" fmla="*/ 26 h 42"/>
                </a:gdLst>
                <a:ahLst/>
                <a:cxnLst>
                  <a:cxn ang="0">
                    <a:pos x="T0" y="T1"/>
                  </a:cxn>
                  <a:cxn ang="0">
                    <a:pos x="T2" y="T3"/>
                  </a:cxn>
                  <a:cxn ang="0">
                    <a:pos x="T4" y="T5"/>
                  </a:cxn>
                  <a:cxn ang="0">
                    <a:pos x="T6" y="T7"/>
                  </a:cxn>
                  <a:cxn ang="0">
                    <a:pos x="T8" y="T9"/>
                  </a:cxn>
                  <a:cxn ang="0">
                    <a:pos x="T10" y="T11"/>
                  </a:cxn>
                  <a:cxn ang="0">
                    <a:pos x="T12" y="T13"/>
                  </a:cxn>
                </a:cxnLst>
                <a:rect l="0" t="0" r="r" b="b"/>
                <a:pathLst>
                  <a:path w="77" h="42">
                    <a:moveTo>
                      <a:pt x="70" y="26"/>
                    </a:moveTo>
                    <a:cubicBezTo>
                      <a:pt x="74" y="27"/>
                      <a:pt x="77" y="31"/>
                      <a:pt x="75" y="35"/>
                    </a:cubicBezTo>
                    <a:cubicBezTo>
                      <a:pt x="74" y="39"/>
                      <a:pt x="69" y="42"/>
                      <a:pt x="65" y="40"/>
                    </a:cubicBezTo>
                    <a:cubicBezTo>
                      <a:pt x="10" y="27"/>
                      <a:pt x="10" y="27"/>
                      <a:pt x="10" y="27"/>
                    </a:cubicBezTo>
                    <a:cubicBezTo>
                      <a:pt x="3" y="25"/>
                      <a:pt x="0" y="17"/>
                      <a:pt x="2" y="11"/>
                    </a:cubicBezTo>
                    <a:cubicBezTo>
                      <a:pt x="4" y="4"/>
                      <a:pt x="11" y="0"/>
                      <a:pt x="18" y="3"/>
                    </a:cubicBezTo>
                    <a:lnTo>
                      <a:pt x="70" y="26"/>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0" name="Freeform 349">
                <a:extLst>
                  <a:ext uri="{FF2B5EF4-FFF2-40B4-BE49-F238E27FC236}">
                    <a16:creationId xmlns:a16="http://schemas.microsoft.com/office/drawing/2014/main" id="{9AD6C1F9-FC67-4D49-918A-F6B06C0E7352}"/>
                  </a:ext>
                </a:extLst>
              </p:cNvPr>
              <p:cNvSpPr>
                <a:spLocks/>
              </p:cNvSpPr>
              <p:nvPr/>
            </p:nvSpPr>
            <p:spPr bwMode="auto">
              <a:xfrm>
                <a:off x="3474395" y="2996043"/>
                <a:ext cx="60325" cy="250825"/>
              </a:xfrm>
              <a:custGeom>
                <a:avLst/>
                <a:gdLst>
                  <a:gd name="T0" fmla="*/ 0 w 20"/>
                  <a:gd name="T1" fmla="*/ 80 h 83"/>
                  <a:gd name="T2" fmla="*/ 9 w 20"/>
                  <a:gd name="T3" fmla="*/ 80 h 83"/>
                  <a:gd name="T4" fmla="*/ 20 w 20"/>
                  <a:gd name="T5" fmla="*/ 9 h 83"/>
                  <a:gd name="T6" fmla="*/ 12 w 20"/>
                  <a:gd name="T7" fmla="*/ 0 h 83"/>
                  <a:gd name="T8" fmla="*/ 4 w 20"/>
                  <a:gd name="T9" fmla="*/ 8 h 83"/>
                  <a:gd name="T10" fmla="*/ 0 w 20"/>
                  <a:gd name="T11" fmla="*/ 80 h 83"/>
                </a:gdLst>
                <a:ahLst/>
                <a:cxnLst>
                  <a:cxn ang="0">
                    <a:pos x="T0" y="T1"/>
                  </a:cxn>
                  <a:cxn ang="0">
                    <a:pos x="T2" y="T3"/>
                  </a:cxn>
                  <a:cxn ang="0">
                    <a:pos x="T4" y="T5"/>
                  </a:cxn>
                  <a:cxn ang="0">
                    <a:pos x="T6" y="T7"/>
                  </a:cxn>
                  <a:cxn ang="0">
                    <a:pos x="T8" y="T9"/>
                  </a:cxn>
                  <a:cxn ang="0">
                    <a:pos x="T10" y="T11"/>
                  </a:cxn>
                </a:cxnLst>
                <a:rect l="0" t="0" r="r" b="b"/>
                <a:pathLst>
                  <a:path w="20" h="83">
                    <a:moveTo>
                      <a:pt x="0" y="80"/>
                    </a:moveTo>
                    <a:cubicBezTo>
                      <a:pt x="0" y="82"/>
                      <a:pt x="9" y="83"/>
                      <a:pt x="9" y="80"/>
                    </a:cubicBezTo>
                    <a:cubicBezTo>
                      <a:pt x="20" y="9"/>
                      <a:pt x="20" y="9"/>
                      <a:pt x="20" y="9"/>
                    </a:cubicBezTo>
                    <a:cubicBezTo>
                      <a:pt x="20" y="5"/>
                      <a:pt x="17" y="1"/>
                      <a:pt x="12" y="0"/>
                    </a:cubicBezTo>
                    <a:cubicBezTo>
                      <a:pt x="8" y="0"/>
                      <a:pt x="4" y="3"/>
                      <a:pt x="4" y="8"/>
                    </a:cubicBezTo>
                    <a:cubicBezTo>
                      <a:pt x="0" y="30"/>
                      <a:pt x="4" y="50"/>
                      <a:pt x="0" y="80"/>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1" name="Freeform 350">
                <a:extLst>
                  <a:ext uri="{FF2B5EF4-FFF2-40B4-BE49-F238E27FC236}">
                    <a16:creationId xmlns:a16="http://schemas.microsoft.com/office/drawing/2014/main" id="{4924E11F-6A3F-4252-AF59-9DCE5B3E3D64}"/>
                  </a:ext>
                </a:extLst>
              </p:cNvPr>
              <p:cNvSpPr>
                <a:spLocks/>
              </p:cNvSpPr>
              <p:nvPr/>
            </p:nvSpPr>
            <p:spPr bwMode="auto">
              <a:xfrm>
                <a:off x="3691883" y="2876981"/>
                <a:ext cx="49212" cy="49213"/>
              </a:xfrm>
              <a:custGeom>
                <a:avLst/>
                <a:gdLst>
                  <a:gd name="T0" fmla="*/ 16 w 16"/>
                  <a:gd name="T1" fmla="*/ 8 h 16"/>
                  <a:gd name="T2" fmla="*/ 7 w 16"/>
                  <a:gd name="T3" fmla="*/ 15 h 16"/>
                  <a:gd name="T4" fmla="*/ 0 w 16"/>
                  <a:gd name="T5" fmla="*/ 7 h 16"/>
                  <a:gd name="T6" fmla="*/ 9 w 16"/>
                  <a:gd name="T7" fmla="*/ 0 h 16"/>
                  <a:gd name="T8" fmla="*/ 16 w 16"/>
                  <a:gd name="T9" fmla="*/ 8 h 16"/>
                </a:gdLst>
                <a:ahLst/>
                <a:cxnLst>
                  <a:cxn ang="0">
                    <a:pos x="T0" y="T1"/>
                  </a:cxn>
                  <a:cxn ang="0">
                    <a:pos x="T2" y="T3"/>
                  </a:cxn>
                  <a:cxn ang="0">
                    <a:pos x="T4" y="T5"/>
                  </a:cxn>
                  <a:cxn ang="0">
                    <a:pos x="T6" y="T7"/>
                  </a:cxn>
                  <a:cxn ang="0">
                    <a:pos x="T8" y="T9"/>
                  </a:cxn>
                </a:cxnLst>
                <a:rect l="0" t="0" r="r" b="b"/>
                <a:pathLst>
                  <a:path w="16" h="16">
                    <a:moveTo>
                      <a:pt x="16" y="8"/>
                    </a:moveTo>
                    <a:cubicBezTo>
                      <a:pt x="15" y="13"/>
                      <a:pt x="11" y="16"/>
                      <a:pt x="7" y="15"/>
                    </a:cubicBezTo>
                    <a:cubicBezTo>
                      <a:pt x="3" y="15"/>
                      <a:pt x="0" y="11"/>
                      <a:pt x="0" y="7"/>
                    </a:cubicBezTo>
                    <a:cubicBezTo>
                      <a:pt x="0" y="3"/>
                      <a:pt x="4" y="0"/>
                      <a:pt x="9" y="0"/>
                    </a:cubicBezTo>
                    <a:cubicBezTo>
                      <a:pt x="13" y="0"/>
                      <a:pt x="16" y="4"/>
                      <a:pt x="16" y="8"/>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2" name="Freeform 351">
                <a:extLst>
                  <a:ext uri="{FF2B5EF4-FFF2-40B4-BE49-F238E27FC236}">
                    <a16:creationId xmlns:a16="http://schemas.microsoft.com/office/drawing/2014/main" id="{791126F9-8E19-4EF8-A30D-BC5276D3622C}"/>
                  </a:ext>
                </a:extLst>
              </p:cNvPr>
              <p:cNvSpPr>
                <a:spLocks/>
              </p:cNvSpPr>
              <p:nvPr/>
            </p:nvSpPr>
            <p:spPr bwMode="auto">
              <a:xfrm>
                <a:off x="3677595" y="2876981"/>
                <a:ext cx="63500" cy="247650"/>
              </a:xfrm>
              <a:custGeom>
                <a:avLst/>
                <a:gdLst>
                  <a:gd name="T0" fmla="*/ 0 w 21"/>
                  <a:gd name="T1" fmla="*/ 79 h 82"/>
                  <a:gd name="T2" fmla="*/ 9 w 21"/>
                  <a:gd name="T3" fmla="*/ 80 h 82"/>
                  <a:gd name="T4" fmla="*/ 21 w 21"/>
                  <a:gd name="T5" fmla="*/ 8 h 82"/>
                  <a:gd name="T6" fmla="*/ 14 w 21"/>
                  <a:gd name="T7" fmla="*/ 0 h 82"/>
                  <a:gd name="T8" fmla="*/ 5 w 21"/>
                  <a:gd name="T9" fmla="*/ 7 h 82"/>
                  <a:gd name="T10" fmla="*/ 0 w 21"/>
                  <a:gd name="T11" fmla="*/ 79 h 82"/>
                </a:gdLst>
                <a:ahLst/>
                <a:cxnLst>
                  <a:cxn ang="0">
                    <a:pos x="T0" y="T1"/>
                  </a:cxn>
                  <a:cxn ang="0">
                    <a:pos x="T2" y="T3"/>
                  </a:cxn>
                  <a:cxn ang="0">
                    <a:pos x="T4" y="T5"/>
                  </a:cxn>
                  <a:cxn ang="0">
                    <a:pos x="T6" y="T7"/>
                  </a:cxn>
                  <a:cxn ang="0">
                    <a:pos x="T8" y="T9"/>
                  </a:cxn>
                  <a:cxn ang="0">
                    <a:pos x="T10" y="T11"/>
                  </a:cxn>
                </a:cxnLst>
                <a:rect l="0" t="0" r="r" b="b"/>
                <a:pathLst>
                  <a:path w="21" h="82">
                    <a:moveTo>
                      <a:pt x="0" y="79"/>
                    </a:moveTo>
                    <a:cubicBezTo>
                      <a:pt x="0" y="81"/>
                      <a:pt x="9" y="82"/>
                      <a:pt x="9" y="80"/>
                    </a:cubicBezTo>
                    <a:cubicBezTo>
                      <a:pt x="21" y="8"/>
                      <a:pt x="21" y="8"/>
                      <a:pt x="21" y="8"/>
                    </a:cubicBezTo>
                    <a:cubicBezTo>
                      <a:pt x="21" y="4"/>
                      <a:pt x="18" y="0"/>
                      <a:pt x="14" y="0"/>
                    </a:cubicBezTo>
                    <a:cubicBezTo>
                      <a:pt x="9" y="0"/>
                      <a:pt x="5" y="3"/>
                      <a:pt x="5" y="7"/>
                    </a:cubicBezTo>
                    <a:cubicBezTo>
                      <a:pt x="1" y="29"/>
                      <a:pt x="4" y="50"/>
                      <a:pt x="0" y="79"/>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3" name="Freeform 352">
                <a:extLst>
                  <a:ext uri="{FF2B5EF4-FFF2-40B4-BE49-F238E27FC236}">
                    <a16:creationId xmlns:a16="http://schemas.microsoft.com/office/drawing/2014/main" id="{6D903428-A4DC-4B27-A195-E66F35AF38A3}"/>
                  </a:ext>
                </a:extLst>
              </p:cNvPr>
              <p:cNvSpPr>
                <a:spLocks/>
              </p:cNvSpPr>
              <p:nvPr/>
            </p:nvSpPr>
            <p:spPr bwMode="auto">
              <a:xfrm>
                <a:off x="3485508" y="2996043"/>
                <a:ext cx="49212" cy="47625"/>
              </a:xfrm>
              <a:custGeom>
                <a:avLst/>
                <a:gdLst>
                  <a:gd name="T0" fmla="*/ 16 w 16"/>
                  <a:gd name="T1" fmla="*/ 9 h 16"/>
                  <a:gd name="T2" fmla="*/ 7 w 16"/>
                  <a:gd name="T3" fmla="*/ 16 h 16"/>
                  <a:gd name="T4" fmla="*/ 0 w 16"/>
                  <a:gd name="T5" fmla="*/ 8 h 16"/>
                  <a:gd name="T6" fmla="*/ 8 w 16"/>
                  <a:gd name="T7" fmla="*/ 0 h 16"/>
                  <a:gd name="T8" fmla="*/ 16 w 16"/>
                  <a:gd name="T9" fmla="*/ 9 h 16"/>
                </a:gdLst>
                <a:ahLst/>
                <a:cxnLst>
                  <a:cxn ang="0">
                    <a:pos x="T0" y="T1"/>
                  </a:cxn>
                  <a:cxn ang="0">
                    <a:pos x="T2" y="T3"/>
                  </a:cxn>
                  <a:cxn ang="0">
                    <a:pos x="T4" y="T5"/>
                  </a:cxn>
                  <a:cxn ang="0">
                    <a:pos x="T6" y="T7"/>
                  </a:cxn>
                  <a:cxn ang="0">
                    <a:pos x="T8" y="T9"/>
                  </a:cxn>
                </a:cxnLst>
                <a:rect l="0" t="0" r="r" b="b"/>
                <a:pathLst>
                  <a:path w="16" h="16">
                    <a:moveTo>
                      <a:pt x="16" y="9"/>
                    </a:moveTo>
                    <a:cubicBezTo>
                      <a:pt x="15" y="13"/>
                      <a:pt x="12" y="16"/>
                      <a:pt x="7" y="16"/>
                    </a:cubicBezTo>
                    <a:cubicBezTo>
                      <a:pt x="3" y="16"/>
                      <a:pt x="0" y="12"/>
                      <a:pt x="0" y="8"/>
                    </a:cubicBezTo>
                    <a:cubicBezTo>
                      <a:pt x="0" y="3"/>
                      <a:pt x="4" y="0"/>
                      <a:pt x="8" y="0"/>
                    </a:cubicBezTo>
                    <a:cubicBezTo>
                      <a:pt x="13" y="1"/>
                      <a:pt x="16" y="5"/>
                      <a:pt x="16" y="9"/>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4" name="Freeform 353">
                <a:extLst>
                  <a:ext uri="{FF2B5EF4-FFF2-40B4-BE49-F238E27FC236}">
                    <a16:creationId xmlns:a16="http://schemas.microsoft.com/office/drawing/2014/main" id="{A9A488C2-A84B-40B0-8C23-A13E8BBEFD11}"/>
                  </a:ext>
                </a:extLst>
              </p:cNvPr>
              <p:cNvSpPr>
                <a:spLocks/>
              </p:cNvSpPr>
              <p:nvPr/>
            </p:nvSpPr>
            <p:spPr bwMode="auto">
              <a:xfrm>
                <a:off x="3461695" y="2808718"/>
                <a:ext cx="79375" cy="234950"/>
              </a:xfrm>
              <a:custGeom>
                <a:avLst/>
                <a:gdLst>
                  <a:gd name="T0" fmla="*/ 24 w 26"/>
                  <a:gd name="T1" fmla="*/ 70 h 78"/>
                  <a:gd name="T2" fmla="*/ 16 w 26"/>
                  <a:gd name="T3" fmla="*/ 78 h 78"/>
                  <a:gd name="T4" fmla="*/ 8 w 26"/>
                  <a:gd name="T5" fmla="*/ 71 h 78"/>
                  <a:gd name="T6" fmla="*/ 0 w 26"/>
                  <a:gd name="T7" fmla="*/ 14 h 78"/>
                  <a:gd name="T8" fmla="*/ 12 w 26"/>
                  <a:gd name="T9" fmla="*/ 1 h 78"/>
                  <a:gd name="T10" fmla="*/ 26 w 26"/>
                  <a:gd name="T11" fmla="*/ 13 h 78"/>
                  <a:gd name="T12" fmla="*/ 24 w 26"/>
                  <a:gd name="T13" fmla="*/ 70 h 78"/>
                </a:gdLst>
                <a:ahLst/>
                <a:cxnLst>
                  <a:cxn ang="0">
                    <a:pos x="T0" y="T1"/>
                  </a:cxn>
                  <a:cxn ang="0">
                    <a:pos x="T2" y="T3"/>
                  </a:cxn>
                  <a:cxn ang="0">
                    <a:pos x="T4" y="T5"/>
                  </a:cxn>
                  <a:cxn ang="0">
                    <a:pos x="T6" y="T7"/>
                  </a:cxn>
                  <a:cxn ang="0">
                    <a:pos x="T8" y="T9"/>
                  </a:cxn>
                  <a:cxn ang="0">
                    <a:pos x="T10" y="T11"/>
                  </a:cxn>
                  <a:cxn ang="0">
                    <a:pos x="T12" y="T13"/>
                  </a:cxn>
                </a:cxnLst>
                <a:rect l="0" t="0" r="r" b="b"/>
                <a:pathLst>
                  <a:path w="26" h="78">
                    <a:moveTo>
                      <a:pt x="24" y="70"/>
                    </a:moveTo>
                    <a:cubicBezTo>
                      <a:pt x="24" y="74"/>
                      <a:pt x="21" y="78"/>
                      <a:pt x="16" y="78"/>
                    </a:cubicBezTo>
                    <a:cubicBezTo>
                      <a:pt x="12" y="78"/>
                      <a:pt x="8" y="75"/>
                      <a:pt x="8" y="71"/>
                    </a:cubicBezTo>
                    <a:cubicBezTo>
                      <a:pt x="0" y="14"/>
                      <a:pt x="0" y="14"/>
                      <a:pt x="0" y="14"/>
                    </a:cubicBezTo>
                    <a:cubicBezTo>
                      <a:pt x="0" y="7"/>
                      <a:pt x="5" y="1"/>
                      <a:pt x="12" y="1"/>
                    </a:cubicBezTo>
                    <a:cubicBezTo>
                      <a:pt x="19" y="0"/>
                      <a:pt x="26" y="6"/>
                      <a:pt x="26" y="13"/>
                    </a:cubicBezTo>
                    <a:lnTo>
                      <a:pt x="24" y="7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5" name="Freeform 354">
                <a:extLst>
                  <a:ext uri="{FF2B5EF4-FFF2-40B4-BE49-F238E27FC236}">
                    <a16:creationId xmlns:a16="http://schemas.microsoft.com/office/drawing/2014/main" id="{8C153925-0F57-4C22-8CA3-D9CB8C190066}"/>
                  </a:ext>
                </a:extLst>
              </p:cNvPr>
              <p:cNvSpPr>
                <a:spLocks/>
              </p:cNvSpPr>
              <p:nvPr/>
            </p:nvSpPr>
            <p:spPr bwMode="auto">
              <a:xfrm>
                <a:off x="3418833" y="2796018"/>
                <a:ext cx="52387" cy="117475"/>
              </a:xfrm>
              <a:custGeom>
                <a:avLst/>
                <a:gdLst>
                  <a:gd name="T0" fmla="*/ 1 w 17"/>
                  <a:gd name="T1" fmla="*/ 17 h 39"/>
                  <a:gd name="T2" fmla="*/ 5 w 17"/>
                  <a:gd name="T3" fmla="*/ 32 h 39"/>
                  <a:gd name="T4" fmla="*/ 8 w 17"/>
                  <a:gd name="T5" fmla="*/ 34 h 39"/>
                  <a:gd name="T6" fmla="*/ 12 w 17"/>
                  <a:gd name="T7" fmla="*/ 37 h 39"/>
                  <a:gd name="T8" fmla="*/ 15 w 17"/>
                  <a:gd name="T9" fmla="*/ 38 h 39"/>
                  <a:gd name="T10" fmla="*/ 14 w 17"/>
                  <a:gd name="T11" fmla="*/ 35 h 39"/>
                  <a:gd name="T12" fmla="*/ 15 w 17"/>
                  <a:gd name="T13" fmla="*/ 31 h 39"/>
                  <a:gd name="T14" fmla="*/ 14 w 17"/>
                  <a:gd name="T15" fmla="*/ 27 h 39"/>
                  <a:gd name="T16" fmla="*/ 17 w 17"/>
                  <a:gd name="T17" fmla="*/ 27 h 39"/>
                  <a:gd name="T18" fmla="*/ 12 w 17"/>
                  <a:gd name="T19" fmla="*/ 18 h 39"/>
                  <a:gd name="T20" fmla="*/ 10 w 17"/>
                  <a:gd name="T21" fmla="*/ 17 h 39"/>
                  <a:gd name="T22" fmla="*/ 7 w 17"/>
                  <a:gd name="T23" fmla="*/ 0 h 39"/>
                  <a:gd name="T24" fmla="*/ 0 w 17"/>
                  <a:gd name="T25" fmla="*/ 6 h 39"/>
                  <a:gd name="T26" fmla="*/ 1 w 17"/>
                  <a:gd name="T27" fmla="*/ 1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39">
                    <a:moveTo>
                      <a:pt x="1" y="17"/>
                    </a:moveTo>
                    <a:cubicBezTo>
                      <a:pt x="1" y="24"/>
                      <a:pt x="2" y="26"/>
                      <a:pt x="5" y="32"/>
                    </a:cubicBezTo>
                    <a:cubicBezTo>
                      <a:pt x="6" y="36"/>
                      <a:pt x="8" y="36"/>
                      <a:pt x="8" y="34"/>
                    </a:cubicBezTo>
                    <a:cubicBezTo>
                      <a:pt x="9" y="38"/>
                      <a:pt x="12" y="39"/>
                      <a:pt x="12" y="37"/>
                    </a:cubicBezTo>
                    <a:cubicBezTo>
                      <a:pt x="12" y="37"/>
                      <a:pt x="14" y="39"/>
                      <a:pt x="15" y="38"/>
                    </a:cubicBezTo>
                    <a:cubicBezTo>
                      <a:pt x="15" y="37"/>
                      <a:pt x="14" y="35"/>
                      <a:pt x="14" y="35"/>
                    </a:cubicBezTo>
                    <a:cubicBezTo>
                      <a:pt x="15" y="35"/>
                      <a:pt x="16" y="34"/>
                      <a:pt x="15" y="31"/>
                    </a:cubicBezTo>
                    <a:cubicBezTo>
                      <a:pt x="14" y="29"/>
                      <a:pt x="14" y="27"/>
                      <a:pt x="14" y="27"/>
                    </a:cubicBezTo>
                    <a:cubicBezTo>
                      <a:pt x="15" y="29"/>
                      <a:pt x="17" y="29"/>
                      <a:pt x="17" y="27"/>
                    </a:cubicBezTo>
                    <a:cubicBezTo>
                      <a:pt x="16" y="25"/>
                      <a:pt x="14" y="21"/>
                      <a:pt x="12" y="18"/>
                    </a:cubicBezTo>
                    <a:cubicBezTo>
                      <a:pt x="11" y="17"/>
                      <a:pt x="11" y="17"/>
                      <a:pt x="10" y="17"/>
                    </a:cubicBezTo>
                    <a:cubicBezTo>
                      <a:pt x="7" y="0"/>
                      <a:pt x="7" y="0"/>
                      <a:pt x="7" y="0"/>
                    </a:cubicBezTo>
                    <a:cubicBezTo>
                      <a:pt x="0" y="6"/>
                      <a:pt x="0" y="6"/>
                      <a:pt x="0" y="6"/>
                    </a:cubicBezTo>
                    <a:lnTo>
                      <a:pt x="1" y="17"/>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6" name="Freeform 355">
                <a:extLst>
                  <a:ext uri="{FF2B5EF4-FFF2-40B4-BE49-F238E27FC236}">
                    <a16:creationId xmlns:a16="http://schemas.microsoft.com/office/drawing/2014/main" id="{CA6ECABB-995F-4878-A3C2-F488B4E41A0E}"/>
                  </a:ext>
                </a:extLst>
              </p:cNvPr>
              <p:cNvSpPr>
                <a:spLocks/>
              </p:cNvSpPr>
              <p:nvPr/>
            </p:nvSpPr>
            <p:spPr bwMode="auto">
              <a:xfrm>
                <a:off x="3461695" y="2842056"/>
                <a:ext cx="103187" cy="382588"/>
              </a:xfrm>
              <a:custGeom>
                <a:avLst/>
                <a:gdLst>
                  <a:gd name="T0" fmla="*/ 36 w 65"/>
                  <a:gd name="T1" fmla="*/ 241 h 241"/>
                  <a:gd name="T2" fmla="*/ 0 w 65"/>
                  <a:gd name="T3" fmla="*/ 241 h 241"/>
                  <a:gd name="T4" fmla="*/ 4 w 65"/>
                  <a:gd name="T5" fmla="*/ 121 h 241"/>
                  <a:gd name="T6" fmla="*/ 0 w 65"/>
                  <a:gd name="T7" fmla="*/ 0 h 241"/>
                  <a:gd name="T8" fmla="*/ 65 w 65"/>
                  <a:gd name="T9" fmla="*/ 0 h 241"/>
                  <a:gd name="T10" fmla="*/ 46 w 65"/>
                  <a:gd name="T11" fmla="*/ 121 h 241"/>
                  <a:gd name="T12" fmla="*/ 36 w 65"/>
                  <a:gd name="T13" fmla="*/ 241 h 241"/>
                </a:gdLst>
                <a:ahLst/>
                <a:cxnLst>
                  <a:cxn ang="0">
                    <a:pos x="T0" y="T1"/>
                  </a:cxn>
                  <a:cxn ang="0">
                    <a:pos x="T2" y="T3"/>
                  </a:cxn>
                  <a:cxn ang="0">
                    <a:pos x="T4" y="T5"/>
                  </a:cxn>
                  <a:cxn ang="0">
                    <a:pos x="T6" y="T7"/>
                  </a:cxn>
                  <a:cxn ang="0">
                    <a:pos x="T8" y="T9"/>
                  </a:cxn>
                  <a:cxn ang="0">
                    <a:pos x="T10" y="T11"/>
                  </a:cxn>
                  <a:cxn ang="0">
                    <a:pos x="T12" y="T13"/>
                  </a:cxn>
                </a:cxnLst>
                <a:rect l="0" t="0" r="r" b="b"/>
                <a:pathLst>
                  <a:path w="65" h="241">
                    <a:moveTo>
                      <a:pt x="36" y="241"/>
                    </a:moveTo>
                    <a:lnTo>
                      <a:pt x="0" y="241"/>
                    </a:lnTo>
                    <a:lnTo>
                      <a:pt x="4" y="121"/>
                    </a:lnTo>
                    <a:lnTo>
                      <a:pt x="0" y="0"/>
                    </a:lnTo>
                    <a:lnTo>
                      <a:pt x="65" y="0"/>
                    </a:lnTo>
                    <a:lnTo>
                      <a:pt x="46" y="121"/>
                    </a:lnTo>
                    <a:lnTo>
                      <a:pt x="36" y="241"/>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7" name="Freeform 356">
                <a:extLst>
                  <a:ext uri="{FF2B5EF4-FFF2-40B4-BE49-F238E27FC236}">
                    <a16:creationId xmlns:a16="http://schemas.microsoft.com/office/drawing/2014/main" id="{34D538A0-39B7-4419-B838-5E0BB805FF51}"/>
                  </a:ext>
                </a:extLst>
              </p:cNvPr>
              <p:cNvSpPr>
                <a:spLocks/>
              </p:cNvSpPr>
              <p:nvPr/>
            </p:nvSpPr>
            <p:spPr bwMode="auto">
              <a:xfrm>
                <a:off x="3534720" y="2808718"/>
                <a:ext cx="212725" cy="307975"/>
              </a:xfrm>
              <a:custGeom>
                <a:avLst/>
                <a:gdLst>
                  <a:gd name="T0" fmla="*/ 44 w 70"/>
                  <a:gd name="T1" fmla="*/ 102 h 102"/>
                  <a:gd name="T2" fmla="*/ 63 w 70"/>
                  <a:gd name="T3" fmla="*/ 100 h 102"/>
                  <a:gd name="T4" fmla="*/ 70 w 70"/>
                  <a:gd name="T5" fmla="*/ 33 h 102"/>
                  <a:gd name="T6" fmla="*/ 63 w 70"/>
                  <a:gd name="T7" fmla="*/ 21 h 102"/>
                  <a:gd name="T8" fmla="*/ 9 w 70"/>
                  <a:gd name="T9" fmla="*/ 0 h 102"/>
                  <a:gd name="T10" fmla="*/ 0 w 70"/>
                  <a:gd name="T11" fmla="*/ 30 h 102"/>
                  <a:gd name="T12" fmla="*/ 48 w 70"/>
                  <a:gd name="T13" fmla="*/ 42 h 102"/>
                  <a:gd name="T14" fmla="*/ 44 w 70"/>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02">
                    <a:moveTo>
                      <a:pt x="44" y="102"/>
                    </a:moveTo>
                    <a:cubicBezTo>
                      <a:pt x="63" y="100"/>
                      <a:pt x="63" y="100"/>
                      <a:pt x="63" y="100"/>
                    </a:cubicBezTo>
                    <a:cubicBezTo>
                      <a:pt x="70" y="33"/>
                      <a:pt x="70" y="33"/>
                      <a:pt x="70" y="33"/>
                    </a:cubicBezTo>
                    <a:cubicBezTo>
                      <a:pt x="70" y="28"/>
                      <a:pt x="67" y="23"/>
                      <a:pt x="63" y="21"/>
                    </a:cubicBezTo>
                    <a:cubicBezTo>
                      <a:pt x="9" y="0"/>
                      <a:pt x="9" y="0"/>
                      <a:pt x="9" y="0"/>
                    </a:cubicBezTo>
                    <a:cubicBezTo>
                      <a:pt x="0" y="30"/>
                      <a:pt x="0" y="30"/>
                      <a:pt x="0" y="30"/>
                    </a:cubicBezTo>
                    <a:cubicBezTo>
                      <a:pt x="48" y="42"/>
                      <a:pt x="48" y="42"/>
                      <a:pt x="48" y="42"/>
                    </a:cubicBezTo>
                    <a:lnTo>
                      <a:pt x="44" y="102"/>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8" name="Freeform 357">
                <a:extLst>
                  <a:ext uri="{FF2B5EF4-FFF2-40B4-BE49-F238E27FC236}">
                    <a16:creationId xmlns:a16="http://schemas.microsoft.com/office/drawing/2014/main" id="{51DC9397-58C1-4E1B-A7AE-F661F0BD8C97}"/>
                  </a:ext>
                </a:extLst>
              </p:cNvPr>
              <p:cNvSpPr>
                <a:spLocks/>
              </p:cNvSpPr>
              <p:nvPr/>
            </p:nvSpPr>
            <p:spPr bwMode="auto">
              <a:xfrm>
                <a:off x="3379145" y="2699181"/>
                <a:ext cx="55562" cy="53975"/>
              </a:xfrm>
              <a:custGeom>
                <a:avLst/>
                <a:gdLst>
                  <a:gd name="T0" fmla="*/ 12 w 18"/>
                  <a:gd name="T1" fmla="*/ 2 h 18"/>
                  <a:gd name="T2" fmla="*/ 16 w 18"/>
                  <a:gd name="T3" fmla="*/ 12 h 18"/>
                  <a:gd name="T4" fmla="*/ 5 w 18"/>
                  <a:gd name="T5" fmla="*/ 16 h 18"/>
                  <a:gd name="T6" fmla="*/ 2 w 18"/>
                  <a:gd name="T7" fmla="*/ 5 h 18"/>
                  <a:gd name="T8" fmla="*/ 12 w 18"/>
                  <a:gd name="T9" fmla="*/ 2 h 18"/>
                </a:gdLst>
                <a:ahLst/>
                <a:cxnLst>
                  <a:cxn ang="0">
                    <a:pos x="T0" y="T1"/>
                  </a:cxn>
                  <a:cxn ang="0">
                    <a:pos x="T2" y="T3"/>
                  </a:cxn>
                  <a:cxn ang="0">
                    <a:pos x="T4" y="T5"/>
                  </a:cxn>
                  <a:cxn ang="0">
                    <a:pos x="T6" y="T7"/>
                  </a:cxn>
                  <a:cxn ang="0">
                    <a:pos x="T8" y="T9"/>
                  </a:cxn>
                </a:cxnLst>
                <a:rect l="0" t="0" r="r" b="b"/>
                <a:pathLst>
                  <a:path w="18" h="18">
                    <a:moveTo>
                      <a:pt x="12" y="2"/>
                    </a:moveTo>
                    <a:cubicBezTo>
                      <a:pt x="16" y="4"/>
                      <a:pt x="18" y="8"/>
                      <a:pt x="16" y="12"/>
                    </a:cubicBezTo>
                    <a:cubicBezTo>
                      <a:pt x="14" y="16"/>
                      <a:pt x="9" y="18"/>
                      <a:pt x="5" y="16"/>
                    </a:cubicBezTo>
                    <a:cubicBezTo>
                      <a:pt x="1" y="14"/>
                      <a:pt x="0" y="9"/>
                      <a:pt x="2" y="5"/>
                    </a:cubicBezTo>
                    <a:cubicBezTo>
                      <a:pt x="4" y="1"/>
                      <a:pt x="8" y="0"/>
                      <a:pt x="12" y="2"/>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9" name="Freeform 358">
                <a:extLst>
                  <a:ext uri="{FF2B5EF4-FFF2-40B4-BE49-F238E27FC236}">
                    <a16:creationId xmlns:a16="http://schemas.microsoft.com/office/drawing/2014/main" id="{6A8B9993-7C1C-48E7-A4AA-F60AB718ADE8}"/>
                  </a:ext>
                </a:extLst>
              </p:cNvPr>
              <p:cNvSpPr>
                <a:spLocks/>
              </p:cNvSpPr>
              <p:nvPr/>
            </p:nvSpPr>
            <p:spPr bwMode="auto">
              <a:xfrm>
                <a:off x="3431533" y="2564243"/>
                <a:ext cx="76200" cy="77788"/>
              </a:xfrm>
              <a:custGeom>
                <a:avLst/>
                <a:gdLst>
                  <a:gd name="T0" fmla="*/ 22 w 25"/>
                  <a:gd name="T1" fmla="*/ 18 h 26"/>
                  <a:gd name="T2" fmla="*/ 7 w 25"/>
                  <a:gd name="T3" fmla="*/ 23 h 26"/>
                  <a:gd name="T4" fmla="*/ 3 w 25"/>
                  <a:gd name="T5" fmla="*/ 8 h 26"/>
                  <a:gd name="T6" fmla="*/ 17 w 25"/>
                  <a:gd name="T7" fmla="*/ 3 h 26"/>
                  <a:gd name="T8" fmla="*/ 22 w 25"/>
                  <a:gd name="T9" fmla="*/ 18 h 26"/>
                </a:gdLst>
                <a:ahLst/>
                <a:cxnLst>
                  <a:cxn ang="0">
                    <a:pos x="T0" y="T1"/>
                  </a:cxn>
                  <a:cxn ang="0">
                    <a:pos x="T2" y="T3"/>
                  </a:cxn>
                  <a:cxn ang="0">
                    <a:pos x="T4" y="T5"/>
                  </a:cxn>
                  <a:cxn ang="0">
                    <a:pos x="T6" y="T7"/>
                  </a:cxn>
                  <a:cxn ang="0">
                    <a:pos x="T8" y="T9"/>
                  </a:cxn>
                </a:cxnLst>
                <a:rect l="0" t="0" r="r" b="b"/>
                <a:pathLst>
                  <a:path w="25" h="26">
                    <a:moveTo>
                      <a:pt x="22" y="18"/>
                    </a:moveTo>
                    <a:cubicBezTo>
                      <a:pt x="20" y="23"/>
                      <a:pt x="13" y="26"/>
                      <a:pt x="7" y="23"/>
                    </a:cubicBezTo>
                    <a:cubicBezTo>
                      <a:pt x="2" y="20"/>
                      <a:pt x="0" y="13"/>
                      <a:pt x="3" y="8"/>
                    </a:cubicBezTo>
                    <a:cubicBezTo>
                      <a:pt x="5" y="3"/>
                      <a:pt x="12" y="0"/>
                      <a:pt x="17" y="3"/>
                    </a:cubicBezTo>
                    <a:cubicBezTo>
                      <a:pt x="23" y="6"/>
                      <a:pt x="25" y="13"/>
                      <a:pt x="22" y="18"/>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0" name="Freeform 359">
                <a:extLst>
                  <a:ext uri="{FF2B5EF4-FFF2-40B4-BE49-F238E27FC236}">
                    <a16:creationId xmlns:a16="http://schemas.microsoft.com/office/drawing/2014/main" id="{6353D51F-D92A-4E90-B8E6-451CE9EA45BF}"/>
                  </a:ext>
                </a:extLst>
              </p:cNvPr>
              <p:cNvSpPr>
                <a:spLocks/>
              </p:cNvSpPr>
              <p:nvPr/>
            </p:nvSpPr>
            <p:spPr bwMode="auto">
              <a:xfrm>
                <a:off x="3385495" y="2588056"/>
                <a:ext cx="112712" cy="147638"/>
              </a:xfrm>
              <a:custGeom>
                <a:avLst/>
                <a:gdLst>
                  <a:gd name="T0" fmla="*/ 35 w 71"/>
                  <a:gd name="T1" fmla="*/ 0 h 93"/>
                  <a:gd name="T2" fmla="*/ 0 w 71"/>
                  <a:gd name="T3" fmla="*/ 80 h 93"/>
                  <a:gd name="T4" fmla="*/ 27 w 71"/>
                  <a:gd name="T5" fmla="*/ 93 h 93"/>
                  <a:gd name="T6" fmla="*/ 71 w 71"/>
                  <a:gd name="T7" fmla="*/ 19 h 93"/>
                  <a:gd name="T8" fmla="*/ 35 w 71"/>
                  <a:gd name="T9" fmla="*/ 0 h 93"/>
                </a:gdLst>
                <a:ahLst/>
                <a:cxnLst>
                  <a:cxn ang="0">
                    <a:pos x="T0" y="T1"/>
                  </a:cxn>
                  <a:cxn ang="0">
                    <a:pos x="T2" y="T3"/>
                  </a:cxn>
                  <a:cxn ang="0">
                    <a:pos x="T4" y="T5"/>
                  </a:cxn>
                  <a:cxn ang="0">
                    <a:pos x="T6" y="T7"/>
                  </a:cxn>
                  <a:cxn ang="0">
                    <a:pos x="T8" y="T9"/>
                  </a:cxn>
                </a:cxnLst>
                <a:rect l="0" t="0" r="r" b="b"/>
                <a:pathLst>
                  <a:path w="71" h="93">
                    <a:moveTo>
                      <a:pt x="35" y="0"/>
                    </a:moveTo>
                    <a:lnTo>
                      <a:pt x="0" y="80"/>
                    </a:lnTo>
                    <a:lnTo>
                      <a:pt x="27" y="93"/>
                    </a:lnTo>
                    <a:lnTo>
                      <a:pt x="71" y="19"/>
                    </a:lnTo>
                    <a:lnTo>
                      <a:pt x="35" y="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1" name="Freeform 360">
                <a:extLst>
                  <a:ext uri="{FF2B5EF4-FFF2-40B4-BE49-F238E27FC236}">
                    <a16:creationId xmlns:a16="http://schemas.microsoft.com/office/drawing/2014/main" id="{E82F6E55-BC67-4872-A217-2C3922B6CBCE}"/>
                  </a:ext>
                </a:extLst>
              </p:cNvPr>
              <p:cNvSpPr>
                <a:spLocks/>
              </p:cNvSpPr>
              <p:nvPr/>
            </p:nvSpPr>
            <p:spPr bwMode="auto">
              <a:xfrm>
                <a:off x="3412483" y="2832531"/>
                <a:ext cx="39687" cy="17463"/>
              </a:xfrm>
              <a:custGeom>
                <a:avLst/>
                <a:gdLst>
                  <a:gd name="T0" fmla="*/ 25 w 25"/>
                  <a:gd name="T1" fmla="*/ 8 h 11"/>
                  <a:gd name="T2" fmla="*/ 2 w 25"/>
                  <a:gd name="T3" fmla="*/ 11 h 11"/>
                  <a:gd name="T4" fmla="*/ 0 w 25"/>
                  <a:gd name="T5" fmla="*/ 6 h 11"/>
                  <a:gd name="T6" fmla="*/ 23 w 25"/>
                  <a:gd name="T7" fmla="*/ 0 h 11"/>
                  <a:gd name="T8" fmla="*/ 25 w 25"/>
                  <a:gd name="T9" fmla="*/ 8 h 11"/>
                </a:gdLst>
                <a:ahLst/>
                <a:cxnLst>
                  <a:cxn ang="0">
                    <a:pos x="T0" y="T1"/>
                  </a:cxn>
                  <a:cxn ang="0">
                    <a:pos x="T2" y="T3"/>
                  </a:cxn>
                  <a:cxn ang="0">
                    <a:pos x="T4" y="T5"/>
                  </a:cxn>
                  <a:cxn ang="0">
                    <a:pos x="T6" y="T7"/>
                  </a:cxn>
                  <a:cxn ang="0">
                    <a:pos x="T8" y="T9"/>
                  </a:cxn>
                </a:cxnLst>
                <a:rect l="0" t="0" r="r" b="b"/>
                <a:pathLst>
                  <a:path w="25" h="11">
                    <a:moveTo>
                      <a:pt x="25" y="8"/>
                    </a:moveTo>
                    <a:lnTo>
                      <a:pt x="2" y="11"/>
                    </a:lnTo>
                    <a:lnTo>
                      <a:pt x="0" y="6"/>
                    </a:lnTo>
                    <a:lnTo>
                      <a:pt x="23" y="0"/>
                    </a:lnTo>
                    <a:lnTo>
                      <a:pt x="25" y="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2" name="Freeform 361">
                <a:extLst>
                  <a:ext uri="{FF2B5EF4-FFF2-40B4-BE49-F238E27FC236}">
                    <a16:creationId xmlns:a16="http://schemas.microsoft.com/office/drawing/2014/main" id="{4462B339-F388-415F-94B3-067DA71F0F4F}"/>
                  </a:ext>
                </a:extLst>
              </p:cNvPr>
              <p:cNvSpPr>
                <a:spLocks/>
              </p:cNvSpPr>
              <p:nvPr/>
            </p:nvSpPr>
            <p:spPr bwMode="auto">
              <a:xfrm>
                <a:off x="3379145" y="2699181"/>
                <a:ext cx="55562" cy="52388"/>
              </a:xfrm>
              <a:custGeom>
                <a:avLst/>
                <a:gdLst>
                  <a:gd name="T0" fmla="*/ 11 w 18"/>
                  <a:gd name="T1" fmla="*/ 16 h 17"/>
                  <a:gd name="T2" fmla="*/ 1 w 18"/>
                  <a:gd name="T3" fmla="*/ 11 h 17"/>
                  <a:gd name="T4" fmla="*/ 7 w 18"/>
                  <a:gd name="T5" fmla="*/ 1 h 17"/>
                  <a:gd name="T6" fmla="*/ 17 w 18"/>
                  <a:gd name="T7" fmla="*/ 7 h 17"/>
                  <a:gd name="T8" fmla="*/ 11 w 18"/>
                  <a:gd name="T9" fmla="*/ 16 h 17"/>
                </a:gdLst>
                <a:ahLst/>
                <a:cxnLst>
                  <a:cxn ang="0">
                    <a:pos x="T0" y="T1"/>
                  </a:cxn>
                  <a:cxn ang="0">
                    <a:pos x="T2" y="T3"/>
                  </a:cxn>
                  <a:cxn ang="0">
                    <a:pos x="T4" y="T5"/>
                  </a:cxn>
                  <a:cxn ang="0">
                    <a:pos x="T6" y="T7"/>
                  </a:cxn>
                  <a:cxn ang="0">
                    <a:pos x="T8" y="T9"/>
                  </a:cxn>
                </a:cxnLst>
                <a:rect l="0" t="0" r="r" b="b"/>
                <a:pathLst>
                  <a:path w="18" h="17">
                    <a:moveTo>
                      <a:pt x="11" y="16"/>
                    </a:moveTo>
                    <a:cubicBezTo>
                      <a:pt x="7" y="17"/>
                      <a:pt x="2" y="15"/>
                      <a:pt x="1" y="11"/>
                    </a:cubicBezTo>
                    <a:cubicBezTo>
                      <a:pt x="0" y="6"/>
                      <a:pt x="3" y="2"/>
                      <a:pt x="7" y="1"/>
                    </a:cubicBezTo>
                    <a:cubicBezTo>
                      <a:pt x="11" y="0"/>
                      <a:pt x="16" y="2"/>
                      <a:pt x="17" y="7"/>
                    </a:cubicBezTo>
                    <a:cubicBezTo>
                      <a:pt x="18" y="11"/>
                      <a:pt x="15" y="15"/>
                      <a:pt x="11" y="16"/>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3" name="Freeform 362">
                <a:extLst>
                  <a:ext uri="{FF2B5EF4-FFF2-40B4-BE49-F238E27FC236}">
                    <a16:creationId xmlns:a16="http://schemas.microsoft.com/office/drawing/2014/main" id="{1021B10E-C159-40C0-9D9A-D9AEC49D5150}"/>
                  </a:ext>
                </a:extLst>
              </p:cNvPr>
              <p:cNvSpPr>
                <a:spLocks/>
              </p:cNvSpPr>
              <p:nvPr/>
            </p:nvSpPr>
            <p:spPr bwMode="auto">
              <a:xfrm>
                <a:off x="3382320" y="2721406"/>
                <a:ext cx="69850" cy="120650"/>
              </a:xfrm>
              <a:custGeom>
                <a:avLst/>
                <a:gdLst>
                  <a:gd name="T0" fmla="*/ 44 w 44"/>
                  <a:gd name="T1" fmla="*/ 70 h 76"/>
                  <a:gd name="T2" fmla="*/ 31 w 44"/>
                  <a:gd name="T3" fmla="*/ 0 h 76"/>
                  <a:gd name="T4" fmla="*/ 0 w 44"/>
                  <a:gd name="T5" fmla="*/ 7 h 76"/>
                  <a:gd name="T6" fmla="*/ 18 w 44"/>
                  <a:gd name="T7" fmla="*/ 76 h 76"/>
                  <a:gd name="T8" fmla="*/ 44 w 44"/>
                  <a:gd name="T9" fmla="*/ 70 h 76"/>
                </a:gdLst>
                <a:ahLst/>
                <a:cxnLst>
                  <a:cxn ang="0">
                    <a:pos x="T0" y="T1"/>
                  </a:cxn>
                  <a:cxn ang="0">
                    <a:pos x="T2" y="T3"/>
                  </a:cxn>
                  <a:cxn ang="0">
                    <a:pos x="T4" y="T5"/>
                  </a:cxn>
                  <a:cxn ang="0">
                    <a:pos x="T6" y="T7"/>
                  </a:cxn>
                  <a:cxn ang="0">
                    <a:pos x="T8" y="T9"/>
                  </a:cxn>
                </a:cxnLst>
                <a:rect l="0" t="0" r="r" b="b"/>
                <a:pathLst>
                  <a:path w="44" h="76">
                    <a:moveTo>
                      <a:pt x="44" y="70"/>
                    </a:moveTo>
                    <a:lnTo>
                      <a:pt x="31" y="0"/>
                    </a:lnTo>
                    <a:lnTo>
                      <a:pt x="0" y="7"/>
                    </a:lnTo>
                    <a:lnTo>
                      <a:pt x="18" y="76"/>
                    </a:lnTo>
                    <a:lnTo>
                      <a:pt x="44" y="7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4" name="Freeform 363">
                <a:extLst>
                  <a:ext uri="{FF2B5EF4-FFF2-40B4-BE49-F238E27FC236}">
                    <a16:creationId xmlns:a16="http://schemas.microsoft.com/office/drawing/2014/main" id="{F96DEFCF-1248-4319-95E7-46E41F9F0A98}"/>
                  </a:ext>
                </a:extLst>
              </p:cNvPr>
              <p:cNvSpPr>
                <a:spLocks/>
              </p:cNvSpPr>
              <p:nvPr/>
            </p:nvSpPr>
            <p:spPr bwMode="auto">
              <a:xfrm>
                <a:off x="3631558" y="2753156"/>
                <a:ext cx="49212" cy="122238"/>
              </a:xfrm>
              <a:custGeom>
                <a:avLst/>
                <a:gdLst>
                  <a:gd name="T0" fmla="*/ 16 w 16"/>
                  <a:gd name="T1" fmla="*/ 16 h 40"/>
                  <a:gd name="T2" fmla="*/ 13 w 16"/>
                  <a:gd name="T3" fmla="*/ 32 h 40"/>
                  <a:gd name="T4" fmla="*/ 10 w 16"/>
                  <a:gd name="T5" fmla="*/ 34 h 40"/>
                  <a:gd name="T6" fmla="*/ 6 w 16"/>
                  <a:gd name="T7" fmla="*/ 37 h 40"/>
                  <a:gd name="T8" fmla="*/ 4 w 16"/>
                  <a:gd name="T9" fmla="*/ 38 h 40"/>
                  <a:gd name="T10" fmla="*/ 4 w 16"/>
                  <a:gd name="T11" fmla="*/ 35 h 40"/>
                  <a:gd name="T12" fmla="*/ 3 w 16"/>
                  <a:gd name="T13" fmla="*/ 31 h 40"/>
                  <a:gd name="T14" fmla="*/ 4 w 16"/>
                  <a:gd name="T15" fmla="*/ 27 h 40"/>
                  <a:gd name="T16" fmla="*/ 0 w 16"/>
                  <a:gd name="T17" fmla="*/ 28 h 40"/>
                  <a:gd name="T18" fmla="*/ 5 w 16"/>
                  <a:gd name="T19" fmla="*/ 18 h 40"/>
                  <a:gd name="T20" fmla="*/ 6 w 16"/>
                  <a:gd name="T21" fmla="*/ 17 h 40"/>
                  <a:gd name="T22" fmla="*/ 8 w 16"/>
                  <a:gd name="T23" fmla="*/ 0 h 40"/>
                  <a:gd name="T24" fmla="*/ 16 w 16"/>
                  <a:gd name="T25" fmla="*/ 5 h 40"/>
                  <a:gd name="T26" fmla="*/ 16 w 16"/>
                  <a:gd name="T27"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40">
                    <a:moveTo>
                      <a:pt x="16" y="16"/>
                    </a:moveTo>
                    <a:cubicBezTo>
                      <a:pt x="16" y="24"/>
                      <a:pt x="15" y="26"/>
                      <a:pt x="13" y="32"/>
                    </a:cubicBezTo>
                    <a:cubicBezTo>
                      <a:pt x="12" y="36"/>
                      <a:pt x="10" y="36"/>
                      <a:pt x="10" y="34"/>
                    </a:cubicBezTo>
                    <a:cubicBezTo>
                      <a:pt x="9" y="38"/>
                      <a:pt x="6" y="40"/>
                      <a:pt x="6" y="37"/>
                    </a:cubicBezTo>
                    <a:cubicBezTo>
                      <a:pt x="6" y="38"/>
                      <a:pt x="5" y="39"/>
                      <a:pt x="4" y="38"/>
                    </a:cubicBezTo>
                    <a:cubicBezTo>
                      <a:pt x="3" y="38"/>
                      <a:pt x="4" y="36"/>
                      <a:pt x="4" y="35"/>
                    </a:cubicBezTo>
                    <a:cubicBezTo>
                      <a:pt x="3" y="35"/>
                      <a:pt x="2" y="34"/>
                      <a:pt x="3" y="31"/>
                    </a:cubicBezTo>
                    <a:cubicBezTo>
                      <a:pt x="4" y="29"/>
                      <a:pt x="4" y="27"/>
                      <a:pt x="4" y="27"/>
                    </a:cubicBezTo>
                    <a:cubicBezTo>
                      <a:pt x="2" y="29"/>
                      <a:pt x="1" y="29"/>
                      <a:pt x="0" y="28"/>
                    </a:cubicBezTo>
                    <a:cubicBezTo>
                      <a:pt x="2" y="26"/>
                      <a:pt x="3" y="21"/>
                      <a:pt x="5" y="18"/>
                    </a:cubicBezTo>
                    <a:cubicBezTo>
                      <a:pt x="5" y="18"/>
                      <a:pt x="6" y="17"/>
                      <a:pt x="6" y="17"/>
                    </a:cubicBezTo>
                    <a:cubicBezTo>
                      <a:pt x="8" y="0"/>
                      <a:pt x="8" y="0"/>
                      <a:pt x="8" y="0"/>
                    </a:cubicBezTo>
                    <a:cubicBezTo>
                      <a:pt x="16" y="5"/>
                      <a:pt x="16" y="5"/>
                      <a:pt x="16" y="5"/>
                    </a:cubicBezTo>
                    <a:lnTo>
                      <a:pt x="16" y="16"/>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5" name="Freeform 364">
                <a:extLst>
                  <a:ext uri="{FF2B5EF4-FFF2-40B4-BE49-F238E27FC236}">
                    <a16:creationId xmlns:a16="http://schemas.microsoft.com/office/drawing/2014/main" id="{D1704B8F-4A44-4BCD-AAB4-F310EA51ED3A}"/>
                  </a:ext>
                </a:extLst>
              </p:cNvPr>
              <p:cNvSpPr>
                <a:spLocks/>
              </p:cNvSpPr>
              <p:nvPr/>
            </p:nvSpPr>
            <p:spPr bwMode="auto">
              <a:xfrm>
                <a:off x="3658545" y="2665843"/>
                <a:ext cx="55562" cy="52388"/>
              </a:xfrm>
              <a:custGeom>
                <a:avLst/>
                <a:gdLst>
                  <a:gd name="T0" fmla="*/ 4 w 18"/>
                  <a:gd name="T1" fmla="*/ 3 h 17"/>
                  <a:gd name="T2" fmla="*/ 3 w 18"/>
                  <a:gd name="T3" fmla="*/ 14 h 17"/>
                  <a:gd name="T4" fmla="*/ 14 w 18"/>
                  <a:gd name="T5" fmla="*/ 14 h 17"/>
                  <a:gd name="T6" fmla="*/ 15 w 18"/>
                  <a:gd name="T7" fmla="*/ 3 h 17"/>
                  <a:gd name="T8" fmla="*/ 4 w 18"/>
                  <a:gd name="T9" fmla="*/ 3 h 17"/>
                </a:gdLst>
                <a:ahLst/>
                <a:cxnLst>
                  <a:cxn ang="0">
                    <a:pos x="T0" y="T1"/>
                  </a:cxn>
                  <a:cxn ang="0">
                    <a:pos x="T2" y="T3"/>
                  </a:cxn>
                  <a:cxn ang="0">
                    <a:pos x="T4" y="T5"/>
                  </a:cxn>
                  <a:cxn ang="0">
                    <a:pos x="T6" y="T7"/>
                  </a:cxn>
                  <a:cxn ang="0">
                    <a:pos x="T8" y="T9"/>
                  </a:cxn>
                </a:cxnLst>
                <a:rect l="0" t="0" r="r" b="b"/>
                <a:pathLst>
                  <a:path w="18" h="17">
                    <a:moveTo>
                      <a:pt x="4" y="3"/>
                    </a:moveTo>
                    <a:cubicBezTo>
                      <a:pt x="0" y="6"/>
                      <a:pt x="0" y="11"/>
                      <a:pt x="3" y="14"/>
                    </a:cubicBezTo>
                    <a:cubicBezTo>
                      <a:pt x="6" y="17"/>
                      <a:pt x="11" y="17"/>
                      <a:pt x="14" y="14"/>
                    </a:cubicBezTo>
                    <a:cubicBezTo>
                      <a:pt x="18" y="11"/>
                      <a:pt x="18" y="6"/>
                      <a:pt x="15" y="3"/>
                    </a:cubicBezTo>
                    <a:cubicBezTo>
                      <a:pt x="12" y="0"/>
                      <a:pt x="7" y="0"/>
                      <a:pt x="4" y="3"/>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6" name="Freeform 365">
                <a:extLst>
                  <a:ext uri="{FF2B5EF4-FFF2-40B4-BE49-F238E27FC236}">
                    <a16:creationId xmlns:a16="http://schemas.microsoft.com/office/drawing/2014/main" id="{05751524-8A30-47F8-80C5-A4362D879305}"/>
                  </a:ext>
                </a:extLst>
              </p:cNvPr>
              <p:cNvSpPr>
                <a:spLocks/>
              </p:cNvSpPr>
              <p:nvPr/>
            </p:nvSpPr>
            <p:spPr bwMode="auto">
              <a:xfrm>
                <a:off x="3564883" y="2564243"/>
                <a:ext cx="73025" cy="74613"/>
              </a:xfrm>
              <a:custGeom>
                <a:avLst/>
                <a:gdLst>
                  <a:gd name="T0" fmla="*/ 4 w 24"/>
                  <a:gd name="T1" fmla="*/ 20 h 25"/>
                  <a:gd name="T2" fmla="*/ 20 w 24"/>
                  <a:gd name="T3" fmla="*/ 21 h 25"/>
                  <a:gd name="T4" fmla="*/ 20 w 24"/>
                  <a:gd name="T5" fmla="*/ 5 h 25"/>
                  <a:gd name="T6" fmla="*/ 5 w 24"/>
                  <a:gd name="T7" fmla="*/ 5 h 25"/>
                  <a:gd name="T8" fmla="*/ 4 w 24"/>
                  <a:gd name="T9" fmla="*/ 20 h 25"/>
                </a:gdLst>
                <a:ahLst/>
                <a:cxnLst>
                  <a:cxn ang="0">
                    <a:pos x="T0" y="T1"/>
                  </a:cxn>
                  <a:cxn ang="0">
                    <a:pos x="T2" y="T3"/>
                  </a:cxn>
                  <a:cxn ang="0">
                    <a:pos x="T4" y="T5"/>
                  </a:cxn>
                  <a:cxn ang="0">
                    <a:pos x="T6" y="T7"/>
                  </a:cxn>
                  <a:cxn ang="0">
                    <a:pos x="T8" y="T9"/>
                  </a:cxn>
                </a:cxnLst>
                <a:rect l="0" t="0" r="r" b="b"/>
                <a:pathLst>
                  <a:path w="24" h="25">
                    <a:moveTo>
                      <a:pt x="4" y="20"/>
                    </a:moveTo>
                    <a:cubicBezTo>
                      <a:pt x="8" y="25"/>
                      <a:pt x="15" y="25"/>
                      <a:pt x="20" y="21"/>
                    </a:cubicBezTo>
                    <a:cubicBezTo>
                      <a:pt x="24" y="16"/>
                      <a:pt x="24" y="10"/>
                      <a:pt x="20" y="5"/>
                    </a:cubicBezTo>
                    <a:cubicBezTo>
                      <a:pt x="16" y="1"/>
                      <a:pt x="9" y="0"/>
                      <a:pt x="5" y="5"/>
                    </a:cubicBezTo>
                    <a:cubicBezTo>
                      <a:pt x="0" y="9"/>
                      <a:pt x="0" y="16"/>
                      <a:pt x="4" y="20"/>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7" name="Freeform 366">
                <a:extLst>
                  <a:ext uri="{FF2B5EF4-FFF2-40B4-BE49-F238E27FC236}">
                    <a16:creationId xmlns:a16="http://schemas.microsoft.com/office/drawing/2014/main" id="{B43697F2-2EC6-46BD-ABE4-DE08CCAA1E5C}"/>
                  </a:ext>
                </a:extLst>
              </p:cNvPr>
              <p:cNvSpPr>
                <a:spLocks/>
              </p:cNvSpPr>
              <p:nvPr/>
            </p:nvSpPr>
            <p:spPr bwMode="auto">
              <a:xfrm>
                <a:off x="3577583" y="2578531"/>
                <a:ext cx="127000" cy="130175"/>
              </a:xfrm>
              <a:custGeom>
                <a:avLst/>
                <a:gdLst>
                  <a:gd name="T0" fmla="*/ 30 w 80"/>
                  <a:gd name="T1" fmla="*/ 0 h 82"/>
                  <a:gd name="T2" fmla="*/ 80 w 80"/>
                  <a:gd name="T3" fmla="*/ 61 h 82"/>
                  <a:gd name="T4" fmla="*/ 57 w 80"/>
                  <a:gd name="T5" fmla="*/ 82 h 82"/>
                  <a:gd name="T6" fmla="*/ 0 w 80"/>
                  <a:gd name="T7" fmla="*/ 29 h 82"/>
                  <a:gd name="T8" fmla="*/ 30 w 80"/>
                  <a:gd name="T9" fmla="*/ 0 h 82"/>
                </a:gdLst>
                <a:ahLst/>
                <a:cxnLst>
                  <a:cxn ang="0">
                    <a:pos x="T0" y="T1"/>
                  </a:cxn>
                  <a:cxn ang="0">
                    <a:pos x="T2" y="T3"/>
                  </a:cxn>
                  <a:cxn ang="0">
                    <a:pos x="T4" y="T5"/>
                  </a:cxn>
                  <a:cxn ang="0">
                    <a:pos x="T6" y="T7"/>
                  </a:cxn>
                  <a:cxn ang="0">
                    <a:pos x="T8" y="T9"/>
                  </a:cxn>
                </a:cxnLst>
                <a:rect l="0" t="0" r="r" b="b"/>
                <a:pathLst>
                  <a:path w="80" h="82">
                    <a:moveTo>
                      <a:pt x="30" y="0"/>
                    </a:moveTo>
                    <a:lnTo>
                      <a:pt x="80" y="61"/>
                    </a:lnTo>
                    <a:lnTo>
                      <a:pt x="57" y="82"/>
                    </a:lnTo>
                    <a:lnTo>
                      <a:pt x="0" y="29"/>
                    </a:lnTo>
                    <a:lnTo>
                      <a:pt x="30" y="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8" name="Freeform 367">
                <a:extLst>
                  <a:ext uri="{FF2B5EF4-FFF2-40B4-BE49-F238E27FC236}">
                    <a16:creationId xmlns:a16="http://schemas.microsoft.com/office/drawing/2014/main" id="{1482BE7F-640E-4A47-B8F4-08F13CD8F1F8}"/>
                  </a:ext>
                </a:extLst>
              </p:cNvPr>
              <p:cNvSpPr>
                <a:spLocks/>
              </p:cNvSpPr>
              <p:nvPr/>
            </p:nvSpPr>
            <p:spPr bwMode="auto">
              <a:xfrm>
                <a:off x="3647433" y="2789668"/>
                <a:ext cx="41275" cy="19050"/>
              </a:xfrm>
              <a:custGeom>
                <a:avLst/>
                <a:gdLst>
                  <a:gd name="T0" fmla="*/ 0 w 26"/>
                  <a:gd name="T1" fmla="*/ 8 h 12"/>
                  <a:gd name="T2" fmla="*/ 24 w 26"/>
                  <a:gd name="T3" fmla="*/ 12 h 12"/>
                  <a:gd name="T4" fmla="*/ 26 w 26"/>
                  <a:gd name="T5" fmla="*/ 4 h 12"/>
                  <a:gd name="T6" fmla="*/ 2 w 26"/>
                  <a:gd name="T7" fmla="*/ 0 h 12"/>
                  <a:gd name="T8" fmla="*/ 0 w 26"/>
                  <a:gd name="T9" fmla="*/ 8 h 12"/>
                </a:gdLst>
                <a:ahLst/>
                <a:cxnLst>
                  <a:cxn ang="0">
                    <a:pos x="T0" y="T1"/>
                  </a:cxn>
                  <a:cxn ang="0">
                    <a:pos x="T2" y="T3"/>
                  </a:cxn>
                  <a:cxn ang="0">
                    <a:pos x="T4" y="T5"/>
                  </a:cxn>
                  <a:cxn ang="0">
                    <a:pos x="T6" y="T7"/>
                  </a:cxn>
                  <a:cxn ang="0">
                    <a:pos x="T8" y="T9"/>
                  </a:cxn>
                </a:cxnLst>
                <a:rect l="0" t="0" r="r" b="b"/>
                <a:pathLst>
                  <a:path w="26" h="12">
                    <a:moveTo>
                      <a:pt x="0" y="8"/>
                    </a:moveTo>
                    <a:lnTo>
                      <a:pt x="24" y="12"/>
                    </a:lnTo>
                    <a:lnTo>
                      <a:pt x="26" y="4"/>
                    </a:lnTo>
                    <a:lnTo>
                      <a:pt x="2" y="0"/>
                    </a:lnTo>
                    <a:lnTo>
                      <a:pt x="0" y="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9" name="Freeform 368">
                <a:extLst>
                  <a:ext uri="{FF2B5EF4-FFF2-40B4-BE49-F238E27FC236}">
                    <a16:creationId xmlns:a16="http://schemas.microsoft.com/office/drawing/2014/main" id="{9F4FF36F-5FA6-44C6-A507-9FADCD321B7E}"/>
                  </a:ext>
                </a:extLst>
              </p:cNvPr>
              <p:cNvSpPr>
                <a:spLocks/>
              </p:cNvSpPr>
              <p:nvPr/>
            </p:nvSpPr>
            <p:spPr bwMode="auto">
              <a:xfrm>
                <a:off x="3658545" y="2665843"/>
                <a:ext cx="55562" cy="52388"/>
              </a:xfrm>
              <a:custGeom>
                <a:avLst/>
                <a:gdLst>
                  <a:gd name="T0" fmla="*/ 8 w 18"/>
                  <a:gd name="T1" fmla="*/ 16 h 17"/>
                  <a:gd name="T2" fmla="*/ 17 w 18"/>
                  <a:gd name="T3" fmla="*/ 10 h 17"/>
                  <a:gd name="T4" fmla="*/ 11 w 18"/>
                  <a:gd name="T5" fmla="*/ 1 h 17"/>
                  <a:gd name="T6" fmla="*/ 1 w 18"/>
                  <a:gd name="T7" fmla="*/ 7 h 17"/>
                  <a:gd name="T8" fmla="*/ 8 w 18"/>
                  <a:gd name="T9" fmla="*/ 16 h 17"/>
                </a:gdLst>
                <a:ahLst/>
                <a:cxnLst>
                  <a:cxn ang="0">
                    <a:pos x="T0" y="T1"/>
                  </a:cxn>
                  <a:cxn ang="0">
                    <a:pos x="T2" y="T3"/>
                  </a:cxn>
                  <a:cxn ang="0">
                    <a:pos x="T4" y="T5"/>
                  </a:cxn>
                  <a:cxn ang="0">
                    <a:pos x="T6" y="T7"/>
                  </a:cxn>
                  <a:cxn ang="0">
                    <a:pos x="T8" y="T9"/>
                  </a:cxn>
                </a:cxnLst>
                <a:rect l="0" t="0" r="r" b="b"/>
                <a:pathLst>
                  <a:path w="18" h="17">
                    <a:moveTo>
                      <a:pt x="8" y="16"/>
                    </a:moveTo>
                    <a:cubicBezTo>
                      <a:pt x="12" y="17"/>
                      <a:pt x="16" y="14"/>
                      <a:pt x="17" y="10"/>
                    </a:cubicBezTo>
                    <a:cubicBezTo>
                      <a:pt x="18" y="6"/>
                      <a:pt x="15" y="1"/>
                      <a:pt x="11" y="1"/>
                    </a:cubicBezTo>
                    <a:cubicBezTo>
                      <a:pt x="6" y="0"/>
                      <a:pt x="2" y="3"/>
                      <a:pt x="1" y="7"/>
                    </a:cubicBezTo>
                    <a:cubicBezTo>
                      <a:pt x="0" y="11"/>
                      <a:pt x="3" y="16"/>
                      <a:pt x="8" y="16"/>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0" name="Freeform 369">
                <a:extLst>
                  <a:ext uri="{FF2B5EF4-FFF2-40B4-BE49-F238E27FC236}">
                    <a16:creationId xmlns:a16="http://schemas.microsoft.com/office/drawing/2014/main" id="{E3217640-551D-44EE-9483-B7EF310FAD44}"/>
                  </a:ext>
                </a:extLst>
              </p:cNvPr>
              <p:cNvSpPr>
                <a:spLocks/>
              </p:cNvSpPr>
              <p:nvPr/>
            </p:nvSpPr>
            <p:spPr bwMode="auto">
              <a:xfrm>
                <a:off x="3650608" y="2688068"/>
                <a:ext cx="60325" cy="107950"/>
              </a:xfrm>
              <a:custGeom>
                <a:avLst/>
                <a:gdLst>
                  <a:gd name="T0" fmla="*/ 0 w 38"/>
                  <a:gd name="T1" fmla="*/ 64 h 68"/>
                  <a:gd name="T2" fmla="*/ 7 w 38"/>
                  <a:gd name="T3" fmla="*/ 0 h 68"/>
                  <a:gd name="T4" fmla="*/ 38 w 38"/>
                  <a:gd name="T5" fmla="*/ 5 h 68"/>
                  <a:gd name="T6" fmla="*/ 26 w 38"/>
                  <a:gd name="T7" fmla="*/ 68 h 68"/>
                  <a:gd name="T8" fmla="*/ 0 w 38"/>
                  <a:gd name="T9" fmla="*/ 64 h 68"/>
                </a:gdLst>
                <a:ahLst/>
                <a:cxnLst>
                  <a:cxn ang="0">
                    <a:pos x="T0" y="T1"/>
                  </a:cxn>
                  <a:cxn ang="0">
                    <a:pos x="T2" y="T3"/>
                  </a:cxn>
                  <a:cxn ang="0">
                    <a:pos x="T4" y="T5"/>
                  </a:cxn>
                  <a:cxn ang="0">
                    <a:pos x="T6" y="T7"/>
                  </a:cxn>
                  <a:cxn ang="0">
                    <a:pos x="T8" y="T9"/>
                  </a:cxn>
                </a:cxnLst>
                <a:rect l="0" t="0" r="r" b="b"/>
                <a:pathLst>
                  <a:path w="38" h="68">
                    <a:moveTo>
                      <a:pt x="0" y="64"/>
                    </a:moveTo>
                    <a:lnTo>
                      <a:pt x="7" y="0"/>
                    </a:lnTo>
                    <a:lnTo>
                      <a:pt x="38" y="5"/>
                    </a:lnTo>
                    <a:lnTo>
                      <a:pt x="26" y="68"/>
                    </a:lnTo>
                    <a:lnTo>
                      <a:pt x="0" y="64"/>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1" name="Freeform 370">
                <a:extLst>
                  <a:ext uri="{FF2B5EF4-FFF2-40B4-BE49-F238E27FC236}">
                    <a16:creationId xmlns:a16="http://schemas.microsoft.com/office/drawing/2014/main" id="{A613BD0C-4F77-45D9-8D23-F50B3587D2CE}"/>
                  </a:ext>
                </a:extLst>
              </p:cNvPr>
              <p:cNvSpPr>
                <a:spLocks/>
              </p:cNvSpPr>
              <p:nvPr/>
            </p:nvSpPr>
            <p:spPr bwMode="auto">
              <a:xfrm>
                <a:off x="3452170" y="2561068"/>
                <a:ext cx="179387" cy="304800"/>
              </a:xfrm>
              <a:custGeom>
                <a:avLst/>
                <a:gdLst>
                  <a:gd name="T0" fmla="*/ 113 w 113"/>
                  <a:gd name="T1" fmla="*/ 173 h 192"/>
                  <a:gd name="T2" fmla="*/ 56 w 113"/>
                  <a:gd name="T3" fmla="*/ 192 h 192"/>
                  <a:gd name="T4" fmla="*/ 0 w 113"/>
                  <a:gd name="T5" fmla="*/ 192 h 192"/>
                  <a:gd name="T6" fmla="*/ 12 w 113"/>
                  <a:gd name="T7" fmla="*/ 118 h 192"/>
                  <a:gd name="T8" fmla="*/ 2 w 113"/>
                  <a:gd name="T9" fmla="*/ 51 h 192"/>
                  <a:gd name="T10" fmla="*/ 8 w 113"/>
                  <a:gd name="T11" fmla="*/ 5 h 192"/>
                  <a:gd name="T12" fmla="*/ 54 w 113"/>
                  <a:gd name="T13" fmla="*/ 0 h 192"/>
                  <a:gd name="T14" fmla="*/ 100 w 113"/>
                  <a:gd name="T15" fmla="*/ 5 h 192"/>
                  <a:gd name="T16" fmla="*/ 109 w 113"/>
                  <a:gd name="T17" fmla="*/ 42 h 192"/>
                  <a:gd name="T18" fmla="*/ 96 w 113"/>
                  <a:gd name="T19" fmla="*/ 118 h 192"/>
                  <a:gd name="T20" fmla="*/ 113 w 113"/>
                  <a:gd name="T21" fmla="*/ 17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92">
                    <a:moveTo>
                      <a:pt x="113" y="173"/>
                    </a:moveTo>
                    <a:lnTo>
                      <a:pt x="56" y="192"/>
                    </a:lnTo>
                    <a:lnTo>
                      <a:pt x="0" y="192"/>
                    </a:lnTo>
                    <a:lnTo>
                      <a:pt x="12" y="118"/>
                    </a:lnTo>
                    <a:lnTo>
                      <a:pt x="2" y="51"/>
                    </a:lnTo>
                    <a:lnTo>
                      <a:pt x="8" y="5"/>
                    </a:lnTo>
                    <a:lnTo>
                      <a:pt x="54" y="0"/>
                    </a:lnTo>
                    <a:lnTo>
                      <a:pt x="100" y="5"/>
                    </a:lnTo>
                    <a:lnTo>
                      <a:pt x="109" y="42"/>
                    </a:lnTo>
                    <a:lnTo>
                      <a:pt x="96" y="118"/>
                    </a:lnTo>
                    <a:lnTo>
                      <a:pt x="113" y="173"/>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2" name="Freeform 371">
                <a:extLst>
                  <a:ext uri="{FF2B5EF4-FFF2-40B4-BE49-F238E27FC236}">
                    <a16:creationId xmlns:a16="http://schemas.microsoft.com/office/drawing/2014/main" id="{9A4EA45A-042E-4F59-8FFA-EAEE820DA003}"/>
                  </a:ext>
                </a:extLst>
              </p:cNvPr>
              <p:cNvSpPr>
                <a:spLocks/>
              </p:cNvSpPr>
              <p:nvPr/>
            </p:nvSpPr>
            <p:spPr bwMode="auto">
              <a:xfrm>
                <a:off x="3501383" y="2557893"/>
                <a:ext cx="36512" cy="201613"/>
              </a:xfrm>
              <a:custGeom>
                <a:avLst/>
                <a:gdLst>
                  <a:gd name="T0" fmla="*/ 12 w 12"/>
                  <a:gd name="T1" fmla="*/ 67 h 67"/>
                  <a:gd name="T2" fmla="*/ 12 w 12"/>
                  <a:gd name="T3" fmla="*/ 10 h 67"/>
                  <a:gd name="T4" fmla="*/ 10 w 12"/>
                  <a:gd name="T5" fmla="*/ 2 h 67"/>
                  <a:gd name="T6" fmla="*/ 0 w 12"/>
                  <a:gd name="T7" fmla="*/ 7 h 67"/>
                  <a:gd name="T8" fmla="*/ 12 w 12"/>
                  <a:gd name="T9" fmla="*/ 67 h 67"/>
                </a:gdLst>
                <a:ahLst/>
                <a:cxnLst>
                  <a:cxn ang="0">
                    <a:pos x="T0" y="T1"/>
                  </a:cxn>
                  <a:cxn ang="0">
                    <a:pos x="T2" y="T3"/>
                  </a:cxn>
                  <a:cxn ang="0">
                    <a:pos x="T4" y="T5"/>
                  </a:cxn>
                  <a:cxn ang="0">
                    <a:pos x="T6" y="T7"/>
                  </a:cxn>
                  <a:cxn ang="0">
                    <a:pos x="T8" y="T9"/>
                  </a:cxn>
                </a:cxnLst>
                <a:rect l="0" t="0" r="r" b="b"/>
                <a:pathLst>
                  <a:path w="12" h="67">
                    <a:moveTo>
                      <a:pt x="12" y="67"/>
                    </a:moveTo>
                    <a:cubicBezTo>
                      <a:pt x="12" y="10"/>
                      <a:pt x="12" y="10"/>
                      <a:pt x="12" y="10"/>
                    </a:cubicBezTo>
                    <a:cubicBezTo>
                      <a:pt x="10" y="2"/>
                      <a:pt x="10" y="2"/>
                      <a:pt x="10" y="2"/>
                    </a:cubicBezTo>
                    <a:cubicBezTo>
                      <a:pt x="10" y="2"/>
                      <a:pt x="0" y="0"/>
                      <a:pt x="0" y="7"/>
                    </a:cubicBezTo>
                    <a:cubicBezTo>
                      <a:pt x="0" y="15"/>
                      <a:pt x="5" y="48"/>
                      <a:pt x="12" y="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3" name="Freeform 372">
                <a:extLst>
                  <a:ext uri="{FF2B5EF4-FFF2-40B4-BE49-F238E27FC236}">
                    <a16:creationId xmlns:a16="http://schemas.microsoft.com/office/drawing/2014/main" id="{5308EDCD-6480-41BA-B2B8-B75CECAC24F9}"/>
                  </a:ext>
                </a:extLst>
              </p:cNvPr>
              <p:cNvSpPr>
                <a:spLocks/>
              </p:cNvSpPr>
              <p:nvPr/>
            </p:nvSpPr>
            <p:spPr bwMode="auto">
              <a:xfrm>
                <a:off x="3537895" y="2557893"/>
                <a:ext cx="33337" cy="201613"/>
              </a:xfrm>
              <a:custGeom>
                <a:avLst/>
                <a:gdLst>
                  <a:gd name="T0" fmla="*/ 0 w 11"/>
                  <a:gd name="T1" fmla="*/ 67 h 67"/>
                  <a:gd name="T2" fmla="*/ 0 w 11"/>
                  <a:gd name="T3" fmla="*/ 10 h 67"/>
                  <a:gd name="T4" fmla="*/ 1 w 11"/>
                  <a:gd name="T5" fmla="*/ 2 h 67"/>
                  <a:gd name="T6" fmla="*/ 11 w 11"/>
                  <a:gd name="T7" fmla="*/ 7 h 67"/>
                  <a:gd name="T8" fmla="*/ 0 w 11"/>
                  <a:gd name="T9" fmla="*/ 67 h 67"/>
                </a:gdLst>
                <a:ahLst/>
                <a:cxnLst>
                  <a:cxn ang="0">
                    <a:pos x="T0" y="T1"/>
                  </a:cxn>
                  <a:cxn ang="0">
                    <a:pos x="T2" y="T3"/>
                  </a:cxn>
                  <a:cxn ang="0">
                    <a:pos x="T4" y="T5"/>
                  </a:cxn>
                  <a:cxn ang="0">
                    <a:pos x="T6" y="T7"/>
                  </a:cxn>
                  <a:cxn ang="0">
                    <a:pos x="T8" y="T9"/>
                  </a:cxn>
                </a:cxnLst>
                <a:rect l="0" t="0" r="r" b="b"/>
                <a:pathLst>
                  <a:path w="11" h="67">
                    <a:moveTo>
                      <a:pt x="0" y="67"/>
                    </a:moveTo>
                    <a:cubicBezTo>
                      <a:pt x="0" y="10"/>
                      <a:pt x="0" y="10"/>
                      <a:pt x="0" y="10"/>
                    </a:cubicBezTo>
                    <a:cubicBezTo>
                      <a:pt x="1" y="2"/>
                      <a:pt x="1" y="2"/>
                      <a:pt x="1" y="2"/>
                    </a:cubicBezTo>
                    <a:cubicBezTo>
                      <a:pt x="1" y="2"/>
                      <a:pt x="11" y="0"/>
                      <a:pt x="11" y="7"/>
                    </a:cubicBezTo>
                    <a:cubicBezTo>
                      <a:pt x="11" y="15"/>
                      <a:pt x="7" y="48"/>
                      <a:pt x="0" y="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4" name="Freeform 373">
                <a:extLst>
                  <a:ext uri="{FF2B5EF4-FFF2-40B4-BE49-F238E27FC236}">
                    <a16:creationId xmlns:a16="http://schemas.microsoft.com/office/drawing/2014/main" id="{F5B7FD37-B514-4D6C-9C97-D7E2EE0429C5}"/>
                  </a:ext>
                </a:extLst>
              </p:cNvPr>
              <p:cNvSpPr>
                <a:spLocks/>
              </p:cNvSpPr>
              <p:nvPr/>
            </p:nvSpPr>
            <p:spPr bwMode="auto">
              <a:xfrm>
                <a:off x="3631558" y="2835706"/>
                <a:ext cx="9525" cy="9525"/>
              </a:xfrm>
              <a:custGeom>
                <a:avLst/>
                <a:gdLst>
                  <a:gd name="T0" fmla="*/ 0 w 6"/>
                  <a:gd name="T1" fmla="*/ 2 h 6"/>
                  <a:gd name="T2" fmla="*/ 2 w 6"/>
                  <a:gd name="T3" fmla="*/ 6 h 6"/>
                  <a:gd name="T4" fmla="*/ 6 w 6"/>
                  <a:gd name="T5" fmla="*/ 2 h 6"/>
                  <a:gd name="T6" fmla="*/ 0 w 6"/>
                  <a:gd name="T7" fmla="*/ 0 h 6"/>
                  <a:gd name="T8" fmla="*/ 0 w 6"/>
                  <a:gd name="T9" fmla="*/ 2 h 6"/>
                </a:gdLst>
                <a:ahLst/>
                <a:cxnLst>
                  <a:cxn ang="0">
                    <a:pos x="T0" y="T1"/>
                  </a:cxn>
                  <a:cxn ang="0">
                    <a:pos x="T2" y="T3"/>
                  </a:cxn>
                  <a:cxn ang="0">
                    <a:pos x="T4" y="T5"/>
                  </a:cxn>
                  <a:cxn ang="0">
                    <a:pos x="T6" y="T7"/>
                  </a:cxn>
                  <a:cxn ang="0">
                    <a:pos x="T8" y="T9"/>
                  </a:cxn>
                </a:cxnLst>
                <a:rect l="0" t="0" r="r" b="b"/>
                <a:pathLst>
                  <a:path w="6" h="6">
                    <a:moveTo>
                      <a:pt x="0" y="2"/>
                    </a:moveTo>
                    <a:lnTo>
                      <a:pt x="2" y="6"/>
                    </a:lnTo>
                    <a:lnTo>
                      <a:pt x="6" y="2"/>
                    </a:lnTo>
                    <a:lnTo>
                      <a:pt x="0" y="0"/>
                    </a:lnTo>
                    <a:lnTo>
                      <a:pt x="0" y="2"/>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5" name="Freeform 374">
                <a:extLst>
                  <a:ext uri="{FF2B5EF4-FFF2-40B4-BE49-F238E27FC236}">
                    <a16:creationId xmlns:a16="http://schemas.microsoft.com/office/drawing/2014/main" id="{C2E235E8-76D4-46E4-BB1E-538FED148E79}"/>
                  </a:ext>
                </a:extLst>
              </p:cNvPr>
              <p:cNvSpPr>
                <a:spLocks/>
              </p:cNvSpPr>
              <p:nvPr/>
            </p:nvSpPr>
            <p:spPr bwMode="auto">
              <a:xfrm>
                <a:off x="3461695" y="2835706"/>
                <a:ext cx="173037" cy="36513"/>
              </a:xfrm>
              <a:custGeom>
                <a:avLst/>
                <a:gdLst>
                  <a:gd name="T0" fmla="*/ 107 w 109"/>
                  <a:gd name="T1" fmla="*/ 0 h 23"/>
                  <a:gd name="T2" fmla="*/ 57 w 109"/>
                  <a:gd name="T3" fmla="*/ 17 h 23"/>
                  <a:gd name="T4" fmla="*/ 52 w 109"/>
                  <a:gd name="T5" fmla="*/ 9 h 23"/>
                  <a:gd name="T6" fmla="*/ 50 w 109"/>
                  <a:gd name="T7" fmla="*/ 19 h 23"/>
                  <a:gd name="T8" fmla="*/ 0 w 109"/>
                  <a:gd name="T9" fmla="*/ 21 h 23"/>
                  <a:gd name="T10" fmla="*/ 0 w 109"/>
                  <a:gd name="T11" fmla="*/ 23 h 23"/>
                  <a:gd name="T12" fmla="*/ 54 w 109"/>
                  <a:gd name="T13" fmla="*/ 21 h 23"/>
                  <a:gd name="T14" fmla="*/ 55 w 109"/>
                  <a:gd name="T15" fmla="*/ 19 h 23"/>
                  <a:gd name="T16" fmla="*/ 57 w 109"/>
                  <a:gd name="T17" fmla="*/ 19 h 23"/>
                  <a:gd name="T18" fmla="*/ 109 w 109"/>
                  <a:gd name="T19" fmla="*/ 2 h 23"/>
                  <a:gd name="T20" fmla="*/ 107 w 109"/>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23">
                    <a:moveTo>
                      <a:pt x="107" y="0"/>
                    </a:moveTo>
                    <a:lnTo>
                      <a:pt x="57" y="17"/>
                    </a:lnTo>
                    <a:lnTo>
                      <a:pt x="52" y="9"/>
                    </a:lnTo>
                    <a:lnTo>
                      <a:pt x="50" y="19"/>
                    </a:lnTo>
                    <a:lnTo>
                      <a:pt x="0" y="21"/>
                    </a:lnTo>
                    <a:lnTo>
                      <a:pt x="0" y="23"/>
                    </a:lnTo>
                    <a:lnTo>
                      <a:pt x="54" y="21"/>
                    </a:lnTo>
                    <a:lnTo>
                      <a:pt x="55" y="19"/>
                    </a:lnTo>
                    <a:lnTo>
                      <a:pt x="57" y="19"/>
                    </a:lnTo>
                    <a:lnTo>
                      <a:pt x="109" y="2"/>
                    </a:lnTo>
                    <a:lnTo>
                      <a:pt x="107" y="0"/>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6" name="Freeform 491">
                <a:extLst>
                  <a:ext uri="{FF2B5EF4-FFF2-40B4-BE49-F238E27FC236}">
                    <a16:creationId xmlns:a16="http://schemas.microsoft.com/office/drawing/2014/main" id="{70CCE111-CC40-4DFD-958A-79E4DD26C4D8}"/>
                  </a:ext>
                </a:extLst>
              </p:cNvPr>
              <p:cNvSpPr>
                <a:spLocks/>
              </p:cNvSpPr>
              <p:nvPr/>
            </p:nvSpPr>
            <p:spPr bwMode="auto">
              <a:xfrm>
                <a:off x="3514083" y="2527730"/>
                <a:ext cx="50800" cy="84137"/>
              </a:xfrm>
              <a:custGeom>
                <a:avLst/>
                <a:gdLst>
                  <a:gd name="T0" fmla="*/ 17 w 17"/>
                  <a:gd name="T1" fmla="*/ 0 h 28"/>
                  <a:gd name="T2" fmla="*/ 0 w 17"/>
                  <a:gd name="T3" fmla="*/ 1 h 28"/>
                  <a:gd name="T4" fmla="*/ 0 w 17"/>
                  <a:gd name="T5" fmla="*/ 14 h 28"/>
                  <a:gd name="T6" fmla="*/ 8 w 17"/>
                  <a:gd name="T7" fmla="*/ 28 h 28"/>
                  <a:gd name="T8" fmla="*/ 15 w 17"/>
                  <a:gd name="T9" fmla="*/ 14 h 28"/>
                  <a:gd name="T10" fmla="*/ 17 w 17"/>
                  <a:gd name="T11" fmla="*/ 0 h 28"/>
                </a:gdLst>
                <a:ahLst/>
                <a:cxnLst>
                  <a:cxn ang="0">
                    <a:pos x="T0" y="T1"/>
                  </a:cxn>
                  <a:cxn ang="0">
                    <a:pos x="T2" y="T3"/>
                  </a:cxn>
                  <a:cxn ang="0">
                    <a:pos x="T4" y="T5"/>
                  </a:cxn>
                  <a:cxn ang="0">
                    <a:pos x="T6" y="T7"/>
                  </a:cxn>
                  <a:cxn ang="0">
                    <a:pos x="T8" y="T9"/>
                  </a:cxn>
                  <a:cxn ang="0">
                    <a:pos x="T10" y="T11"/>
                  </a:cxn>
                </a:cxnLst>
                <a:rect l="0" t="0" r="r" b="b"/>
                <a:pathLst>
                  <a:path w="17" h="28">
                    <a:moveTo>
                      <a:pt x="17" y="0"/>
                    </a:moveTo>
                    <a:cubicBezTo>
                      <a:pt x="0" y="1"/>
                      <a:pt x="0" y="1"/>
                      <a:pt x="0" y="1"/>
                    </a:cubicBezTo>
                    <a:cubicBezTo>
                      <a:pt x="0" y="14"/>
                      <a:pt x="0" y="14"/>
                      <a:pt x="0" y="14"/>
                    </a:cubicBezTo>
                    <a:cubicBezTo>
                      <a:pt x="0" y="14"/>
                      <a:pt x="1" y="28"/>
                      <a:pt x="8" y="28"/>
                    </a:cubicBezTo>
                    <a:cubicBezTo>
                      <a:pt x="15" y="28"/>
                      <a:pt x="15" y="14"/>
                      <a:pt x="15" y="14"/>
                    </a:cubicBezTo>
                    <a:lnTo>
                      <a:pt x="17" y="0"/>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7" name="Freeform 492">
                <a:extLst>
                  <a:ext uri="{FF2B5EF4-FFF2-40B4-BE49-F238E27FC236}">
                    <a16:creationId xmlns:a16="http://schemas.microsoft.com/office/drawing/2014/main" id="{CE7B1CC8-CBA0-4A43-A179-A84E7910C157}"/>
                  </a:ext>
                </a:extLst>
              </p:cNvPr>
              <p:cNvSpPr>
                <a:spLocks/>
              </p:cNvSpPr>
              <p:nvPr/>
            </p:nvSpPr>
            <p:spPr bwMode="auto">
              <a:xfrm>
                <a:off x="3522021" y="2524555"/>
                <a:ext cx="42862" cy="33337"/>
              </a:xfrm>
              <a:custGeom>
                <a:avLst/>
                <a:gdLst>
                  <a:gd name="T0" fmla="*/ 0 w 14"/>
                  <a:gd name="T1" fmla="*/ 0 h 11"/>
                  <a:gd name="T2" fmla="*/ 13 w 14"/>
                  <a:gd name="T3" fmla="*/ 11 h 11"/>
                  <a:gd name="T4" fmla="*/ 14 w 14"/>
                  <a:gd name="T5" fmla="*/ 3 h 11"/>
                  <a:gd name="T6" fmla="*/ 0 w 14"/>
                  <a:gd name="T7" fmla="*/ 0 h 11"/>
                </a:gdLst>
                <a:ahLst/>
                <a:cxnLst>
                  <a:cxn ang="0">
                    <a:pos x="T0" y="T1"/>
                  </a:cxn>
                  <a:cxn ang="0">
                    <a:pos x="T2" y="T3"/>
                  </a:cxn>
                  <a:cxn ang="0">
                    <a:pos x="T4" y="T5"/>
                  </a:cxn>
                  <a:cxn ang="0">
                    <a:pos x="T6" y="T7"/>
                  </a:cxn>
                </a:cxnLst>
                <a:rect l="0" t="0" r="r" b="b"/>
                <a:pathLst>
                  <a:path w="14" h="11">
                    <a:moveTo>
                      <a:pt x="0" y="0"/>
                    </a:moveTo>
                    <a:cubicBezTo>
                      <a:pt x="0" y="8"/>
                      <a:pt x="3" y="11"/>
                      <a:pt x="13" y="11"/>
                    </a:cubicBezTo>
                    <a:cubicBezTo>
                      <a:pt x="14" y="3"/>
                      <a:pt x="14" y="3"/>
                      <a:pt x="14" y="3"/>
                    </a:cubicBezTo>
                    <a:lnTo>
                      <a:pt x="0" y="0"/>
                    </a:ln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8" name="Rectangle 493">
                <a:extLst>
                  <a:ext uri="{FF2B5EF4-FFF2-40B4-BE49-F238E27FC236}">
                    <a16:creationId xmlns:a16="http://schemas.microsoft.com/office/drawing/2014/main" id="{36AA7FDB-AC9F-4B9A-9FCE-A4DC180E9A12}"/>
                  </a:ext>
                </a:extLst>
              </p:cNvPr>
              <p:cNvSpPr>
                <a:spLocks noChangeArrowheads="1"/>
              </p:cNvSpPr>
              <p:nvPr/>
            </p:nvSpPr>
            <p:spPr bwMode="auto">
              <a:xfrm>
                <a:off x="3531546" y="2535668"/>
                <a:ext cx="1587" cy="1587"/>
              </a:xfrm>
              <a:prstGeom prst="rect">
                <a:avLst/>
              </a:prstGeom>
              <a:solidFill>
                <a:srgbClr val="5D2E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9" name="Freeform 494">
                <a:extLst>
                  <a:ext uri="{FF2B5EF4-FFF2-40B4-BE49-F238E27FC236}">
                    <a16:creationId xmlns:a16="http://schemas.microsoft.com/office/drawing/2014/main" id="{4712A0D0-35E3-4F65-A9DC-5B54B69F98DF}"/>
                  </a:ext>
                </a:extLst>
              </p:cNvPr>
              <p:cNvSpPr>
                <a:spLocks/>
              </p:cNvSpPr>
              <p:nvPr/>
            </p:nvSpPr>
            <p:spPr bwMode="auto">
              <a:xfrm>
                <a:off x="3531546" y="247058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9CC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0" name="Freeform 495">
                <a:extLst>
                  <a:ext uri="{FF2B5EF4-FFF2-40B4-BE49-F238E27FC236}">
                    <a16:creationId xmlns:a16="http://schemas.microsoft.com/office/drawing/2014/main" id="{5D0210C0-C1DE-4D1F-9F98-E1E03BDF10B8}"/>
                  </a:ext>
                </a:extLst>
              </p:cNvPr>
              <p:cNvSpPr>
                <a:spLocks/>
              </p:cNvSpPr>
              <p:nvPr/>
            </p:nvSpPr>
            <p:spPr bwMode="auto">
              <a:xfrm>
                <a:off x="3471221" y="2411843"/>
                <a:ext cx="120650" cy="127000"/>
              </a:xfrm>
              <a:custGeom>
                <a:avLst/>
                <a:gdLst>
                  <a:gd name="T0" fmla="*/ 29 w 40"/>
                  <a:gd name="T1" fmla="*/ 14 h 42"/>
                  <a:gd name="T2" fmla="*/ 1 w 40"/>
                  <a:gd name="T3" fmla="*/ 22 h 42"/>
                  <a:gd name="T4" fmla="*/ 20 w 40"/>
                  <a:gd name="T5" fmla="*/ 41 h 42"/>
                  <a:gd name="T6" fmla="*/ 37 w 40"/>
                  <a:gd name="T7" fmla="*/ 37 h 42"/>
                  <a:gd name="T8" fmla="*/ 40 w 40"/>
                  <a:gd name="T9" fmla="*/ 34 h 42"/>
                  <a:gd name="T10" fmla="*/ 36 w 40"/>
                  <a:gd name="T11" fmla="*/ 23 h 42"/>
                  <a:gd name="T12" fmla="*/ 37 w 40"/>
                  <a:gd name="T13" fmla="*/ 20 h 42"/>
                  <a:gd name="T14" fmla="*/ 30 w 40"/>
                  <a:gd name="T15" fmla="*/ 15 h 42"/>
                  <a:gd name="T16" fmla="*/ 29 w 40"/>
                  <a:gd name="T17" fmla="*/ 1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2">
                    <a:moveTo>
                      <a:pt x="29" y="14"/>
                    </a:moveTo>
                    <a:cubicBezTo>
                      <a:pt x="18" y="0"/>
                      <a:pt x="0" y="9"/>
                      <a:pt x="1" y="22"/>
                    </a:cubicBezTo>
                    <a:cubicBezTo>
                      <a:pt x="1" y="35"/>
                      <a:pt x="11" y="40"/>
                      <a:pt x="20" y="41"/>
                    </a:cubicBezTo>
                    <a:cubicBezTo>
                      <a:pt x="27" y="42"/>
                      <a:pt x="34" y="38"/>
                      <a:pt x="37" y="37"/>
                    </a:cubicBezTo>
                    <a:cubicBezTo>
                      <a:pt x="40" y="35"/>
                      <a:pt x="40" y="34"/>
                      <a:pt x="40" y="34"/>
                    </a:cubicBezTo>
                    <a:cubicBezTo>
                      <a:pt x="39" y="32"/>
                      <a:pt x="35" y="25"/>
                      <a:pt x="36" y="23"/>
                    </a:cubicBezTo>
                    <a:cubicBezTo>
                      <a:pt x="40" y="21"/>
                      <a:pt x="38" y="20"/>
                      <a:pt x="37" y="20"/>
                    </a:cubicBezTo>
                    <a:cubicBezTo>
                      <a:pt x="37" y="19"/>
                      <a:pt x="31" y="16"/>
                      <a:pt x="30" y="15"/>
                    </a:cubicBezTo>
                    <a:cubicBezTo>
                      <a:pt x="30" y="15"/>
                      <a:pt x="30" y="14"/>
                      <a:pt x="29" y="14"/>
                    </a:cubicBez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1" name="Freeform 496">
                <a:extLst>
                  <a:ext uri="{FF2B5EF4-FFF2-40B4-BE49-F238E27FC236}">
                    <a16:creationId xmlns:a16="http://schemas.microsoft.com/office/drawing/2014/main" id="{2700645D-DA77-497D-93A9-BE787AD266F6}"/>
                  </a:ext>
                </a:extLst>
              </p:cNvPr>
              <p:cNvSpPr>
                <a:spLocks/>
              </p:cNvSpPr>
              <p:nvPr/>
            </p:nvSpPr>
            <p:spPr bwMode="auto">
              <a:xfrm>
                <a:off x="3515671" y="2488043"/>
                <a:ext cx="12700" cy="20637"/>
              </a:xfrm>
              <a:custGeom>
                <a:avLst/>
                <a:gdLst>
                  <a:gd name="T0" fmla="*/ 2 w 4"/>
                  <a:gd name="T1" fmla="*/ 0 h 7"/>
                  <a:gd name="T2" fmla="*/ 0 w 4"/>
                  <a:gd name="T3" fmla="*/ 1 h 7"/>
                  <a:gd name="T4" fmla="*/ 2 w 4"/>
                  <a:gd name="T5" fmla="*/ 5 h 7"/>
                  <a:gd name="T6" fmla="*/ 4 w 4"/>
                  <a:gd name="T7" fmla="*/ 7 h 7"/>
                  <a:gd name="T8" fmla="*/ 2 w 4"/>
                  <a:gd name="T9" fmla="*/ 0 h 7"/>
                </a:gdLst>
                <a:ahLst/>
                <a:cxnLst>
                  <a:cxn ang="0">
                    <a:pos x="T0" y="T1"/>
                  </a:cxn>
                  <a:cxn ang="0">
                    <a:pos x="T2" y="T3"/>
                  </a:cxn>
                  <a:cxn ang="0">
                    <a:pos x="T4" y="T5"/>
                  </a:cxn>
                  <a:cxn ang="0">
                    <a:pos x="T6" y="T7"/>
                  </a:cxn>
                  <a:cxn ang="0">
                    <a:pos x="T8" y="T9"/>
                  </a:cxn>
                </a:cxnLst>
                <a:rect l="0" t="0" r="r" b="b"/>
                <a:pathLst>
                  <a:path w="4" h="7">
                    <a:moveTo>
                      <a:pt x="2" y="0"/>
                    </a:moveTo>
                    <a:cubicBezTo>
                      <a:pt x="1" y="0"/>
                      <a:pt x="0" y="0"/>
                      <a:pt x="0" y="1"/>
                    </a:cubicBezTo>
                    <a:cubicBezTo>
                      <a:pt x="0" y="2"/>
                      <a:pt x="1" y="4"/>
                      <a:pt x="2" y="5"/>
                    </a:cubicBezTo>
                    <a:cubicBezTo>
                      <a:pt x="3" y="6"/>
                      <a:pt x="4" y="6"/>
                      <a:pt x="4" y="7"/>
                    </a:cubicBezTo>
                    <a:cubicBezTo>
                      <a:pt x="3" y="5"/>
                      <a:pt x="1" y="2"/>
                      <a:pt x="2" y="0"/>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2" name="Freeform 497">
                <a:extLst>
                  <a:ext uri="{FF2B5EF4-FFF2-40B4-BE49-F238E27FC236}">
                    <a16:creationId xmlns:a16="http://schemas.microsoft.com/office/drawing/2014/main" id="{17998DA6-E5CA-43A5-869D-3317C4E9ECA3}"/>
                  </a:ext>
                </a:extLst>
              </p:cNvPr>
              <p:cNvSpPr>
                <a:spLocks/>
              </p:cNvSpPr>
              <p:nvPr/>
            </p:nvSpPr>
            <p:spPr bwMode="auto">
              <a:xfrm>
                <a:off x="3428358" y="2418193"/>
                <a:ext cx="133350" cy="123825"/>
              </a:xfrm>
              <a:custGeom>
                <a:avLst/>
                <a:gdLst>
                  <a:gd name="T0" fmla="*/ 34 w 44"/>
                  <a:gd name="T1" fmla="*/ 31 h 41"/>
                  <a:gd name="T2" fmla="*/ 34 w 44"/>
                  <a:gd name="T3" fmla="*/ 39 h 41"/>
                  <a:gd name="T4" fmla="*/ 34 w 44"/>
                  <a:gd name="T5" fmla="*/ 39 h 41"/>
                  <a:gd name="T6" fmla="*/ 19 w 44"/>
                  <a:gd name="T7" fmla="*/ 37 h 41"/>
                  <a:gd name="T8" fmla="*/ 18 w 44"/>
                  <a:gd name="T9" fmla="*/ 38 h 41"/>
                  <a:gd name="T10" fmla="*/ 3 w 44"/>
                  <a:gd name="T11" fmla="*/ 33 h 41"/>
                  <a:gd name="T12" fmla="*/ 8 w 44"/>
                  <a:gd name="T13" fmla="*/ 18 h 41"/>
                  <a:gd name="T14" fmla="*/ 10 w 44"/>
                  <a:gd name="T15" fmla="*/ 17 h 41"/>
                  <a:gd name="T16" fmla="*/ 13 w 44"/>
                  <a:gd name="T17" fmla="*/ 10 h 41"/>
                  <a:gd name="T18" fmla="*/ 19 w 44"/>
                  <a:gd name="T19" fmla="*/ 4 h 41"/>
                  <a:gd name="T20" fmla="*/ 32 w 44"/>
                  <a:gd name="T21" fmla="*/ 2 h 41"/>
                  <a:gd name="T22" fmla="*/ 43 w 44"/>
                  <a:gd name="T23" fmla="*/ 4 h 41"/>
                  <a:gd name="T24" fmla="*/ 43 w 44"/>
                  <a:gd name="T25" fmla="*/ 12 h 41"/>
                  <a:gd name="T26" fmla="*/ 43 w 44"/>
                  <a:gd name="T27" fmla="*/ 12 h 41"/>
                  <a:gd name="T28" fmla="*/ 36 w 44"/>
                  <a:gd name="T29" fmla="*/ 15 h 41"/>
                  <a:gd name="T30" fmla="*/ 32 w 44"/>
                  <a:gd name="T31" fmla="*/ 13 h 41"/>
                  <a:gd name="T32" fmla="*/ 32 w 44"/>
                  <a:gd name="T33" fmla="*/ 13 h 41"/>
                  <a:gd name="T34" fmla="*/ 37 w 44"/>
                  <a:gd name="T35" fmla="*/ 23 h 41"/>
                  <a:gd name="T36" fmla="*/ 36 w 44"/>
                  <a:gd name="T37" fmla="*/ 24 h 41"/>
                  <a:gd name="T38" fmla="*/ 31 w 44"/>
                  <a:gd name="T39" fmla="*/ 23 h 41"/>
                  <a:gd name="T40" fmla="*/ 29 w 44"/>
                  <a:gd name="T41" fmla="*/ 24 h 41"/>
                  <a:gd name="T42" fmla="*/ 31 w 44"/>
                  <a:gd name="T43" fmla="*/ 28 h 41"/>
                  <a:gd name="T44" fmla="*/ 33 w 44"/>
                  <a:gd name="T45" fmla="*/ 30 h 41"/>
                  <a:gd name="T46" fmla="*/ 34 w 44"/>
                  <a:gd name="T47"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41">
                    <a:moveTo>
                      <a:pt x="34" y="31"/>
                    </a:moveTo>
                    <a:cubicBezTo>
                      <a:pt x="34" y="31"/>
                      <a:pt x="37" y="36"/>
                      <a:pt x="34" y="39"/>
                    </a:cubicBezTo>
                    <a:cubicBezTo>
                      <a:pt x="34" y="39"/>
                      <a:pt x="34" y="39"/>
                      <a:pt x="34" y="39"/>
                    </a:cubicBezTo>
                    <a:cubicBezTo>
                      <a:pt x="29" y="40"/>
                      <a:pt x="24" y="40"/>
                      <a:pt x="19" y="37"/>
                    </a:cubicBezTo>
                    <a:cubicBezTo>
                      <a:pt x="19" y="37"/>
                      <a:pt x="18" y="38"/>
                      <a:pt x="18" y="38"/>
                    </a:cubicBezTo>
                    <a:cubicBezTo>
                      <a:pt x="12" y="41"/>
                      <a:pt x="5" y="38"/>
                      <a:pt x="3" y="33"/>
                    </a:cubicBezTo>
                    <a:cubicBezTo>
                      <a:pt x="0" y="27"/>
                      <a:pt x="3" y="21"/>
                      <a:pt x="8" y="18"/>
                    </a:cubicBezTo>
                    <a:cubicBezTo>
                      <a:pt x="9" y="18"/>
                      <a:pt x="9" y="17"/>
                      <a:pt x="10" y="17"/>
                    </a:cubicBezTo>
                    <a:cubicBezTo>
                      <a:pt x="10" y="15"/>
                      <a:pt x="11" y="13"/>
                      <a:pt x="13" y="10"/>
                    </a:cubicBezTo>
                    <a:cubicBezTo>
                      <a:pt x="14" y="8"/>
                      <a:pt x="16" y="6"/>
                      <a:pt x="19" y="4"/>
                    </a:cubicBezTo>
                    <a:cubicBezTo>
                      <a:pt x="23" y="2"/>
                      <a:pt x="28" y="1"/>
                      <a:pt x="32" y="2"/>
                    </a:cubicBezTo>
                    <a:cubicBezTo>
                      <a:pt x="36" y="0"/>
                      <a:pt x="40" y="1"/>
                      <a:pt x="43" y="4"/>
                    </a:cubicBezTo>
                    <a:cubicBezTo>
                      <a:pt x="44" y="7"/>
                      <a:pt x="44" y="10"/>
                      <a:pt x="43" y="12"/>
                    </a:cubicBezTo>
                    <a:cubicBezTo>
                      <a:pt x="43" y="12"/>
                      <a:pt x="43" y="12"/>
                      <a:pt x="43" y="12"/>
                    </a:cubicBezTo>
                    <a:cubicBezTo>
                      <a:pt x="41" y="14"/>
                      <a:pt x="38" y="15"/>
                      <a:pt x="36" y="15"/>
                    </a:cubicBezTo>
                    <a:cubicBezTo>
                      <a:pt x="34" y="14"/>
                      <a:pt x="32" y="13"/>
                      <a:pt x="32" y="13"/>
                    </a:cubicBezTo>
                    <a:cubicBezTo>
                      <a:pt x="32" y="13"/>
                      <a:pt x="32" y="13"/>
                      <a:pt x="32" y="13"/>
                    </a:cubicBezTo>
                    <a:cubicBezTo>
                      <a:pt x="37" y="23"/>
                      <a:pt x="37" y="23"/>
                      <a:pt x="37" y="23"/>
                    </a:cubicBezTo>
                    <a:cubicBezTo>
                      <a:pt x="38" y="24"/>
                      <a:pt x="36" y="24"/>
                      <a:pt x="36" y="24"/>
                    </a:cubicBezTo>
                    <a:cubicBezTo>
                      <a:pt x="36" y="24"/>
                      <a:pt x="33" y="23"/>
                      <a:pt x="31" y="23"/>
                    </a:cubicBezTo>
                    <a:cubicBezTo>
                      <a:pt x="30" y="23"/>
                      <a:pt x="29" y="23"/>
                      <a:pt x="29" y="24"/>
                    </a:cubicBezTo>
                    <a:cubicBezTo>
                      <a:pt x="29" y="25"/>
                      <a:pt x="30" y="27"/>
                      <a:pt x="31" y="28"/>
                    </a:cubicBezTo>
                    <a:cubicBezTo>
                      <a:pt x="32" y="29"/>
                      <a:pt x="33" y="29"/>
                      <a:pt x="33" y="30"/>
                    </a:cubicBezTo>
                    <a:cubicBezTo>
                      <a:pt x="34" y="30"/>
                      <a:pt x="34" y="31"/>
                      <a:pt x="34" y="3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3" name="Freeform 498">
                <a:extLst>
                  <a:ext uri="{FF2B5EF4-FFF2-40B4-BE49-F238E27FC236}">
                    <a16:creationId xmlns:a16="http://schemas.microsoft.com/office/drawing/2014/main" id="{60325BB7-F8CC-4967-96F5-27E708FE4E7C}"/>
                  </a:ext>
                </a:extLst>
              </p:cNvPr>
              <p:cNvSpPr>
                <a:spLocks/>
              </p:cNvSpPr>
              <p:nvPr/>
            </p:nvSpPr>
            <p:spPr bwMode="auto">
              <a:xfrm>
                <a:off x="3549008" y="2470580"/>
                <a:ext cx="9525" cy="4762"/>
              </a:xfrm>
              <a:custGeom>
                <a:avLst/>
                <a:gdLst>
                  <a:gd name="T0" fmla="*/ 2 w 3"/>
                  <a:gd name="T1" fmla="*/ 1 h 2"/>
                  <a:gd name="T2" fmla="*/ 3 w 3"/>
                  <a:gd name="T3" fmla="*/ 2 h 2"/>
                  <a:gd name="T4" fmla="*/ 3 w 3"/>
                  <a:gd name="T5" fmla="*/ 1 h 2"/>
                  <a:gd name="T6" fmla="*/ 1 w 3"/>
                  <a:gd name="T7" fmla="*/ 0 h 2"/>
                  <a:gd name="T8" fmla="*/ 0 w 3"/>
                  <a:gd name="T9" fmla="*/ 2 h 2"/>
                  <a:gd name="T10" fmla="*/ 1 w 3"/>
                  <a:gd name="T11" fmla="*/ 2 h 2"/>
                  <a:gd name="T12" fmla="*/ 2 w 3"/>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2" y="1"/>
                    </a:moveTo>
                    <a:cubicBezTo>
                      <a:pt x="3" y="2"/>
                      <a:pt x="3" y="2"/>
                      <a:pt x="3" y="2"/>
                    </a:cubicBezTo>
                    <a:cubicBezTo>
                      <a:pt x="3" y="1"/>
                      <a:pt x="3" y="1"/>
                      <a:pt x="3" y="1"/>
                    </a:cubicBezTo>
                    <a:cubicBezTo>
                      <a:pt x="2" y="0"/>
                      <a:pt x="2" y="0"/>
                      <a:pt x="1" y="0"/>
                    </a:cubicBezTo>
                    <a:cubicBezTo>
                      <a:pt x="0" y="0"/>
                      <a:pt x="0" y="1"/>
                      <a:pt x="0" y="2"/>
                    </a:cubicBezTo>
                    <a:cubicBezTo>
                      <a:pt x="1" y="2"/>
                      <a:pt x="1" y="2"/>
                      <a:pt x="1" y="2"/>
                    </a:cubicBezTo>
                    <a:cubicBezTo>
                      <a:pt x="1" y="2"/>
                      <a:pt x="1" y="2"/>
                      <a:pt x="2"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4" name="Freeform 499">
                <a:extLst>
                  <a:ext uri="{FF2B5EF4-FFF2-40B4-BE49-F238E27FC236}">
                    <a16:creationId xmlns:a16="http://schemas.microsoft.com/office/drawing/2014/main" id="{064A2B14-7FB2-4EED-B550-52CBF4471F3B}"/>
                  </a:ext>
                </a:extLst>
              </p:cNvPr>
              <p:cNvSpPr>
                <a:spLocks/>
              </p:cNvSpPr>
              <p:nvPr/>
            </p:nvSpPr>
            <p:spPr bwMode="auto">
              <a:xfrm>
                <a:off x="3571233" y="2497568"/>
                <a:ext cx="14287" cy="6350"/>
              </a:xfrm>
              <a:custGeom>
                <a:avLst/>
                <a:gdLst>
                  <a:gd name="T0" fmla="*/ 0 w 5"/>
                  <a:gd name="T1" fmla="*/ 2 h 2"/>
                  <a:gd name="T2" fmla="*/ 2 w 5"/>
                  <a:gd name="T3" fmla="*/ 1 h 2"/>
                  <a:gd name="T4" fmla="*/ 4 w 5"/>
                  <a:gd name="T5" fmla="*/ 0 h 2"/>
                  <a:gd name="T6" fmla="*/ 5 w 5"/>
                  <a:gd name="T7" fmla="*/ 0 h 2"/>
                  <a:gd name="T8" fmla="*/ 5 w 5"/>
                  <a:gd name="T9" fmla="*/ 1 h 2"/>
                  <a:gd name="T10" fmla="*/ 5 w 5"/>
                  <a:gd name="T11" fmla="*/ 1 h 2"/>
                  <a:gd name="T12" fmla="*/ 2 w 5"/>
                  <a:gd name="T13" fmla="*/ 2 h 2"/>
                  <a:gd name="T14" fmla="*/ 0 w 5"/>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0" y="2"/>
                    </a:moveTo>
                    <a:cubicBezTo>
                      <a:pt x="0" y="2"/>
                      <a:pt x="1" y="2"/>
                      <a:pt x="2" y="1"/>
                    </a:cubicBezTo>
                    <a:cubicBezTo>
                      <a:pt x="3" y="1"/>
                      <a:pt x="4" y="0"/>
                      <a:pt x="4" y="0"/>
                    </a:cubicBezTo>
                    <a:cubicBezTo>
                      <a:pt x="5" y="0"/>
                      <a:pt x="5" y="0"/>
                      <a:pt x="5" y="0"/>
                    </a:cubicBezTo>
                    <a:cubicBezTo>
                      <a:pt x="5" y="1"/>
                      <a:pt x="5" y="1"/>
                      <a:pt x="5" y="1"/>
                    </a:cubicBezTo>
                    <a:cubicBezTo>
                      <a:pt x="5" y="1"/>
                      <a:pt x="5" y="1"/>
                      <a:pt x="5" y="1"/>
                    </a:cubicBezTo>
                    <a:cubicBezTo>
                      <a:pt x="5" y="1"/>
                      <a:pt x="3" y="1"/>
                      <a:pt x="2" y="2"/>
                    </a:cubicBezTo>
                    <a:cubicBezTo>
                      <a:pt x="1" y="2"/>
                      <a:pt x="0" y="2"/>
                      <a:pt x="0" y="2"/>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5" name="Freeform 500">
                <a:extLst>
                  <a:ext uri="{FF2B5EF4-FFF2-40B4-BE49-F238E27FC236}">
                    <a16:creationId xmlns:a16="http://schemas.microsoft.com/office/drawing/2014/main" id="{17F529A0-5D07-4CFA-836A-DE2B9FF7ABB2}"/>
                  </a:ext>
                </a:extLst>
              </p:cNvPr>
              <p:cNvSpPr>
                <a:spLocks/>
              </p:cNvSpPr>
              <p:nvPr/>
            </p:nvSpPr>
            <p:spPr bwMode="auto">
              <a:xfrm>
                <a:off x="3571233" y="2500743"/>
                <a:ext cx="14287" cy="3175"/>
              </a:xfrm>
              <a:custGeom>
                <a:avLst/>
                <a:gdLst>
                  <a:gd name="T0" fmla="*/ 0 w 5"/>
                  <a:gd name="T1" fmla="*/ 1 h 1"/>
                  <a:gd name="T2" fmla="*/ 2 w 5"/>
                  <a:gd name="T3" fmla="*/ 0 h 1"/>
                  <a:gd name="T4" fmla="*/ 5 w 5"/>
                  <a:gd name="T5" fmla="*/ 0 h 1"/>
                  <a:gd name="T6" fmla="*/ 5 w 5"/>
                  <a:gd name="T7" fmla="*/ 0 h 1"/>
                  <a:gd name="T8" fmla="*/ 5 w 5"/>
                  <a:gd name="T9" fmla="*/ 0 h 1"/>
                  <a:gd name="T10" fmla="*/ 5 w 5"/>
                  <a:gd name="T11" fmla="*/ 0 h 1"/>
                  <a:gd name="T12" fmla="*/ 2 w 5"/>
                  <a:gd name="T13" fmla="*/ 1 h 1"/>
                  <a:gd name="T14" fmla="*/ 0 w 5"/>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
                    <a:moveTo>
                      <a:pt x="0" y="1"/>
                    </a:moveTo>
                    <a:cubicBezTo>
                      <a:pt x="0" y="1"/>
                      <a:pt x="1" y="1"/>
                      <a:pt x="2" y="0"/>
                    </a:cubicBezTo>
                    <a:cubicBezTo>
                      <a:pt x="3" y="0"/>
                      <a:pt x="5" y="0"/>
                      <a:pt x="5" y="0"/>
                    </a:cubicBezTo>
                    <a:cubicBezTo>
                      <a:pt x="5" y="0"/>
                      <a:pt x="5" y="0"/>
                      <a:pt x="5" y="0"/>
                    </a:cubicBezTo>
                    <a:cubicBezTo>
                      <a:pt x="5" y="0"/>
                      <a:pt x="5" y="0"/>
                      <a:pt x="5" y="0"/>
                    </a:cubicBezTo>
                    <a:cubicBezTo>
                      <a:pt x="5" y="0"/>
                      <a:pt x="5" y="0"/>
                      <a:pt x="5" y="0"/>
                    </a:cubicBezTo>
                    <a:cubicBezTo>
                      <a:pt x="5" y="0"/>
                      <a:pt x="3" y="1"/>
                      <a:pt x="2" y="1"/>
                    </a:cubicBezTo>
                    <a:cubicBezTo>
                      <a:pt x="1" y="1"/>
                      <a:pt x="0" y="1"/>
                      <a:pt x="0" y="1"/>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6" name="Freeform 501">
                <a:extLst>
                  <a:ext uri="{FF2B5EF4-FFF2-40B4-BE49-F238E27FC236}">
                    <a16:creationId xmlns:a16="http://schemas.microsoft.com/office/drawing/2014/main" id="{BC2BEEAE-9929-4342-96A0-36468A0E6A6B}"/>
                  </a:ext>
                </a:extLst>
              </p:cNvPr>
              <p:cNvSpPr>
                <a:spLocks/>
              </p:cNvSpPr>
              <p:nvPr/>
            </p:nvSpPr>
            <p:spPr bwMode="auto">
              <a:xfrm>
                <a:off x="3555358" y="2896030"/>
                <a:ext cx="125412" cy="39687"/>
              </a:xfrm>
              <a:custGeom>
                <a:avLst/>
                <a:gdLst>
                  <a:gd name="T0" fmla="*/ 0 w 79"/>
                  <a:gd name="T1" fmla="*/ 6 h 25"/>
                  <a:gd name="T2" fmla="*/ 0 w 79"/>
                  <a:gd name="T3" fmla="*/ 0 h 25"/>
                  <a:gd name="T4" fmla="*/ 79 w 79"/>
                  <a:gd name="T5" fmla="*/ 25 h 25"/>
                  <a:gd name="T6" fmla="*/ 0 w 79"/>
                  <a:gd name="T7" fmla="*/ 6 h 25"/>
                </a:gdLst>
                <a:ahLst/>
                <a:cxnLst>
                  <a:cxn ang="0">
                    <a:pos x="T0" y="T1"/>
                  </a:cxn>
                  <a:cxn ang="0">
                    <a:pos x="T2" y="T3"/>
                  </a:cxn>
                  <a:cxn ang="0">
                    <a:pos x="T4" y="T5"/>
                  </a:cxn>
                  <a:cxn ang="0">
                    <a:pos x="T6" y="T7"/>
                  </a:cxn>
                </a:cxnLst>
                <a:rect l="0" t="0" r="r" b="b"/>
                <a:pathLst>
                  <a:path w="79" h="25">
                    <a:moveTo>
                      <a:pt x="0" y="6"/>
                    </a:moveTo>
                    <a:lnTo>
                      <a:pt x="0" y="0"/>
                    </a:lnTo>
                    <a:lnTo>
                      <a:pt x="79" y="25"/>
                    </a:lnTo>
                    <a:lnTo>
                      <a:pt x="0" y="6"/>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grpSp>
    </p:spTree>
    <p:extLst>
      <p:ext uri="{BB962C8B-B14F-4D97-AF65-F5344CB8AC3E}">
        <p14:creationId xmlns:p14="http://schemas.microsoft.com/office/powerpoint/2010/main" val="3410484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B7020-7FB6-4AC9-95BB-F6EE5CA55DBE}"/>
              </a:ext>
            </a:extLst>
          </p:cNvPr>
          <p:cNvSpPr>
            <a:spLocks noGrp="1"/>
          </p:cNvSpPr>
          <p:nvPr>
            <p:ph type="title"/>
          </p:nvPr>
        </p:nvSpPr>
        <p:spPr/>
        <p:txBody>
          <a:bodyPr/>
          <a:lstStyle/>
          <a:p>
            <a:r>
              <a:rPr lang="en-GB"/>
              <a:t>Listen to our customers</a:t>
            </a:r>
            <a:endParaRPr lang="en-US"/>
          </a:p>
        </p:txBody>
      </p:sp>
      <p:sp>
        <p:nvSpPr>
          <p:cNvPr id="3" name="Text Placeholder 2">
            <a:extLst>
              <a:ext uri="{FF2B5EF4-FFF2-40B4-BE49-F238E27FC236}">
                <a16:creationId xmlns:a16="http://schemas.microsoft.com/office/drawing/2014/main" id="{A194BEDE-C14A-47D5-BD83-2E0448F80F0F}"/>
              </a:ext>
            </a:extLst>
          </p:cNvPr>
          <p:cNvSpPr>
            <a:spLocks noGrp="1"/>
          </p:cNvSpPr>
          <p:nvPr>
            <p:ph type="body" sz="quarter" idx="10"/>
          </p:nvPr>
        </p:nvSpPr>
        <p:spPr>
          <a:xfrm>
            <a:off x="272272" y="982016"/>
            <a:ext cx="11888787" cy="461665"/>
          </a:xfrm>
        </p:spPr>
        <p:txBody>
          <a:bodyPr/>
          <a:lstStyle/>
          <a:p>
            <a:r>
              <a:rPr lang="en-GB" sz="2000">
                <a:solidFill>
                  <a:schemeClr val="accent5"/>
                </a:solidFill>
              </a:rPr>
              <a:t>Quantitively &amp; Qualitatively</a:t>
            </a:r>
            <a:endParaRPr lang="en-US" sz="2000">
              <a:solidFill>
                <a:schemeClr val="accent5"/>
              </a:solidFill>
            </a:endParaRPr>
          </a:p>
        </p:txBody>
      </p:sp>
      <p:pic>
        <p:nvPicPr>
          <p:cNvPr id="4" name="Picture 3">
            <a:extLst>
              <a:ext uri="{FF2B5EF4-FFF2-40B4-BE49-F238E27FC236}">
                <a16:creationId xmlns:a16="http://schemas.microsoft.com/office/drawing/2014/main" id="{173C7CE6-5AB7-4742-A251-F5E617F92734}"/>
              </a:ext>
            </a:extLst>
          </p:cNvPr>
          <p:cNvPicPr>
            <a:picLocks noChangeAspect="1"/>
          </p:cNvPicPr>
          <p:nvPr/>
        </p:nvPicPr>
        <p:blipFill>
          <a:blip r:embed="rId2"/>
          <a:stretch>
            <a:fillRect/>
          </a:stretch>
        </p:blipFill>
        <p:spPr>
          <a:xfrm>
            <a:off x="272272" y="1637436"/>
            <a:ext cx="5695992" cy="2743220"/>
          </a:xfrm>
          <a:prstGeom prst="rect">
            <a:avLst/>
          </a:prstGeom>
          <a:ln>
            <a:solidFill>
              <a:schemeClr val="accent6">
                <a:lumMod val="75000"/>
              </a:schemeClr>
            </a:solidFill>
          </a:ln>
        </p:spPr>
      </p:pic>
      <p:pic>
        <p:nvPicPr>
          <p:cNvPr id="5" name="Picture 4">
            <a:extLst>
              <a:ext uri="{FF2B5EF4-FFF2-40B4-BE49-F238E27FC236}">
                <a16:creationId xmlns:a16="http://schemas.microsoft.com/office/drawing/2014/main" id="{48C4D898-CBEA-4C9E-9AF4-26ADAA7D4190}"/>
              </a:ext>
            </a:extLst>
          </p:cNvPr>
          <p:cNvPicPr>
            <a:picLocks noChangeAspect="1"/>
          </p:cNvPicPr>
          <p:nvPr/>
        </p:nvPicPr>
        <p:blipFill>
          <a:blip r:embed="rId3"/>
          <a:stretch>
            <a:fillRect/>
          </a:stretch>
        </p:blipFill>
        <p:spPr>
          <a:xfrm>
            <a:off x="522713" y="3039323"/>
            <a:ext cx="6143670" cy="3838603"/>
          </a:xfrm>
          <a:prstGeom prst="rect">
            <a:avLst/>
          </a:prstGeom>
          <a:ln>
            <a:solidFill>
              <a:schemeClr val="accent6">
                <a:lumMod val="75000"/>
              </a:schemeClr>
            </a:solidFill>
          </a:ln>
        </p:spPr>
      </p:pic>
      <p:pic>
        <p:nvPicPr>
          <p:cNvPr id="6" name="Picture 5">
            <a:extLst>
              <a:ext uri="{FF2B5EF4-FFF2-40B4-BE49-F238E27FC236}">
                <a16:creationId xmlns:a16="http://schemas.microsoft.com/office/drawing/2014/main" id="{11DBE041-C3D5-4590-AF42-7BD5C9F7A14B}"/>
              </a:ext>
            </a:extLst>
          </p:cNvPr>
          <p:cNvPicPr>
            <a:picLocks noChangeAspect="1"/>
          </p:cNvPicPr>
          <p:nvPr/>
        </p:nvPicPr>
        <p:blipFill>
          <a:blip r:embed="rId4"/>
          <a:stretch>
            <a:fillRect/>
          </a:stretch>
        </p:blipFill>
        <p:spPr>
          <a:xfrm>
            <a:off x="6916824" y="514062"/>
            <a:ext cx="4900648" cy="3681439"/>
          </a:xfrm>
          <a:prstGeom prst="rect">
            <a:avLst/>
          </a:prstGeom>
          <a:ln>
            <a:solidFill>
              <a:schemeClr val="accent6">
                <a:lumMod val="75000"/>
              </a:schemeClr>
            </a:solidFill>
          </a:ln>
        </p:spPr>
      </p:pic>
      <p:pic>
        <p:nvPicPr>
          <p:cNvPr id="11" name="Picture 10" descr="A screenshot of a cell phone&#10;&#10;Description automatically generated">
            <a:extLst>
              <a:ext uri="{FF2B5EF4-FFF2-40B4-BE49-F238E27FC236}">
                <a16:creationId xmlns:a16="http://schemas.microsoft.com/office/drawing/2014/main" id="{94A1D3CB-39F0-416F-A3AA-2F7641B49DF8}"/>
              </a:ext>
            </a:extLst>
          </p:cNvPr>
          <p:cNvPicPr>
            <a:picLocks noChangeAspect="1"/>
          </p:cNvPicPr>
          <p:nvPr/>
        </p:nvPicPr>
        <p:blipFill rotWithShape="1">
          <a:blip r:embed="rId5"/>
          <a:srcRect l="1971" t="799" r="1950" b="1839"/>
          <a:stretch/>
        </p:blipFill>
        <p:spPr>
          <a:xfrm>
            <a:off x="6788383" y="2477729"/>
            <a:ext cx="2209648" cy="2404514"/>
          </a:xfrm>
          <a:prstGeom prst="rect">
            <a:avLst/>
          </a:prstGeom>
          <a:ln>
            <a:solidFill>
              <a:schemeClr val="accent6">
                <a:lumMod val="75000"/>
              </a:schemeClr>
            </a:solidFill>
          </a:ln>
        </p:spPr>
      </p:pic>
      <p:pic>
        <p:nvPicPr>
          <p:cNvPr id="8" name="Picture 7" descr="A screenshot of a cell phone&#10;&#10;Description automatically generated">
            <a:extLst>
              <a:ext uri="{FF2B5EF4-FFF2-40B4-BE49-F238E27FC236}">
                <a16:creationId xmlns:a16="http://schemas.microsoft.com/office/drawing/2014/main" id="{64A9B1E8-C82C-48E3-A0C5-D70C9F063283}"/>
              </a:ext>
            </a:extLst>
          </p:cNvPr>
          <p:cNvPicPr>
            <a:picLocks noChangeAspect="1"/>
          </p:cNvPicPr>
          <p:nvPr/>
        </p:nvPicPr>
        <p:blipFill>
          <a:blip r:embed="rId6"/>
          <a:stretch>
            <a:fillRect/>
          </a:stretch>
        </p:blipFill>
        <p:spPr>
          <a:xfrm>
            <a:off x="7196102" y="3396675"/>
            <a:ext cx="4964957" cy="3481251"/>
          </a:xfrm>
          <a:prstGeom prst="rect">
            <a:avLst/>
          </a:prstGeom>
          <a:ln>
            <a:solidFill>
              <a:schemeClr val="accent6">
                <a:lumMod val="75000"/>
              </a:schemeClr>
            </a:solidFill>
          </a:ln>
        </p:spPr>
      </p:pic>
    </p:spTree>
    <p:extLst>
      <p:ext uri="{BB962C8B-B14F-4D97-AF65-F5344CB8AC3E}">
        <p14:creationId xmlns:p14="http://schemas.microsoft.com/office/powerpoint/2010/main" val="1035913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5A6DA10-D17B-4C22-A95A-1AF1488F01CF}"/>
              </a:ext>
            </a:extLst>
          </p:cNvPr>
          <p:cNvSpPr/>
          <p:nvPr/>
        </p:nvSpPr>
        <p:spPr bwMode="auto">
          <a:xfrm>
            <a:off x="6866936" y="-1"/>
            <a:ext cx="5568656"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52"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17F8597A-474F-4E63-8131-DC7B65C6C2B4}"/>
              </a:ext>
            </a:extLst>
          </p:cNvPr>
          <p:cNvSpPr>
            <a:spLocks noGrp="1"/>
          </p:cNvSpPr>
          <p:nvPr>
            <p:ph type="title"/>
          </p:nvPr>
        </p:nvSpPr>
        <p:spPr/>
        <p:txBody>
          <a:bodyPr/>
          <a:lstStyle/>
          <a:p>
            <a:r>
              <a:rPr lang="en-GB"/>
              <a:t>Our Definition of Done</a:t>
            </a:r>
            <a:endParaRPr lang="en-US"/>
          </a:p>
        </p:txBody>
      </p:sp>
      <p:sp>
        <p:nvSpPr>
          <p:cNvPr id="4" name="Text Placeholder 3">
            <a:extLst>
              <a:ext uri="{FF2B5EF4-FFF2-40B4-BE49-F238E27FC236}">
                <a16:creationId xmlns:a16="http://schemas.microsoft.com/office/drawing/2014/main" id="{70E22212-EB7E-4E65-8E3A-1576B7816A0D}"/>
              </a:ext>
            </a:extLst>
          </p:cNvPr>
          <p:cNvSpPr>
            <a:spLocks noGrp="1"/>
          </p:cNvSpPr>
          <p:nvPr>
            <p:ph type="body" sz="quarter" idx="11"/>
          </p:nvPr>
        </p:nvSpPr>
        <p:spPr>
          <a:xfrm>
            <a:off x="392955" y="1724842"/>
            <a:ext cx="5904656" cy="4616648"/>
          </a:xfrm>
        </p:spPr>
        <p:txBody>
          <a:bodyPr/>
          <a:lstStyle/>
          <a:p>
            <a:pPr>
              <a:lnSpc>
                <a:spcPct val="100000"/>
              </a:lnSpc>
              <a:spcBef>
                <a:spcPts val="0"/>
              </a:spcBef>
            </a:pPr>
            <a:r>
              <a:rPr lang="en-GB" sz="4800">
                <a:latin typeface="+mj-lt"/>
              </a:rPr>
              <a:t>Live in production,</a:t>
            </a:r>
          </a:p>
          <a:p>
            <a:pPr>
              <a:lnSpc>
                <a:spcPct val="100000"/>
              </a:lnSpc>
              <a:spcBef>
                <a:spcPts val="0"/>
              </a:spcBef>
            </a:pPr>
            <a:r>
              <a:rPr lang="en-GB" sz="4800">
                <a:latin typeface="+mj-lt"/>
              </a:rPr>
              <a:t>collecting telemetry </a:t>
            </a:r>
          </a:p>
          <a:p>
            <a:pPr>
              <a:lnSpc>
                <a:spcPct val="100000"/>
              </a:lnSpc>
              <a:spcBef>
                <a:spcPts val="0"/>
              </a:spcBef>
            </a:pPr>
            <a:r>
              <a:rPr lang="en-GB" sz="4800">
                <a:latin typeface="+mj-lt"/>
              </a:rPr>
              <a:t>that examines the hypothesis which motivated the deployment.</a:t>
            </a:r>
            <a:endParaRPr lang="en-US" sz="4800">
              <a:latin typeface="+mj-lt"/>
            </a:endParaRPr>
          </a:p>
        </p:txBody>
      </p:sp>
      <p:sp>
        <p:nvSpPr>
          <p:cNvPr id="5" name="Trackers_EADF_bidi" title="Icon of a clipboard with a checklist on it">
            <a:extLst>
              <a:ext uri="{FF2B5EF4-FFF2-40B4-BE49-F238E27FC236}">
                <a16:creationId xmlns:a16="http://schemas.microsoft.com/office/drawing/2014/main" id="{56EFA793-5F3E-448F-B00E-E1EF44E64379}"/>
              </a:ext>
            </a:extLst>
          </p:cNvPr>
          <p:cNvSpPr>
            <a:spLocks noChangeAspect="1" noEditPoints="1"/>
          </p:cNvSpPr>
          <p:nvPr/>
        </p:nvSpPr>
        <p:spPr bwMode="auto">
          <a:xfrm>
            <a:off x="8234461" y="1212849"/>
            <a:ext cx="3103054" cy="4231148"/>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noFill/>
          <a:ln w="1778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Freeform: Shape 7">
            <a:extLst>
              <a:ext uri="{FF2B5EF4-FFF2-40B4-BE49-F238E27FC236}">
                <a16:creationId xmlns:a16="http://schemas.microsoft.com/office/drawing/2014/main" id="{B078EDFA-DBC9-4B9B-843C-7E3412496C0E}"/>
              </a:ext>
            </a:extLst>
          </p:cNvPr>
          <p:cNvSpPr/>
          <p:nvPr/>
        </p:nvSpPr>
        <p:spPr bwMode="auto">
          <a:xfrm>
            <a:off x="10268857" y="2804887"/>
            <a:ext cx="605972" cy="384630"/>
          </a:xfrm>
          <a:custGeom>
            <a:avLst/>
            <a:gdLst>
              <a:gd name="connsiteX0" fmla="*/ 0 w 595086"/>
              <a:gd name="connsiteY0" fmla="*/ 163285 h 362857"/>
              <a:gd name="connsiteX1" fmla="*/ 214086 w 595086"/>
              <a:gd name="connsiteY1" fmla="*/ 362857 h 362857"/>
              <a:gd name="connsiteX2" fmla="*/ 595086 w 595086"/>
              <a:gd name="connsiteY2" fmla="*/ 0 h 362857"/>
              <a:gd name="connsiteX3" fmla="*/ 584200 w 595086"/>
              <a:gd name="connsiteY3" fmla="*/ 3628 h 362857"/>
              <a:gd name="connsiteX0" fmla="*/ 0 w 595086"/>
              <a:gd name="connsiteY0" fmla="*/ 163285 h 362857"/>
              <a:gd name="connsiteX1" fmla="*/ 214086 w 595086"/>
              <a:gd name="connsiteY1" fmla="*/ 362857 h 362857"/>
              <a:gd name="connsiteX2" fmla="*/ 595086 w 595086"/>
              <a:gd name="connsiteY2" fmla="*/ 0 h 362857"/>
              <a:gd name="connsiteX3" fmla="*/ 573314 w 595086"/>
              <a:gd name="connsiteY3" fmla="*/ 224971 h 362857"/>
              <a:gd name="connsiteX0" fmla="*/ 0 w 595086"/>
              <a:gd name="connsiteY0" fmla="*/ 163285 h 362857"/>
              <a:gd name="connsiteX1" fmla="*/ 214086 w 595086"/>
              <a:gd name="connsiteY1" fmla="*/ 362857 h 362857"/>
              <a:gd name="connsiteX2" fmla="*/ 595086 w 595086"/>
              <a:gd name="connsiteY2" fmla="*/ 0 h 362857"/>
              <a:gd name="connsiteX0" fmla="*/ 0 w 772886"/>
              <a:gd name="connsiteY0" fmla="*/ 486228 h 486228"/>
              <a:gd name="connsiteX1" fmla="*/ 391886 w 772886"/>
              <a:gd name="connsiteY1" fmla="*/ 362857 h 486228"/>
              <a:gd name="connsiteX2" fmla="*/ 772886 w 772886"/>
              <a:gd name="connsiteY2" fmla="*/ 0 h 486228"/>
              <a:gd name="connsiteX0" fmla="*/ 0 w 645886"/>
              <a:gd name="connsiteY0" fmla="*/ 123371 h 362857"/>
              <a:gd name="connsiteX1" fmla="*/ 264886 w 645886"/>
              <a:gd name="connsiteY1" fmla="*/ 362857 h 362857"/>
              <a:gd name="connsiteX2" fmla="*/ 645886 w 645886"/>
              <a:gd name="connsiteY2" fmla="*/ 0 h 362857"/>
              <a:gd name="connsiteX0" fmla="*/ 0 w 624114"/>
              <a:gd name="connsiteY0" fmla="*/ 152400 h 362857"/>
              <a:gd name="connsiteX1" fmla="*/ 243114 w 624114"/>
              <a:gd name="connsiteY1" fmla="*/ 362857 h 362857"/>
              <a:gd name="connsiteX2" fmla="*/ 624114 w 624114"/>
              <a:gd name="connsiteY2" fmla="*/ 0 h 362857"/>
              <a:gd name="connsiteX0" fmla="*/ 0 w 605971"/>
              <a:gd name="connsiteY0" fmla="*/ 152400 h 362857"/>
              <a:gd name="connsiteX1" fmla="*/ 224971 w 605971"/>
              <a:gd name="connsiteY1" fmla="*/ 362857 h 362857"/>
              <a:gd name="connsiteX2" fmla="*/ 605971 w 605971"/>
              <a:gd name="connsiteY2" fmla="*/ 0 h 362857"/>
              <a:gd name="connsiteX0" fmla="*/ 0 w 605971"/>
              <a:gd name="connsiteY0" fmla="*/ 152400 h 395515"/>
              <a:gd name="connsiteX1" fmla="*/ 224971 w 605971"/>
              <a:gd name="connsiteY1" fmla="*/ 395515 h 395515"/>
              <a:gd name="connsiteX2" fmla="*/ 605971 w 605971"/>
              <a:gd name="connsiteY2" fmla="*/ 0 h 395515"/>
              <a:gd name="connsiteX0" fmla="*/ 0 w 605971"/>
              <a:gd name="connsiteY0" fmla="*/ 152400 h 381000"/>
              <a:gd name="connsiteX1" fmla="*/ 228599 w 605971"/>
              <a:gd name="connsiteY1" fmla="*/ 381000 h 381000"/>
              <a:gd name="connsiteX2" fmla="*/ 605971 w 605971"/>
              <a:gd name="connsiteY2" fmla="*/ 0 h 381000"/>
              <a:gd name="connsiteX0" fmla="*/ 0 w 598714"/>
              <a:gd name="connsiteY0" fmla="*/ 177800 h 381000"/>
              <a:gd name="connsiteX1" fmla="*/ 221342 w 598714"/>
              <a:gd name="connsiteY1" fmla="*/ 381000 h 381000"/>
              <a:gd name="connsiteX2" fmla="*/ 598714 w 598714"/>
              <a:gd name="connsiteY2" fmla="*/ 0 h 381000"/>
              <a:gd name="connsiteX0" fmla="*/ 0 w 598714"/>
              <a:gd name="connsiteY0" fmla="*/ 159657 h 381000"/>
              <a:gd name="connsiteX1" fmla="*/ 221342 w 598714"/>
              <a:gd name="connsiteY1" fmla="*/ 381000 h 381000"/>
              <a:gd name="connsiteX2" fmla="*/ 598714 w 598714"/>
              <a:gd name="connsiteY2" fmla="*/ 0 h 381000"/>
              <a:gd name="connsiteX0" fmla="*/ 0 w 598714"/>
              <a:gd name="connsiteY0" fmla="*/ 159657 h 370115"/>
              <a:gd name="connsiteX1" fmla="*/ 206828 w 598714"/>
              <a:gd name="connsiteY1" fmla="*/ 370115 h 370115"/>
              <a:gd name="connsiteX2" fmla="*/ 598714 w 598714"/>
              <a:gd name="connsiteY2" fmla="*/ 0 h 370115"/>
              <a:gd name="connsiteX0" fmla="*/ 0 w 598714"/>
              <a:gd name="connsiteY0" fmla="*/ 159657 h 373744"/>
              <a:gd name="connsiteX1" fmla="*/ 210457 w 598714"/>
              <a:gd name="connsiteY1" fmla="*/ 373744 h 373744"/>
              <a:gd name="connsiteX2" fmla="*/ 598714 w 598714"/>
              <a:gd name="connsiteY2" fmla="*/ 0 h 373744"/>
              <a:gd name="connsiteX0" fmla="*/ 0 w 598714"/>
              <a:gd name="connsiteY0" fmla="*/ 159657 h 395515"/>
              <a:gd name="connsiteX1" fmla="*/ 221342 w 598714"/>
              <a:gd name="connsiteY1" fmla="*/ 395515 h 395515"/>
              <a:gd name="connsiteX2" fmla="*/ 598714 w 598714"/>
              <a:gd name="connsiteY2" fmla="*/ 0 h 395515"/>
              <a:gd name="connsiteX0" fmla="*/ 0 w 598714"/>
              <a:gd name="connsiteY0" fmla="*/ 159657 h 373744"/>
              <a:gd name="connsiteX1" fmla="*/ 221342 w 598714"/>
              <a:gd name="connsiteY1" fmla="*/ 373744 h 373744"/>
              <a:gd name="connsiteX2" fmla="*/ 598714 w 598714"/>
              <a:gd name="connsiteY2" fmla="*/ 0 h 373744"/>
              <a:gd name="connsiteX0" fmla="*/ 0 w 598714"/>
              <a:gd name="connsiteY0" fmla="*/ 159657 h 373744"/>
              <a:gd name="connsiteX1" fmla="*/ 217713 w 598714"/>
              <a:gd name="connsiteY1" fmla="*/ 373744 h 373744"/>
              <a:gd name="connsiteX2" fmla="*/ 598714 w 598714"/>
              <a:gd name="connsiteY2" fmla="*/ 0 h 373744"/>
              <a:gd name="connsiteX0" fmla="*/ 0 w 598714"/>
              <a:gd name="connsiteY0" fmla="*/ 159657 h 373744"/>
              <a:gd name="connsiteX1" fmla="*/ 214085 w 598714"/>
              <a:gd name="connsiteY1" fmla="*/ 373744 h 373744"/>
              <a:gd name="connsiteX2" fmla="*/ 598714 w 598714"/>
              <a:gd name="connsiteY2" fmla="*/ 0 h 373744"/>
              <a:gd name="connsiteX0" fmla="*/ 0 w 598714"/>
              <a:gd name="connsiteY0" fmla="*/ 159657 h 391887"/>
              <a:gd name="connsiteX1" fmla="*/ 214085 w 598714"/>
              <a:gd name="connsiteY1" fmla="*/ 391887 h 391887"/>
              <a:gd name="connsiteX2" fmla="*/ 598714 w 598714"/>
              <a:gd name="connsiteY2" fmla="*/ 0 h 391887"/>
              <a:gd name="connsiteX0" fmla="*/ 0 w 598714"/>
              <a:gd name="connsiteY0" fmla="*/ 159657 h 384630"/>
              <a:gd name="connsiteX1" fmla="*/ 210456 w 598714"/>
              <a:gd name="connsiteY1" fmla="*/ 384630 h 384630"/>
              <a:gd name="connsiteX2" fmla="*/ 598714 w 598714"/>
              <a:gd name="connsiteY2" fmla="*/ 0 h 384630"/>
              <a:gd name="connsiteX0" fmla="*/ 0 w 598714"/>
              <a:gd name="connsiteY0" fmla="*/ 159657 h 384630"/>
              <a:gd name="connsiteX1" fmla="*/ 210456 w 598714"/>
              <a:gd name="connsiteY1" fmla="*/ 384630 h 384630"/>
              <a:gd name="connsiteX2" fmla="*/ 598714 w 598714"/>
              <a:gd name="connsiteY2" fmla="*/ 0 h 384630"/>
              <a:gd name="connsiteX0" fmla="*/ 0 w 598714"/>
              <a:gd name="connsiteY0" fmla="*/ 166914 h 384630"/>
              <a:gd name="connsiteX1" fmla="*/ 210456 w 598714"/>
              <a:gd name="connsiteY1" fmla="*/ 384630 h 384630"/>
              <a:gd name="connsiteX2" fmla="*/ 598714 w 598714"/>
              <a:gd name="connsiteY2" fmla="*/ 0 h 384630"/>
              <a:gd name="connsiteX0" fmla="*/ 0 w 602343"/>
              <a:gd name="connsiteY0" fmla="*/ 156028 h 384630"/>
              <a:gd name="connsiteX1" fmla="*/ 214085 w 602343"/>
              <a:gd name="connsiteY1" fmla="*/ 384630 h 384630"/>
              <a:gd name="connsiteX2" fmla="*/ 602343 w 602343"/>
              <a:gd name="connsiteY2" fmla="*/ 0 h 384630"/>
              <a:gd name="connsiteX0" fmla="*/ 0 w 605972"/>
              <a:gd name="connsiteY0" fmla="*/ 156028 h 384630"/>
              <a:gd name="connsiteX1" fmla="*/ 217714 w 605972"/>
              <a:gd name="connsiteY1" fmla="*/ 384630 h 384630"/>
              <a:gd name="connsiteX2" fmla="*/ 605972 w 605972"/>
              <a:gd name="connsiteY2" fmla="*/ 0 h 384630"/>
              <a:gd name="connsiteX0" fmla="*/ 0 w 605972"/>
              <a:gd name="connsiteY0" fmla="*/ 156028 h 384630"/>
              <a:gd name="connsiteX1" fmla="*/ 217714 w 605972"/>
              <a:gd name="connsiteY1" fmla="*/ 384630 h 384630"/>
              <a:gd name="connsiteX2" fmla="*/ 605972 w 605972"/>
              <a:gd name="connsiteY2" fmla="*/ 0 h 384630"/>
              <a:gd name="connsiteX0" fmla="*/ 0 w 605972"/>
              <a:gd name="connsiteY0" fmla="*/ 156028 h 384630"/>
              <a:gd name="connsiteX1" fmla="*/ 217714 w 605972"/>
              <a:gd name="connsiteY1" fmla="*/ 384630 h 384630"/>
              <a:gd name="connsiteX2" fmla="*/ 605972 w 605972"/>
              <a:gd name="connsiteY2" fmla="*/ 0 h 384630"/>
              <a:gd name="connsiteX0" fmla="*/ 0 w 605972"/>
              <a:gd name="connsiteY0" fmla="*/ 156028 h 384630"/>
              <a:gd name="connsiteX1" fmla="*/ 221342 w 605972"/>
              <a:gd name="connsiteY1" fmla="*/ 384630 h 384630"/>
              <a:gd name="connsiteX2" fmla="*/ 605972 w 605972"/>
              <a:gd name="connsiteY2" fmla="*/ 0 h 384630"/>
              <a:gd name="connsiteX0" fmla="*/ 0 w 605972"/>
              <a:gd name="connsiteY0" fmla="*/ 156028 h 384630"/>
              <a:gd name="connsiteX1" fmla="*/ 228599 w 605972"/>
              <a:gd name="connsiteY1" fmla="*/ 384630 h 384630"/>
              <a:gd name="connsiteX2" fmla="*/ 605972 w 605972"/>
              <a:gd name="connsiteY2" fmla="*/ 0 h 384630"/>
              <a:gd name="connsiteX0" fmla="*/ 0 w 605972"/>
              <a:gd name="connsiteY0" fmla="*/ 156028 h 388259"/>
              <a:gd name="connsiteX1" fmla="*/ 214085 w 605972"/>
              <a:gd name="connsiteY1" fmla="*/ 388259 h 388259"/>
              <a:gd name="connsiteX2" fmla="*/ 605972 w 605972"/>
              <a:gd name="connsiteY2" fmla="*/ 0 h 388259"/>
              <a:gd name="connsiteX0" fmla="*/ 0 w 605972"/>
              <a:gd name="connsiteY0" fmla="*/ 156028 h 388259"/>
              <a:gd name="connsiteX1" fmla="*/ 217714 w 605972"/>
              <a:gd name="connsiteY1" fmla="*/ 388259 h 388259"/>
              <a:gd name="connsiteX2" fmla="*/ 605972 w 605972"/>
              <a:gd name="connsiteY2" fmla="*/ 0 h 388259"/>
              <a:gd name="connsiteX0" fmla="*/ 0 w 605972"/>
              <a:gd name="connsiteY0" fmla="*/ 156028 h 384630"/>
              <a:gd name="connsiteX1" fmla="*/ 224971 w 605972"/>
              <a:gd name="connsiteY1" fmla="*/ 384630 h 384630"/>
              <a:gd name="connsiteX2" fmla="*/ 605972 w 605972"/>
              <a:gd name="connsiteY2" fmla="*/ 0 h 384630"/>
              <a:gd name="connsiteX0" fmla="*/ 0 w 605972"/>
              <a:gd name="connsiteY0" fmla="*/ 159657 h 384630"/>
              <a:gd name="connsiteX1" fmla="*/ 224971 w 605972"/>
              <a:gd name="connsiteY1" fmla="*/ 384630 h 384630"/>
              <a:gd name="connsiteX2" fmla="*/ 605972 w 605972"/>
              <a:gd name="connsiteY2" fmla="*/ 0 h 384630"/>
              <a:gd name="connsiteX0" fmla="*/ 0 w 605972"/>
              <a:gd name="connsiteY0" fmla="*/ 159657 h 370116"/>
              <a:gd name="connsiteX1" fmla="*/ 224971 w 605972"/>
              <a:gd name="connsiteY1" fmla="*/ 370116 h 370116"/>
              <a:gd name="connsiteX2" fmla="*/ 605972 w 605972"/>
              <a:gd name="connsiteY2" fmla="*/ 0 h 370116"/>
              <a:gd name="connsiteX0" fmla="*/ 0 w 605972"/>
              <a:gd name="connsiteY0" fmla="*/ 159657 h 370116"/>
              <a:gd name="connsiteX1" fmla="*/ 224971 w 605972"/>
              <a:gd name="connsiteY1" fmla="*/ 370116 h 370116"/>
              <a:gd name="connsiteX2" fmla="*/ 605972 w 605972"/>
              <a:gd name="connsiteY2" fmla="*/ 0 h 370116"/>
              <a:gd name="connsiteX0" fmla="*/ 0 w 605972"/>
              <a:gd name="connsiteY0" fmla="*/ 159657 h 377373"/>
              <a:gd name="connsiteX1" fmla="*/ 224971 w 605972"/>
              <a:gd name="connsiteY1" fmla="*/ 377373 h 377373"/>
              <a:gd name="connsiteX2" fmla="*/ 605972 w 605972"/>
              <a:gd name="connsiteY2" fmla="*/ 0 h 377373"/>
              <a:gd name="connsiteX0" fmla="*/ 0 w 605972"/>
              <a:gd name="connsiteY0" fmla="*/ 159657 h 384630"/>
              <a:gd name="connsiteX1" fmla="*/ 224971 w 605972"/>
              <a:gd name="connsiteY1" fmla="*/ 384630 h 384630"/>
              <a:gd name="connsiteX2" fmla="*/ 605972 w 605972"/>
              <a:gd name="connsiteY2" fmla="*/ 0 h 384630"/>
            </a:gdLst>
            <a:ahLst/>
            <a:cxnLst>
              <a:cxn ang="0">
                <a:pos x="connsiteX0" y="connsiteY0"/>
              </a:cxn>
              <a:cxn ang="0">
                <a:pos x="connsiteX1" y="connsiteY1"/>
              </a:cxn>
              <a:cxn ang="0">
                <a:pos x="connsiteX2" y="connsiteY2"/>
              </a:cxn>
            </a:cxnLst>
            <a:rect l="l" t="t" r="r" b="b"/>
            <a:pathLst>
              <a:path w="605972" h="384630">
                <a:moveTo>
                  <a:pt x="0" y="159657"/>
                </a:moveTo>
                <a:lnTo>
                  <a:pt x="224971" y="384630"/>
                </a:lnTo>
                <a:lnTo>
                  <a:pt x="605972" y="0"/>
                </a:lnTo>
              </a:path>
            </a:pathLst>
          </a:custGeom>
          <a:noFill/>
          <a:ln w="177800" cap="sq">
            <a:solidFill>
              <a:srgbClr val="00B05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ED0EAEB4-D4D7-4A2C-AB13-A9370F0AEA4F}"/>
              </a:ext>
            </a:extLst>
          </p:cNvPr>
          <p:cNvSpPr/>
          <p:nvPr/>
        </p:nvSpPr>
        <p:spPr bwMode="auto">
          <a:xfrm>
            <a:off x="10268857" y="3648536"/>
            <a:ext cx="605972" cy="384630"/>
          </a:xfrm>
          <a:custGeom>
            <a:avLst/>
            <a:gdLst>
              <a:gd name="connsiteX0" fmla="*/ 0 w 595086"/>
              <a:gd name="connsiteY0" fmla="*/ 163285 h 362857"/>
              <a:gd name="connsiteX1" fmla="*/ 214086 w 595086"/>
              <a:gd name="connsiteY1" fmla="*/ 362857 h 362857"/>
              <a:gd name="connsiteX2" fmla="*/ 595086 w 595086"/>
              <a:gd name="connsiteY2" fmla="*/ 0 h 362857"/>
              <a:gd name="connsiteX3" fmla="*/ 584200 w 595086"/>
              <a:gd name="connsiteY3" fmla="*/ 3628 h 362857"/>
              <a:gd name="connsiteX0" fmla="*/ 0 w 595086"/>
              <a:gd name="connsiteY0" fmla="*/ 163285 h 362857"/>
              <a:gd name="connsiteX1" fmla="*/ 214086 w 595086"/>
              <a:gd name="connsiteY1" fmla="*/ 362857 h 362857"/>
              <a:gd name="connsiteX2" fmla="*/ 595086 w 595086"/>
              <a:gd name="connsiteY2" fmla="*/ 0 h 362857"/>
              <a:gd name="connsiteX3" fmla="*/ 573314 w 595086"/>
              <a:gd name="connsiteY3" fmla="*/ 224971 h 362857"/>
              <a:gd name="connsiteX0" fmla="*/ 0 w 595086"/>
              <a:gd name="connsiteY0" fmla="*/ 163285 h 362857"/>
              <a:gd name="connsiteX1" fmla="*/ 214086 w 595086"/>
              <a:gd name="connsiteY1" fmla="*/ 362857 h 362857"/>
              <a:gd name="connsiteX2" fmla="*/ 595086 w 595086"/>
              <a:gd name="connsiteY2" fmla="*/ 0 h 362857"/>
              <a:gd name="connsiteX0" fmla="*/ 0 w 772886"/>
              <a:gd name="connsiteY0" fmla="*/ 486228 h 486228"/>
              <a:gd name="connsiteX1" fmla="*/ 391886 w 772886"/>
              <a:gd name="connsiteY1" fmla="*/ 362857 h 486228"/>
              <a:gd name="connsiteX2" fmla="*/ 772886 w 772886"/>
              <a:gd name="connsiteY2" fmla="*/ 0 h 486228"/>
              <a:gd name="connsiteX0" fmla="*/ 0 w 645886"/>
              <a:gd name="connsiteY0" fmla="*/ 123371 h 362857"/>
              <a:gd name="connsiteX1" fmla="*/ 264886 w 645886"/>
              <a:gd name="connsiteY1" fmla="*/ 362857 h 362857"/>
              <a:gd name="connsiteX2" fmla="*/ 645886 w 645886"/>
              <a:gd name="connsiteY2" fmla="*/ 0 h 362857"/>
              <a:gd name="connsiteX0" fmla="*/ 0 w 624114"/>
              <a:gd name="connsiteY0" fmla="*/ 152400 h 362857"/>
              <a:gd name="connsiteX1" fmla="*/ 243114 w 624114"/>
              <a:gd name="connsiteY1" fmla="*/ 362857 h 362857"/>
              <a:gd name="connsiteX2" fmla="*/ 624114 w 624114"/>
              <a:gd name="connsiteY2" fmla="*/ 0 h 362857"/>
              <a:gd name="connsiteX0" fmla="*/ 0 w 605971"/>
              <a:gd name="connsiteY0" fmla="*/ 152400 h 362857"/>
              <a:gd name="connsiteX1" fmla="*/ 224971 w 605971"/>
              <a:gd name="connsiteY1" fmla="*/ 362857 h 362857"/>
              <a:gd name="connsiteX2" fmla="*/ 605971 w 605971"/>
              <a:gd name="connsiteY2" fmla="*/ 0 h 362857"/>
              <a:gd name="connsiteX0" fmla="*/ 0 w 605971"/>
              <a:gd name="connsiteY0" fmla="*/ 152400 h 395515"/>
              <a:gd name="connsiteX1" fmla="*/ 224971 w 605971"/>
              <a:gd name="connsiteY1" fmla="*/ 395515 h 395515"/>
              <a:gd name="connsiteX2" fmla="*/ 605971 w 605971"/>
              <a:gd name="connsiteY2" fmla="*/ 0 h 395515"/>
              <a:gd name="connsiteX0" fmla="*/ 0 w 605971"/>
              <a:gd name="connsiteY0" fmla="*/ 152400 h 381000"/>
              <a:gd name="connsiteX1" fmla="*/ 228599 w 605971"/>
              <a:gd name="connsiteY1" fmla="*/ 381000 h 381000"/>
              <a:gd name="connsiteX2" fmla="*/ 605971 w 605971"/>
              <a:gd name="connsiteY2" fmla="*/ 0 h 381000"/>
              <a:gd name="connsiteX0" fmla="*/ 0 w 598714"/>
              <a:gd name="connsiteY0" fmla="*/ 177800 h 381000"/>
              <a:gd name="connsiteX1" fmla="*/ 221342 w 598714"/>
              <a:gd name="connsiteY1" fmla="*/ 381000 h 381000"/>
              <a:gd name="connsiteX2" fmla="*/ 598714 w 598714"/>
              <a:gd name="connsiteY2" fmla="*/ 0 h 381000"/>
              <a:gd name="connsiteX0" fmla="*/ 0 w 598714"/>
              <a:gd name="connsiteY0" fmla="*/ 159657 h 381000"/>
              <a:gd name="connsiteX1" fmla="*/ 221342 w 598714"/>
              <a:gd name="connsiteY1" fmla="*/ 381000 h 381000"/>
              <a:gd name="connsiteX2" fmla="*/ 598714 w 598714"/>
              <a:gd name="connsiteY2" fmla="*/ 0 h 381000"/>
              <a:gd name="connsiteX0" fmla="*/ 0 w 598714"/>
              <a:gd name="connsiteY0" fmla="*/ 159657 h 370115"/>
              <a:gd name="connsiteX1" fmla="*/ 206828 w 598714"/>
              <a:gd name="connsiteY1" fmla="*/ 370115 h 370115"/>
              <a:gd name="connsiteX2" fmla="*/ 598714 w 598714"/>
              <a:gd name="connsiteY2" fmla="*/ 0 h 370115"/>
              <a:gd name="connsiteX0" fmla="*/ 0 w 598714"/>
              <a:gd name="connsiteY0" fmla="*/ 159657 h 373744"/>
              <a:gd name="connsiteX1" fmla="*/ 210457 w 598714"/>
              <a:gd name="connsiteY1" fmla="*/ 373744 h 373744"/>
              <a:gd name="connsiteX2" fmla="*/ 598714 w 598714"/>
              <a:gd name="connsiteY2" fmla="*/ 0 h 373744"/>
              <a:gd name="connsiteX0" fmla="*/ 0 w 598714"/>
              <a:gd name="connsiteY0" fmla="*/ 159657 h 395515"/>
              <a:gd name="connsiteX1" fmla="*/ 221342 w 598714"/>
              <a:gd name="connsiteY1" fmla="*/ 395515 h 395515"/>
              <a:gd name="connsiteX2" fmla="*/ 598714 w 598714"/>
              <a:gd name="connsiteY2" fmla="*/ 0 h 395515"/>
              <a:gd name="connsiteX0" fmla="*/ 0 w 598714"/>
              <a:gd name="connsiteY0" fmla="*/ 159657 h 373744"/>
              <a:gd name="connsiteX1" fmla="*/ 221342 w 598714"/>
              <a:gd name="connsiteY1" fmla="*/ 373744 h 373744"/>
              <a:gd name="connsiteX2" fmla="*/ 598714 w 598714"/>
              <a:gd name="connsiteY2" fmla="*/ 0 h 373744"/>
              <a:gd name="connsiteX0" fmla="*/ 0 w 598714"/>
              <a:gd name="connsiteY0" fmla="*/ 159657 h 373744"/>
              <a:gd name="connsiteX1" fmla="*/ 217713 w 598714"/>
              <a:gd name="connsiteY1" fmla="*/ 373744 h 373744"/>
              <a:gd name="connsiteX2" fmla="*/ 598714 w 598714"/>
              <a:gd name="connsiteY2" fmla="*/ 0 h 373744"/>
              <a:gd name="connsiteX0" fmla="*/ 0 w 598714"/>
              <a:gd name="connsiteY0" fmla="*/ 159657 h 373744"/>
              <a:gd name="connsiteX1" fmla="*/ 214085 w 598714"/>
              <a:gd name="connsiteY1" fmla="*/ 373744 h 373744"/>
              <a:gd name="connsiteX2" fmla="*/ 598714 w 598714"/>
              <a:gd name="connsiteY2" fmla="*/ 0 h 373744"/>
              <a:gd name="connsiteX0" fmla="*/ 0 w 598714"/>
              <a:gd name="connsiteY0" fmla="*/ 159657 h 391887"/>
              <a:gd name="connsiteX1" fmla="*/ 214085 w 598714"/>
              <a:gd name="connsiteY1" fmla="*/ 391887 h 391887"/>
              <a:gd name="connsiteX2" fmla="*/ 598714 w 598714"/>
              <a:gd name="connsiteY2" fmla="*/ 0 h 391887"/>
              <a:gd name="connsiteX0" fmla="*/ 0 w 598714"/>
              <a:gd name="connsiteY0" fmla="*/ 159657 h 384630"/>
              <a:gd name="connsiteX1" fmla="*/ 210456 w 598714"/>
              <a:gd name="connsiteY1" fmla="*/ 384630 h 384630"/>
              <a:gd name="connsiteX2" fmla="*/ 598714 w 598714"/>
              <a:gd name="connsiteY2" fmla="*/ 0 h 384630"/>
              <a:gd name="connsiteX0" fmla="*/ 0 w 598714"/>
              <a:gd name="connsiteY0" fmla="*/ 159657 h 384630"/>
              <a:gd name="connsiteX1" fmla="*/ 210456 w 598714"/>
              <a:gd name="connsiteY1" fmla="*/ 384630 h 384630"/>
              <a:gd name="connsiteX2" fmla="*/ 598714 w 598714"/>
              <a:gd name="connsiteY2" fmla="*/ 0 h 384630"/>
              <a:gd name="connsiteX0" fmla="*/ 0 w 598714"/>
              <a:gd name="connsiteY0" fmla="*/ 166914 h 384630"/>
              <a:gd name="connsiteX1" fmla="*/ 210456 w 598714"/>
              <a:gd name="connsiteY1" fmla="*/ 384630 h 384630"/>
              <a:gd name="connsiteX2" fmla="*/ 598714 w 598714"/>
              <a:gd name="connsiteY2" fmla="*/ 0 h 384630"/>
              <a:gd name="connsiteX0" fmla="*/ 0 w 602343"/>
              <a:gd name="connsiteY0" fmla="*/ 156028 h 384630"/>
              <a:gd name="connsiteX1" fmla="*/ 214085 w 602343"/>
              <a:gd name="connsiteY1" fmla="*/ 384630 h 384630"/>
              <a:gd name="connsiteX2" fmla="*/ 602343 w 602343"/>
              <a:gd name="connsiteY2" fmla="*/ 0 h 384630"/>
              <a:gd name="connsiteX0" fmla="*/ 0 w 605972"/>
              <a:gd name="connsiteY0" fmla="*/ 156028 h 384630"/>
              <a:gd name="connsiteX1" fmla="*/ 217714 w 605972"/>
              <a:gd name="connsiteY1" fmla="*/ 384630 h 384630"/>
              <a:gd name="connsiteX2" fmla="*/ 605972 w 605972"/>
              <a:gd name="connsiteY2" fmla="*/ 0 h 384630"/>
              <a:gd name="connsiteX0" fmla="*/ 0 w 605972"/>
              <a:gd name="connsiteY0" fmla="*/ 156028 h 384630"/>
              <a:gd name="connsiteX1" fmla="*/ 217714 w 605972"/>
              <a:gd name="connsiteY1" fmla="*/ 384630 h 384630"/>
              <a:gd name="connsiteX2" fmla="*/ 605972 w 605972"/>
              <a:gd name="connsiteY2" fmla="*/ 0 h 384630"/>
              <a:gd name="connsiteX0" fmla="*/ 0 w 605972"/>
              <a:gd name="connsiteY0" fmla="*/ 156028 h 384630"/>
              <a:gd name="connsiteX1" fmla="*/ 217714 w 605972"/>
              <a:gd name="connsiteY1" fmla="*/ 384630 h 384630"/>
              <a:gd name="connsiteX2" fmla="*/ 605972 w 605972"/>
              <a:gd name="connsiteY2" fmla="*/ 0 h 384630"/>
              <a:gd name="connsiteX0" fmla="*/ 0 w 605972"/>
              <a:gd name="connsiteY0" fmla="*/ 156028 h 384630"/>
              <a:gd name="connsiteX1" fmla="*/ 221342 w 605972"/>
              <a:gd name="connsiteY1" fmla="*/ 384630 h 384630"/>
              <a:gd name="connsiteX2" fmla="*/ 605972 w 605972"/>
              <a:gd name="connsiteY2" fmla="*/ 0 h 384630"/>
              <a:gd name="connsiteX0" fmla="*/ 0 w 605972"/>
              <a:gd name="connsiteY0" fmla="*/ 156028 h 384630"/>
              <a:gd name="connsiteX1" fmla="*/ 228599 w 605972"/>
              <a:gd name="connsiteY1" fmla="*/ 384630 h 384630"/>
              <a:gd name="connsiteX2" fmla="*/ 605972 w 605972"/>
              <a:gd name="connsiteY2" fmla="*/ 0 h 384630"/>
              <a:gd name="connsiteX0" fmla="*/ 0 w 605972"/>
              <a:gd name="connsiteY0" fmla="*/ 156028 h 388259"/>
              <a:gd name="connsiteX1" fmla="*/ 214085 w 605972"/>
              <a:gd name="connsiteY1" fmla="*/ 388259 h 388259"/>
              <a:gd name="connsiteX2" fmla="*/ 605972 w 605972"/>
              <a:gd name="connsiteY2" fmla="*/ 0 h 388259"/>
              <a:gd name="connsiteX0" fmla="*/ 0 w 605972"/>
              <a:gd name="connsiteY0" fmla="*/ 156028 h 388259"/>
              <a:gd name="connsiteX1" fmla="*/ 217714 w 605972"/>
              <a:gd name="connsiteY1" fmla="*/ 388259 h 388259"/>
              <a:gd name="connsiteX2" fmla="*/ 605972 w 605972"/>
              <a:gd name="connsiteY2" fmla="*/ 0 h 388259"/>
              <a:gd name="connsiteX0" fmla="*/ 0 w 605972"/>
              <a:gd name="connsiteY0" fmla="*/ 156028 h 384630"/>
              <a:gd name="connsiteX1" fmla="*/ 224971 w 605972"/>
              <a:gd name="connsiteY1" fmla="*/ 384630 h 384630"/>
              <a:gd name="connsiteX2" fmla="*/ 605972 w 605972"/>
              <a:gd name="connsiteY2" fmla="*/ 0 h 384630"/>
              <a:gd name="connsiteX0" fmla="*/ 0 w 605972"/>
              <a:gd name="connsiteY0" fmla="*/ 159657 h 384630"/>
              <a:gd name="connsiteX1" fmla="*/ 224971 w 605972"/>
              <a:gd name="connsiteY1" fmla="*/ 384630 h 384630"/>
              <a:gd name="connsiteX2" fmla="*/ 605972 w 605972"/>
              <a:gd name="connsiteY2" fmla="*/ 0 h 384630"/>
              <a:gd name="connsiteX0" fmla="*/ 0 w 605972"/>
              <a:gd name="connsiteY0" fmla="*/ 159657 h 370116"/>
              <a:gd name="connsiteX1" fmla="*/ 224971 w 605972"/>
              <a:gd name="connsiteY1" fmla="*/ 370116 h 370116"/>
              <a:gd name="connsiteX2" fmla="*/ 605972 w 605972"/>
              <a:gd name="connsiteY2" fmla="*/ 0 h 370116"/>
              <a:gd name="connsiteX0" fmla="*/ 0 w 605972"/>
              <a:gd name="connsiteY0" fmla="*/ 159657 h 370116"/>
              <a:gd name="connsiteX1" fmla="*/ 224971 w 605972"/>
              <a:gd name="connsiteY1" fmla="*/ 370116 h 370116"/>
              <a:gd name="connsiteX2" fmla="*/ 605972 w 605972"/>
              <a:gd name="connsiteY2" fmla="*/ 0 h 370116"/>
              <a:gd name="connsiteX0" fmla="*/ 0 w 605972"/>
              <a:gd name="connsiteY0" fmla="*/ 159657 h 377373"/>
              <a:gd name="connsiteX1" fmla="*/ 224971 w 605972"/>
              <a:gd name="connsiteY1" fmla="*/ 377373 h 377373"/>
              <a:gd name="connsiteX2" fmla="*/ 605972 w 605972"/>
              <a:gd name="connsiteY2" fmla="*/ 0 h 377373"/>
              <a:gd name="connsiteX0" fmla="*/ 0 w 605972"/>
              <a:gd name="connsiteY0" fmla="*/ 159657 h 384630"/>
              <a:gd name="connsiteX1" fmla="*/ 224971 w 605972"/>
              <a:gd name="connsiteY1" fmla="*/ 384630 h 384630"/>
              <a:gd name="connsiteX2" fmla="*/ 605972 w 605972"/>
              <a:gd name="connsiteY2" fmla="*/ 0 h 384630"/>
            </a:gdLst>
            <a:ahLst/>
            <a:cxnLst>
              <a:cxn ang="0">
                <a:pos x="connsiteX0" y="connsiteY0"/>
              </a:cxn>
              <a:cxn ang="0">
                <a:pos x="connsiteX1" y="connsiteY1"/>
              </a:cxn>
              <a:cxn ang="0">
                <a:pos x="connsiteX2" y="connsiteY2"/>
              </a:cxn>
            </a:cxnLst>
            <a:rect l="l" t="t" r="r" b="b"/>
            <a:pathLst>
              <a:path w="605972" h="384630">
                <a:moveTo>
                  <a:pt x="0" y="159657"/>
                </a:moveTo>
                <a:lnTo>
                  <a:pt x="224971" y="384630"/>
                </a:lnTo>
                <a:lnTo>
                  <a:pt x="605972" y="0"/>
                </a:lnTo>
              </a:path>
            </a:pathLst>
          </a:custGeom>
          <a:noFill/>
          <a:ln w="177800" cap="sq">
            <a:solidFill>
              <a:srgbClr val="00B05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FE5DB18-A41A-4590-B461-DC3EB610923D}"/>
              </a:ext>
            </a:extLst>
          </p:cNvPr>
          <p:cNvSpPr/>
          <p:nvPr/>
        </p:nvSpPr>
        <p:spPr bwMode="auto">
          <a:xfrm>
            <a:off x="10267137" y="4494253"/>
            <a:ext cx="605972" cy="384630"/>
          </a:xfrm>
          <a:custGeom>
            <a:avLst/>
            <a:gdLst>
              <a:gd name="connsiteX0" fmla="*/ 0 w 595086"/>
              <a:gd name="connsiteY0" fmla="*/ 163285 h 362857"/>
              <a:gd name="connsiteX1" fmla="*/ 214086 w 595086"/>
              <a:gd name="connsiteY1" fmla="*/ 362857 h 362857"/>
              <a:gd name="connsiteX2" fmla="*/ 595086 w 595086"/>
              <a:gd name="connsiteY2" fmla="*/ 0 h 362857"/>
              <a:gd name="connsiteX3" fmla="*/ 584200 w 595086"/>
              <a:gd name="connsiteY3" fmla="*/ 3628 h 362857"/>
              <a:gd name="connsiteX0" fmla="*/ 0 w 595086"/>
              <a:gd name="connsiteY0" fmla="*/ 163285 h 362857"/>
              <a:gd name="connsiteX1" fmla="*/ 214086 w 595086"/>
              <a:gd name="connsiteY1" fmla="*/ 362857 h 362857"/>
              <a:gd name="connsiteX2" fmla="*/ 595086 w 595086"/>
              <a:gd name="connsiteY2" fmla="*/ 0 h 362857"/>
              <a:gd name="connsiteX3" fmla="*/ 573314 w 595086"/>
              <a:gd name="connsiteY3" fmla="*/ 224971 h 362857"/>
              <a:gd name="connsiteX0" fmla="*/ 0 w 595086"/>
              <a:gd name="connsiteY0" fmla="*/ 163285 h 362857"/>
              <a:gd name="connsiteX1" fmla="*/ 214086 w 595086"/>
              <a:gd name="connsiteY1" fmla="*/ 362857 h 362857"/>
              <a:gd name="connsiteX2" fmla="*/ 595086 w 595086"/>
              <a:gd name="connsiteY2" fmla="*/ 0 h 362857"/>
              <a:gd name="connsiteX0" fmla="*/ 0 w 772886"/>
              <a:gd name="connsiteY0" fmla="*/ 486228 h 486228"/>
              <a:gd name="connsiteX1" fmla="*/ 391886 w 772886"/>
              <a:gd name="connsiteY1" fmla="*/ 362857 h 486228"/>
              <a:gd name="connsiteX2" fmla="*/ 772886 w 772886"/>
              <a:gd name="connsiteY2" fmla="*/ 0 h 486228"/>
              <a:gd name="connsiteX0" fmla="*/ 0 w 645886"/>
              <a:gd name="connsiteY0" fmla="*/ 123371 h 362857"/>
              <a:gd name="connsiteX1" fmla="*/ 264886 w 645886"/>
              <a:gd name="connsiteY1" fmla="*/ 362857 h 362857"/>
              <a:gd name="connsiteX2" fmla="*/ 645886 w 645886"/>
              <a:gd name="connsiteY2" fmla="*/ 0 h 362857"/>
              <a:gd name="connsiteX0" fmla="*/ 0 w 624114"/>
              <a:gd name="connsiteY0" fmla="*/ 152400 h 362857"/>
              <a:gd name="connsiteX1" fmla="*/ 243114 w 624114"/>
              <a:gd name="connsiteY1" fmla="*/ 362857 h 362857"/>
              <a:gd name="connsiteX2" fmla="*/ 624114 w 624114"/>
              <a:gd name="connsiteY2" fmla="*/ 0 h 362857"/>
              <a:gd name="connsiteX0" fmla="*/ 0 w 605971"/>
              <a:gd name="connsiteY0" fmla="*/ 152400 h 362857"/>
              <a:gd name="connsiteX1" fmla="*/ 224971 w 605971"/>
              <a:gd name="connsiteY1" fmla="*/ 362857 h 362857"/>
              <a:gd name="connsiteX2" fmla="*/ 605971 w 605971"/>
              <a:gd name="connsiteY2" fmla="*/ 0 h 362857"/>
              <a:gd name="connsiteX0" fmla="*/ 0 w 605971"/>
              <a:gd name="connsiteY0" fmla="*/ 152400 h 395515"/>
              <a:gd name="connsiteX1" fmla="*/ 224971 w 605971"/>
              <a:gd name="connsiteY1" fmla="*/ 395515 h 395515"/>
              <a:gd name="connsiteX2" fmla="*/ 605971 w 605971"/>
              <a:gd name="connsiteY2" fmla="*/ 0 h 395515"/>
              <a:gd name="connsiteX0" fmla="*/ 0 w 605971"/>
              <a:gd name="connsiteY0" fmla="*/ 152400 h 381000"/>
              <a:gd name="connsiteX1" fmla="*/ 228599 w 605971"/>
              <a:gd name="connsiteY1" fmla="*/ 381000 h 381000"/>
              <a:gd name="connsiteX2" fmla="*/ 605971 w 605971"/>
              <a:gd name="connsiteY2" fmla="*/ 0 h 381000"/>
              <a:gd name="connsiteX0" fmla="*/ 0 w 598714"/>
              <a:gd name="connsiteY0" fmla="*/ 177800 h 381000"/>
              <a:gd name="connsiteX1" fmla="*/ 221342 w 598714"/>
              <a:gd name="connsiteY1" fmla="*/ 381000 h 381000"/>
              <a:gd name="connsiteX2" fmla="*/ 598714 w 598714"/>
              <a:gd name="connsiteY2" fmla="*/ 0 h 381000"/>
              <a:gd name="connsiteX0" fmla="*/ 0 w 598714"/>
              <a:gd name="connsiteY0" fmla="*/ 159657 h 381000"/>
              <a:gd name="connsiteX1" fmla="*/ 221342 w 598714"/>
              <a:gd name="connsiteY1" fmla="*/ 381000 h 381000"/>
              <a:gd name="connsiteX2" fmla="*/ 598714 w 598714"/>
              <a:gd name="connsiteY2" fmla="*/ 0 h 381000"/>
              <a:gd name="connsiteX0" fmla="*/ 0 w 598714"/>
              <a:gd name="connsiteY0" fmla="*/ 159657 h 370115"/>
              <a:gd name="connsiteX1" fmla="*/ 206828 w 598714"/>
              <a:gd name="connsiteY1" fmla="*/ 370115 h 370115"/>
              <a:gd name="connsiteX2" fmla="*/ 598714 w 598714"/>
              <a:gd name="connsiteY2" fmla="*/ 0 h 370115"/>
              <a:gd name="connsiteX0" fmla="*/ 0 w 598714"/>
              <a:gd name="connsiteY0" fmla="*/ 159657 h 373744"/>
              <a:gd name="connsiteX1" fmla="*/ 210457 w 598714"/>
              <a:gd name="connsiteY1" fmla="*/ 373744 h 373744"/>
              <a:gd name="connsiteX2" fmla="*/ 598714 w 598714"/>
              <a:gd name="connsiteY2" fmla="*/ 0 h 373744"/>
              <a:gd name="connsiteX0" fmla="*/ 0 w 598714"/>
              <a:gd name="connsiteY0" fmla="*/ 159657 h 395515"/>
              <a:gd name="connsiteX1" fmla="*/ 221342 w 598714"/>
              <a:gd name="connsiteY1" fmla="*/ 395515 h 395515"/>
              <a:gd name="connsiteX2" fmla="*/ 598714 w 598714"/>
              <a:gd name="connsiteY2" fmla="*/ 0 h 395515"/>
              <a:gd name="connsiteX0" fmla="*/ 0 w 598714"/>
              <a:gd name="connsiteY0" fmla="*/ 159657 h 373744"/>
              <a:gd name="connsiteX1" fmla="*/ 221342 w 598714"/>
              <a:gd name="connsiteY1" fmla="*/ 373744 h 373744"/>
              <a:gd name="connsiteX2" fmla="*/ 598714 w 598714"/>
              <a:gd name="connsiteY2" fmla="*/ 0 h 373744"/>
              <a:gd name="connsiteX0" fmla="*/ 0 w 598714"/>
              <a:gd name="connsiteY0" fmla="*/ 159657 h 373744"/>
              <a:gd name="connsiteX1" fmla="*/ 217713 w 598714"/>
              <a:gd name="connsiteY1" fmla="*/ 373744 h 373744"/>
              <a:gd name="connsiteX2" fmla="*/ 598714 w 598714"/>
              <a:gd name="connsiteY2" fmla="*/ 0 h 373744"/>
              <a:gd name="connsiteX0" fmla="*/ 0 w 598714"/>
              <a:gd name="connsiteY0" fmla="*/ 159657 h 373744"/>
              <a:gd name="connsiteX1" fmla="*/ 214085 w 598714"/>
              <a:gd name="connsiteY1" fmla="*/ 373744 h 373744"/>
              <a:gd name="connsiteX2" fmla="*/ 598714 w 598714"/>
              <a:gd name="connsiteY2" fmla="*/ 0 h 373744"/>
              <a:gd name="connsiteX0" fmla="*/ 0 w 598714"/>
              <a:gd name="connsiteY0" fmla="*/ 159657 h 391887"/>
              <a:gd name="connsiteX1" fmla="*/ 214085 w 598714"/>
              <a:gd name="connsiteY1" fmla="*/ 391887 h 391887"/>
              <a:gd name="connsiteX2" fmla="*/ 598714 w 598714"/>
              <a:gd name="connsiteY2" fmla="*/ 0 h 391887"/>
              <a:gd name="connsiteX0" fmla="*/ 0 w 598714"/>
              <a:gd name="connsiteY0" fmla="*/ 159657 h 384630"/>
              <a:gd name="connsiteX1" fmla="*/ 210456 w 598714"/>
              <a:gd name="connsiteY1" fmla="*/ 384630 h 384630"/>
              <a:gd name="connsiteX2" fmla="*/ 598714 w 598714"/>
              <a:gd name="connsiteY2" fmla="*/ 0 h 384630"/>
              <a:gd name="connsiteX0" fmla="*/ 0 w 598714"/>
              <a:gd name="connsiteY0" fmla="*/ 159657 h 384630"/>
              <a:gd name="connsiteX1" fmla="*/ 210456 w 598714"/>
              <a:gd name="connsiteY1" fmla="*/ 384630 h 384630"/>
              <a:gd name="connsiteX2" fmla="*/ 598714 w 598714"/>
              <a:gd name="connsiteY2" fmla="*/ 0 h 384630"/>
              <a:gd name="connsiteX0" fmla="*/ 0 w 598714"/>
              <a:gd name="connsiteY0" fmla="*/ 166914 h 384630"/>
              <a:gd name="connsiteX1" fmla="*/ 210456 w 598714"/>
              <a:gd name="connsiteY1" fmla="*/ 384630 h 384630"/>
              <a:gd name="connsiteX2" fmla="*/ 598714 w 598714"/>
              <a:gd name="connsiteY2" fmla="*/ 0 h 384630"/>
              <a:gd name="connsiteX0" fmla="*/ 0 w 602343"/>
              <a:gd name="connsiteY0" fmla="*/ 156028 h 384630"/>
              <a:gd name="connsiteX1" fmla="*/ 214085 w 602343"/>
              <a:gd name="connsiteY1" fmla="*/ 384630 h 384630"/>
              <a:gd name="connsiteX2" fmla="*/ 602343 w 602343"/>
              <a:gd name="connsiteY2" fmla="*/ 0 h 384630"/>
              <a:gd name="connsiteX0" fmla="*/ 0 w 605972"/>
              <a:gd name="connsiteY0" fmla="*/ 156028 h 384630"/>
              <a:gd name="connsiteX1" fmla="*/ 217714 w 605972"/>
              <a:gd name="connsiteY1" fmla="*/ 384630 h 384630"/>
              <a:gd name="connsiteX2" fmla="*/ 605972 w 605972"/>
              <a:gd name="connsiteY2" fmla="*/ 0 h 384630"/>
              <a:gd name="connsiteX0" fmla="*/ 0 w 605972"/>
              <a:gd name="connsiteY0" fmla="*/ 156028 h 384630"/>
              <a:gd name="connsiteX1" fmla="*/ 217714 w 605972"/>
              <a:gd name="connsiteY1" fmla="*/ 384630 h 384630"/>
              <a:gd name="connsiteX2" fmla="*/ 605972 w 605972"/>
              <a:gd name="connsiteY2" fmla="*/ 0 h 384630"/>
              <a:gd name="connsiteX0" fmla="*/ 0 w 605972"/>
              <a:gd name="connsiteY0" fmla="*/ 156028 h 384630"/>
              <a:gd name="connsiteX1" fmla="*/ 217714 w 605972"/>
              <a:gd name="connsiteY1" fmla="*/ 384630 h 384630"/>
              <a:gd name="connsiteX2" fmla="*/ 605972 w 605972"/>
              <a:gd name="connsiteY2" fmla="*/ 0 h 384630"/>
              <a:gd name="connsiteX0" fmla="*/ 0 w 605972"/>
              <a:gd name="connsiteY0" fmla="*/ 156028 h 384630"/>
              <a:gd name="connsiteX1" fmla="*/ 221342 w 605972"/>
              <a:gd name="connsiteY1" fmla="*/ 384630 h 384630"/>
              <a:gd name="connsiteX2" fmla="*/ 605972 w 605972"/>
              <a:gd name="connsiteY2" fmla="*/ 0 h 384630"/>
              <a:gd name="connsiteX0" fmla="*/ 0 w 605972"/>
              <a:gd name="connsiteY0" fmla="*/ 156028 h 384630"/>
              <a:gd name="connsiteX1" fmla="*/ 228599 w 605972"/>
              <a:gd name="connsiteY1" fmla="*/ 384630 h 384630"/>
              <a:gd name="connsiteX2" fmla="*/ 605972 w 605972"/>
              <a:gd name="connsiteY2" fmla="*/ 0 h 384630"/>
              <a:gd name="connsiteX0" fmla="*/ 0 w 605972"/>
              <a:gd name="connsiteY0" fmla="*/ 156028 h 388259"/>
              <a:gd name="connsiteX1" fmla="*/ 214085 w 605972"/>
              <a:gd name="connsiteY1" fmla="*/ 388259 h 388259"/>
              <a:gd name="connsiteX2" fmla="*/ 605972 w 605972"/>
              <a:gd name="connsiteY2" fmla="*/ 0 h 388259"/>
              <a:gd name="connsiteX0" fmla="*/ 0 w 605972"/>
              <a:gd name="connsiteY0" fmla="*/ 156028 h 388259"/>
              <a:gd name="connsiteX1" fmla="*/ 217714 w 605972"/>
              <a:gd name="connsiteY1" fmla="*/ 388259 h 388259"/>
              <a:gd name="connsiteX2" fmla="*/ 605972 w 605972"/>
              <a:gd name="connsiteY2" fmla="*/ 0 h 388259"/>
              <a:gd name="connsiteX0" fmla="*/ 0 w 605972"/>
              <a:gd name="connsiteY0" fmla="*/ 156028 h 384630"/>
              <a:gd name="connsiteX1" fmla="*/ 224971 w 605972"/>
              <a:gd name="connsiteY1" fmla="*/ 384630 h 384630"/>
              <a:gd name="connsiteX2" fmla="*/ 605972 w 605972"/>
              <a:gd name="connsiteY2" fmla="*/ 0 h 384630"/>
              <a:gd name="connsiteX0" fmla="*/ 0 w 605972"/>
              <a:gd name="connsiteY0" fmla="*/ 159657 h 384630"/>
              <a:gd name="connsiteX1" fmla="*/ 224971 w 605972"/>
              <a:gd name="connsiteY1" fmla="*/ 384630 h 384630"/>
              <a:gd name="connsiteX2" fmla="*/ 605972 w 605972"/>
              <a:gd name="connsiteY2" fmla="*/ 0 h 384630"/>
              <a:gd name="connsiteX0" fmla="*/ 0 w 605972"/>
              <a:gd name="connsiteY0" fmla="*/ 159657 h 370116"/>
              <a:gd name="connsiteX1" fmla="*/ 224971 w 605972"/>
              <a:gd name="connsiteY1" fmla="*/ 370116 h 370116"/>
              <a:gd name="connsiteX2" fmla="*/ 605972 w 605972"/>
              <a:gd name="connsiteY2" fmla="*/ 0 h 370116"/>
              <a:gd name="connsiteX0" fmla="*/ 0 w 605972"/>
              <a:gd name="connsiteY0" fmla="*/ 159657 h 370116"/>
              <a:gd name="connsiteX1" fmla="*/ 224971 w 605972"/>
              <a:gd name="connsiteY1" fmla="*/ 370116 h 370116"/>
              <a:gd name="connsiteX2" fmla="*/ 605972 w 605972"/>
              <a:gd name="connsiteY2" fmla="*/ 0 h 370116"/>
              <a:gd name="connsiteX0" fmla="*/ 0 w 605972"/>
              <a:gd name="connsiteY0" fmla="*/ 159657 h 377373"/>
              <a:gd name="connsiteX1" fmla="*/ 224971 w 605972"/>
              <a:gd name="connsiteY1" fmla="*/ 377373 h 377373"/>
              <a:gd name="connsiteX2" fmla="*/ 605972 w 605972"/>
              <a:gd name="connsiteY2" fmla="*/ 0 h 377373"/>
              <a:gd name="connsiteX0" fmla="*/ 0 w 605972"/>
              <a:gd name="connsiteY0" fmla="*/ 159657 h 384630"/>
              <a:gd name="connsiteX1" fmla="*/ 224971 w 605972"/>
              <a:gd name="connsiteY1" fmla="*/ 384630 h 384630"/>
              <a:gd name="connsiteX2" fmla="*/ 605972 w 605972"/>
              <a:gd name="connsiteY2" fmla="*/ 0 h 384630"/>
            </a:gdLst>
            <a:ahLst/>
            <a:cxnLst>
              <a:cxn ang="0">
                <a:pos x="connsiteX0" y="connsiteY0"/>
              </a:cxn>
              <a:cxn ang="0">
                <a:pos x="connsiteX1" y="connsiteY1"/>
              </a:cxn>
              <a:cxn ang="0">
                <a:pos x="connsiteX2" y="connsiteY2"/>
              </a:cxn>
            </a:cxnLst>
            <a:rect l="l" t="t" r="r" b="b"/>
            <a:pathLst>
              <a:path w="605972" h="384630">
                <a:moveTo>
                  <a:pt x="0" y="159657"/>
                </a:moveTo>
                <a:lnTo>
                  <a:pt x="224971" y="384630"/>
                </a:lnTo>
                <a:lnTo>
                  <a:pt x="605972" y="0"/>
                </a:lnTo>
              </a:path>
            </a:pathLst>
          </a:custGeom>
          <a:noFill/>
          <a:ln w="177800" cap="sq">
            <a:solidFill>
              <a:srgbClr val="00B05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45580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500"/>
                                        <p:tgtEl>
                                          <p:spTgt spid="4">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8" grpId="0" animBg="1"/>
      <p:bldP spid="9"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88008" y="-1"/>
            <a:ext cx="7765108" cy="6994525"/>
          </a:xfrm>
          <a:prstGeom prst="rect">
            <a:avLst/>
          </a:prstGeom>
        </p:spPr>
      </p:pic>
      <p:sp>
        <p:nvSpPr>
          <p:cNvPr id="2" name="Title 1"/>
          <p:cNvSpPr>
            <a:spLocks noGrp="1"/>
          </p:cNvSpPr>
          <p:nvPr>
            <p:ph type="title"/>
          </p:nvPr>
        </p:nvSpPr>
        <p:spPr>
          <a:xfrm>
            <a:off x="274639" y="295274"/>
            <a:ext cx="4143398" cy="917575"/>
          </a:xfrm>
        </p:spPr>
        <p:txBody>
          <a:bodyPr/>
          <a:lstStyle/>
          <a:p>
            <a:r>
              <a:rPr lang="en-US"/>
              <a:t>Collect data broadly</a:t>
            </a:r>
            <a:br>
              <a:rPr lang="en-US"/>
            </a:br>
            <a:r>
              <a:rPr lang="en-US" sz="2800"/>
              <a:t>(but carefully)</a:t>
            </a:r>
            <a:endParaRPr lang="en-US"/>
          </a:p>
        </p:txBody>
      </p:sp>
      <p:sp>
        <p:nvSpPr>
          <p:cNvPr id="3" name="Text Placeholder 2">
            <a:extLst>
              <a:ext uri="{FF2B5EF4-FFF2-40B4-BE49-F238E27FC236}">
                <a16:creationId xmlns:a16="http://schemas.microsoft.com/office/drawing/2014/main" id="{135AE62A-97E6-4CEE-861F-D769C19EE012}"/>
              </a:ext>
            </a:extLst>
          </p:cNvPr>
          <p:cNvSpPr>
            <a:spLocks noGrp="1"/>
          </p:cNvSpPr>
          <p:nvPr>
            <p:ph type="body" sz="quarter" idx="10"/>
          </p:nvPr>
        </p:nvSpPr>
        <p:spPr>
          <a:xfrm>
            <a:off x="293581" y="2489150"/>
            <a:ext cx="4124456" cy="3933384"/>
          </a:xfrm>
        </p:spPr>
        <p:txBody>
          <a:bodyPr/>
          <a:lstStyle/>
          <a:p>
            <a:r>
              <a:rPr lang="en-US" sz="2800"/>
              <a:t>Application Insights Analytics (Project Kusto) for</a:t>
            </a:r>
            <a:endParaRPr lang="en-US" sz="2800" b="1"/>
          </a:p>
          <a:p>
            <a:pPr marL="186519" lvl="1" indent="-186519">
              <a:spcBef>
                <a:spcPts val="1200"/>
              </a:spcBef>
              <a:spcAft>
                <a:spcPts val="1800"/>
              </a:spcAft>
              <a:buFont typeface="Arial" panose="020B0604020202020204" pitchFamily="34" charset="0"/>
              <a:buChar char="•"/>
            </a:pPr>
            <a:r>
              <a:rPr lang="en-US" sz="2000"/>
              <a:t>text search and queries over structured and semi-structured data</a:t>
            </a:r>
          </a:p>
          <a:p>
            <a:pPr marL="186519" lvl="1" indent="-186519">
              <a:spcBef>
                <a:spcPts val="1200"/>
              </a:spcBef>
              <a:spcAft>
                <a:spcPts val="1800"/>
              </a:spcAft>
              <a:buFont typeface="Arial" panose="020B0604020202020204" pitchFamily="34" charset="0"/>
              <a:buChar char="•"/>
            </a:pPr>
            <a:r>
              <a:rPr lang="en-US" sz="2000"/>
              <a:t>high volume ingestion </a:t>
            </a:r>
          </a:p>
          <a:p>
            <a:pPr marL="186519" lvl="1" indent="-186519">
              <a:spcBef>
                <a:spcPts val="1200"/>
              </a:spcBef>
              <a:spcAft>
                <a:spcPts val="1800"/>
              </a:spcAft>
              <a:buFont typeface="Arial" panose="020B0604020202020204" pitchFamily="34" charset="0"/>
              <a:buChar char="•"/>
            </a:pPr>
            <a:r>
              <a:rPr lang="en-US" sz="2000"/>
              <a:t>fast queries over very large data sets</a:t>
            </a:r>
          </a:p>
        </p:txBody>
      </p:sp>
    </p:spTree>
    <p:extLst>
      <p:ext uri="{BB962C8B-B14F-4D97-AF65-F5344CB8AC3E}">
        <p14:creationId xmlns:p14="http://schemas.microsoft.com/office/powerpoint/2010/main" val="277500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82655-D4D1-45E3-AC45-31D2A59E55EB}"/>
              </a:ext>
            </a:extLst>
          </p:cNvPr>
          <p:cNvSpPr>
            <a:spLocks noGrp="1"/>
          </p:cNvSpPr>
          <p:nvPr>
            <p:ph type="title"/>
          </p:nvPr>
        </p:nvSpPr>
        <p:spPr/>
        <p:txBody>
          <a:bodyPr/>
          <a:lstStyle/>
          <a:p>
            <a:r>
              <a:rPr lang="en-GB" sz="3200"/>
              <a:t>You get what you measure (Don’t measure what you don’t want)</a:t>
            </a:r>
            <a:endParaRPr lang="en-US" sz="3200"/>
          </a:p>
        </p:txBody>
      </p:sp>
      <p:pic>
        <p:nvPicPr>
          <p:cNvPr id="5" name="Picture 4">
            <a:extLst>
              <a:ext uri="{FF2B5EF4-FFF2-40B4-BE49-F238E27FC236}">
                <a16:creationId xmlns:a16="http://schemas.microsoft.com/office/drawing/2014/main" id="{471CE093-8A04-41E6-99F1-B62613D3774E}"/>
              </a:ext>
            </a:extLst>
          </p:cNvPr>
          <p:cNvPicPr>
            <a:picLocks noChangeAspect="1"/>
          </p:cNvPicPr>
          <p:nvPr/>
        </p:nvPicPr>
        <p:blipFill>
          <a:blip r:embed="rId3"/>
          <a:stretch>
            <a:fillRect/>
          </a:stretch>
        </p:blipFill>
        <p:spPr>
          <a:xfrm>
            <a:off x="8522493" y="1212849"/>
            <a:ext cx="10342661" cy="5781676"/>
          </a:xfrm>
          <a:prstGeom prst="rect">
            <a:avLst/>
          </a:prstGeom>
          <a:ln>
            <a:solidFill>
              <a:schemeClr val="accent6">
                <a:lumMod val="50000"/>
              </a:schemeClr>
            </a:solidFill>
          </a:ln>
        </p:spPr>
      </p:pic>
      <p:pic>
        <p:nvPicPr>
          <p:cNvPr id="6" name="Picture 5">
            <a:extLst>
              <a:ext uri="{FF2B5EF4-FFF2-40B4-BE49-F238E27FC236}">
                <a16:creationId xmlns:a16="http://schemas.microsoft.com/office/drawing/2014/main" id="{77DCB3ED-4E9E-47AB-9E74-7D2246366F50}"/>
              </a:ext>
            </a:extLst>
          </p:cNvPr>
          <p:cNvPicPr>
            <a:picLocks noChangeAspect="1"/>
          </p:cNvPicPr>
          <p:nvPr/>
        </p:nvPicPr>
        <p:blipFill>
          <a:blip r:embed="rId4"/>
          <a:stretch>
            <a:fillRect/>
          </a:stretch>
        </p:blipFill>
        <p:spPr>
          <a:xfrm>
            <a:off x="5862588" y="3425254"/>
            <a:ext cx="6301615" cy="3672408"/>
          </a:xfrm>
          <a:prstGeom prst="rect">
            <a:avLst/>
          </a:prstGeom>
          <a:ln>
            <a:solidFill>
              <a:schemeClr val="accent6">
                <a:lumMod val="50000"/>
              </a:schemeClr>
            </a:solidFill>
          </a:ln>
        </p:spPr>
      </p:pic>
      <p:grpSp>
        <p:nvGrpSpPr>
          <p:cNvPr id="7" name="Group 6">
            <a:extLst>
              <a:ext uri="{FF2B5EF4-FFF2-40B4-BE49-F238E27FC236}">
                <a16:creationId xmlns:a16="http://schemas.microsoft.com/office/drawing/2014/main" id="{A1028848-8A0F-42F0-8AAA-D70F7142C75B}"/>
              </a:ext>
            </a:extLst>
          </p:cNvPr>
          <p:cNvGrpSpPr/>
          <p:nvPr/>
        </p:nvGrpSpPr>
        <p:grpSpPr>
          <a:xfrm>
            <a:off x="8234461" y="1913086"/>
            <a:ext cx="3514816" cy="4176464"/>
            <a:chOff x="5274098" y="1372771"/>
            <a:chExt cx="3514816" cy="4027683"/>
          </a:xfrm>
        </p:grpSpPr>
        <p:sp>
          <p:nvSpPr>
            <p:cNvPr id="8" name="Freeform: Shape 7">
              <a:extLst>
                <a:ext uri="{FF2B5EF4-FFF2-40B4-BE49-F238E27FC236}">
                  <a16:creationId xmlns:a16="http://schemas.microsoft.com/office/drawing/2014/main" id="{BC5A25DF-77F7-4B9E-A6FC-DD2390C0206D}"/>
                </a:ext>
              </a:extLst>
            </p:cNvPr>
            <p:cNvSpPr/>
            <p:nvPr/>
          </p:nvSpPr>
          <p:spPr>
            <a:xfrm>
              <a:off x="5274098" y="2073936"/>
              <a:ext cx="3514816" cy="3326518"/>
            </a:xfrm>
            <a:custGeom>
              <a:avLst/>
              <a:gdLst>
                <a:gd name="connsiteX0" fmla="*/ 0 w 3514816"/>
                <a:gd name="connsiteY0" fmla="*/ 0 h 4759830"/>
                <a:gd name="connsiteX1" fmla="*/ 3514816 w 3514816"/>
                <a:gd name="connsiteY1" fmla="*/ 0 h 4759830"/>
                <a:gd name="connsiteX2" fmla="*/ 3514816 w 3514816"/>
                <a:gd name="connsiteY2" fmla="*/ 4759830 h 4759830"/>
                <a:gd name="connsiteX3" fmla="*/ 0 w 3514816"/>
                <a:gd name="connsiteY3" fmla="*/ 4759830 h 4759830"/>
                <a:gd name="connsiteX4" fmla="*/ 0 w 3514816"/>
                <a:gd name="connsiteY4" fmla="*/ 0 h 4759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816" h="4759830">
                  <a:moveTo>
                    <a:pt x="0" y="0"/>
                  </a:moveTo>
                  <a:lnTo>
                    <a:pt x="3514816" y="0"/>
                  </a:lnTo>
                  <a:lnTo>
                    <a:pt x="3514816" y="4759830"/>
                  </a:lnTo>
                  <a:lnTo>
                    <a:pt x="0" y="4759830"/>
                  </a:lnTo>
                  <a:lnTo>
                    <a:pt x="0" y="0"/>
                  </a:lnTo>
                  <a:close/>
                </a:path>
              </a:pathLst>
            </a:custGeom>
            <a:ln w="38100">
              <a:solidFill>
                <a:schemeClr val="tx1"/>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defPPr>
                <a:defRPr lang="en-US"/>
              </a:defPPr>
              <a:lvl1pPr marL="0" algn="l" defTabSz="932742" rtl="0" eaLnBrk="1" latinLnBrk="0" hangingPunct="1">
                <a:defRPr sz="1800" kern="1200">
                  <a:solidFill>
                    <a:schemeClr val="dk1">
                      <a:hueOff val="0"/>
                      <a:satOff val="0"/>
                      <a:lumOff val="0"/>
                      <a:alphaOff val="0"/>
                    </a:schemeClr>
                  </a:solidFill>
                  <a:latin typeface="+mn-lt"/>
                  <a:ea typeface="+mn-ea"/>
                  <a:cs typeface="+mn-cs"/>
                </a:defRPr>
              </a:lvl1pPr>
              <a:lvl2pPr marL="466371" algn="l" defTabSz="932742" rtl="0" eaLnBrk="1" latinLnBrk="0" hangingPunct="1">
                <a:defRPr sz="1800" kern="1200">
                  <a:solidFill>
                    <a:schemeClr val="dk1">
                      <a:hueOff val="0"/>
                      <a:satOff val="0"/>
                      <a:lumOff val="0"/>
                      <a:alphaOff val="0"/>
                    </a:schemeClr>
                  </a:solidFill>
                  <a:latin typeface="+mn-lt"/>
                  <a:ea typeface="+mn-ea"/>
                  <a:cs typeface="+mn-cs"/>
                </a:defRPr>
              </a:lvl2pPr>
              <a:lvl3pPr marL="932742" algn="l" defTabSz="932742" rtl="0" eaLnBrk="1" latinLnBrk="0" hangingPunct="1">
                <a:defRPr sz="1800" kern="1200">
                  <a:solidFill>
                    <a:schemeClr val="dk1">
                      <a:hueOff val="0"/>
                      <a:satOff val="0"/>
                      <a:lumOff val="0"/>
                      <a:alphaOff val="0"/>
                    </a:schemeClr>
                  </a:solidFill>
                  <a:latin typeface="+mn-lt"/>
                  <a:ea typeface="+mn-ea"/>
                  <a:cs typeface="+mn-cs"/>
                </a:defRPr>
              </a:lvl3pPr>
              <a:lvl4pPr marL="1399113" algn="l" defTabSz="932742" rtl="0" eaLnBrk="1" latinLnBrk="0" hangingPunct="1">
                <a:defRPr sz="1800" kern="1200">
                  <a:solidFill>
                    <a:schemeClr val="dk1">
                      <a:hueOff val="0"/>
                      <a:satOff val="0"/>
                      <a:lumOff val="0"/>
                      <a:alphaOff val="0"/>
                    </a:schemeClr>
                  </a:solidFill>
                  <a:latin typeface="+mn-lt"/>
                  <a:ea typeface="+mn-ea"/>
                  <a:cs typeface="+mn-cs"/>
                </a:defRPr>
              </a:lvl4pPr>
              <a:lvl5pPr marL="1865484" algn="l" defTabSz="932742" rtl="0" eaLnBrk="1" latinLnBrk="0" hangingPunct="1">
                <a:defRPr sz="1800" kern="1200">
                  <a:solidFill>
                    <a:schemeClr val="dk1">
                      <a:hueOff val="0"/>
                      <a:satOff val="0"/>
                      <a:lumOff val="0"/>
                      <a:alphaOff val="0"/>
                    </a:schemeClr>
                  </a:solidFill>
                  <a:latin typeface="+mn-lt"/>
                  <a:ea typeface="+mn-ea"/>
                  <a:cs typeface="+mn-cs"/>
                </a:defRPr>
              </a:lvl5pPr>
              <a:lvl6pPr marL="2331856" algn="l" defTabSz="932742" rtl="0" eaLnBrk="1" latinLnBrk="0" hangingPunct="1">
                <a:defRPr sz="1800" kern="1200">
                  <a:solidFill>
                    <a:schemeClr val="dk1">
                      <a:hueOff val="0"/>
                      <a:satOff val="0"/>
                      <a:lumOff val="0"/>
                      <a:alphaOff val="0"/>
                    </a:schemeClr>
                  </a:solidFill>
                  <a:latin typeface="+mn-lt"/>
                  <a:ea typeface="+mn-ea"/>
                  <a:cs typeface="+mn-cs"/>
                </a:defRPr>
              </a:lvl6pPr>
              <a:lvl7pPr marL="2798226" algn="l" defTabSz="932742" rtl="0" eaLnBrk="1" latinLnBrk="0" hangingPunct="1">
                <a:defRPr sz="1800" kern="1200">
                  <a:solidFill>
                    <a:schemeClr val="dk1">
                      <a:hueOff val="0"/>
                      <a:satOff val="0"/>
                      <a:lumOff val="0"/>
                      <a:alphaOff val="0"/>
                    </a:schemeClr>
                  </a:solidFill>
                  <a:latin typeface="+mn-lt"/>
                  <a:ea typeface="+mn-ea"/>
                  <a:cs typeface="+mn-cs"/>
                </a:defRPr>
              </a:lvl7pPr>
              <a:lvl8pPr marL="3264597" algn="l" defTabSz="932742" rtl="0" eaLnBrk="1" latinLnBrk="0" hangingPunct="1">
                <a:defRPr sz="1800" kern="1200">
                  <a:solidFill>
                    <a:schemeClr val="dk1">
                      <a:hueOff val="0"/>
                      <a:satOff val="0"/>
                      <a:lumOff val="0"/>
                      <a:alphaOff val="0"/>
                    </a:schemeClr>
                  </a:solidFill>
                  <a:latin typeface="+mn-lt"/>
                  <a:ea typeface="+mn-ea"/>
                  <a:cs typeface="+mn-cs"/>
                </a:defRPr>
              </a:lvl8pPr>
              <a:lvl9pPr marL="3730969" algn="l" defTabSz="932742" rtl="0" eaLnBrk="1" latinLnBrk="0" hangingPunct="1">
                <a:defRPr sz="1800" kern="1200">
                  <a:solidFill>
                    <a:schemeClr val="dk1">
                      <a:hueOff val="0"/>
                      <a:satOff val="0"/>
                      <a:lumOff val="0"/>
                      <a:alphaOff val="0"/>
                    </a:schemeClr>
                  </a:solidFill>
                  <a:latin typeface="+mn-lt"/>
                  <a:ea typeface="+mn-ea"/>
                  <a:cs typeface="+mn-cs"/>
                </a:defRPr>
              </a:lvl9pPr>
            </a:lstStyle>
            <a:p>
              <a:pPr marL="185738" lvl="1" defTabSz="755650">
                <a:lnSpc>
                  <a:spcPct val="90000"/>
                </a:lnSpc>
                <a:spcBef>
                  <a:spcPct val="0"/>
                </a:spcBef>
                <a:spcAft>
                  <a:spcPts val="1200"/>
                </a:spcAft>
              </a:pPr>
              <a:r>
                <a:rPr lang="en-US" sz="2000"/>
                <a:t>Original estimate</a:t>
              </a:r>
            </a:p>
            <a:p>
              <a:pPr marL="185738" lvl="1" defTabSz="755650">
                <a:lnSpc>
                  <a:spcPct val="90000"/>
                </a:lnSpc>
                <a:spcBef>
                  <a:spcPct val="0"/>
                </a:spcBef>
                <a:spcAft>
                  <a:spcPts val="1200"/>
                </a:spcAft>
              </a:pPr>
              <a:r>
                <a:rPr lang="en-US" sz="2000"/>
                <a:t>Completed hours</a:t>
              </a:r>
            </a:p>
            <a:p>
              <a:pPr marL="185738" lvl="1" defTabSz="755650">
                <a:lnSpc>
                  <a:spcPct val="90000"/>
                </a:lnSpc>
                <a:spcBef>
                  <a:spcPct val="0"/>
                </a:spcBef>
                <a:spcAft>
                  <a:spcPts val="1200"/>
                </a:spcAft>
              </a:pPr>
              <a:r>
                <a:rPr lang="en-GB" sz="2000"/>
                <a:t>L</a:t>
              </a:r>
              <a:r>
                <a:rPr lang="en-US" sz="2000" err="1"/>
                <a:t>ines</a:t>
              </a:r>
              <a:r>
                <a:rPr lang="en-US" sz="2000"/>
                <a:t> of Code</a:t>
              </a:r>
            </a:p>
            <a:p>
              <a:pPr marL="185738" lvl="1" defTabSz="755650">
                <a:lnSpc>
                  <a:spcPct val="90000"/>
                </a:lnSpc>
                <a:spcBef>
                  <a:spcPct val="0"/>
                </a:spcBef>
                <a:spcAft>
                  <a:spcPts val="1200"/>
                </a:spcAft>
              </a:pPr>
              <a:r>
                <a:rPr lang="en-US" sz="2000"/>
                <a:t>Team capacity</a:t>
              </a:r>
            </a:p>
            <a:p>
              <a:pPr marL="185738" lvl="1" defTabSz="755650">
                <a:lnSpc>
                  <a:spcPct val="90000"/>
                </a:lnSpc>
                <a:spcBef>
                  <a:spcPct val="0"/>
                </a:spcBef>
                <a:spcAft>
                  <a:spcPts val="1200"/>
                </a:spcAft>
              </a:pPr>
              <a:r>
                <a:rPr lang="en-US" sz="2000"/>
                <a:t>Team burndown</a:t>
              </a:r>
            </a:p>
            <a:p>
              <a:pPr marL="185738" lvl="1" defTabSz="755650">
                <a:lnSpc>
                  <a:spcPct val="90000"/>
                </a:lnSpc>
                <a:spcBef>
                  <a:spcPct val="0"/>
                </a:spcBef>
                <a:spcAft>
                  <a:spcPts val="1200"/>
                </a:spcAft>
              </a:pPr>
              <a:r>
                <a:rPr lang="en-US" sz="2000"/>
                <a:t>Team story point velocity</a:t>
              </a:r>
            </a:p>
            <a:p>
              <a:pPr marL="185738" lvl="1" defTabSz="755650">
                <a:lnSpc>
                  <a:spcPct val="90000"/>
                </a:lnSpc>
                <a:spcBef>
                  <a:spcPct val="0"/>
                </a:spcBef>
                <a:spcAft>
                  <a:spcPts val="1200"/>
                </a:spcAft>
              </a:pPr>
              <a:r>
                <a:rPr lang="en-US" sz="2000"/>
                <a:t># of bugs found</a:t>
              </a:r>
            </a:p>
            <a:p>
              <a:pPr marL="185738" lvl="1" defTabSz="755650">
                <a:lnSpc>
                  <a:spcPct val="90000"/>
                </a:lnSpc>
                <a:spcBef>
                  <a:spcPct val="0"/>
                </a:spcBef>
                <a:spcAft>
                  <a:spcPts val="1200"/>
                </a:spcAft>
              </a:pPr>
              <a:r>
                <a:rPr lang="en-US" sz="2000"/>
                <a:t>% code coverage</a:t>
              </a:r>
            </a:p>
          </p:txBody>
        </p:sp>
        <p:sp>
          <p:nvSpPr>
            <p:cNvPr id="9" name="Freeform: Shape 8">
              <a:extLst>
                <a:ext uri="{FF2B5EF4-FFF2-40B4-BE49-F238E27FC236}">
                  <a16:creationId xmlns:a16="http://schemas.microsoft.com/office/drawing/2014/main" id="{179387CB-E2B2-4E80-B587-A3E6480CDAEC}"/>
                </a:ext>
              </a:extLst>
            </p:cNvPr>
            <p:cNvSpPr/>
            <p:nvPr/>
          </p:nvSpPr>
          <p:spPr>
            <a:xfrm>
              <a:off x="5274098" y="1372771"/>
              <a:ext cx="3514816" cy="701165"/>
            </a:xfrm>
            <a:custGeom>
              <a:avLst/>
              <a:gdLst>
                <a:gd name="connsiteX0" fmla="*/ 0 w 3514816"/>
                <a:gd name="connsiteY0" fmla="*/ 0 h 489600"/>
                <a:gd name="connsiteX1" fmla="*/ 3514816 w 3514816"/>
                <a:gd name="connsiteY1" fmla="*/ 0 h 489600"/>
                <a:gd name="connsiteX2" fmla="*/ 3514816 w 3514816"/>
                <a:gd name="connsiteY2" fmla="*/ 489600 h 489600"/>
                <a:gd name="connsiteX3" fmla="*/ 0 w 3514816"/>
                <a:gd name="connsiteY3" fmla="*/ 489600 h 489600"/>
                <a:gd name="connsiteX4" fmla="*/ 0 w 3514816"/>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816" h="489600">
                  <a:moveTo>
                    <a:pt x="0" y="0"/>
                  </a:moveTo>
                  <a:lnTo>
                    <a:pt x="3514816" y="0"/>
                  </a:lnTo>
                  <a:lnTo>
                    <a:pt x="3514816" y="489600"/>
                  </a:lnTo>
                  <a:lnTo>
                    <a:pt x="0" y="489600"/>
                  </a:lnTo>
                  <a:lnTo>
                    <a:pt x="0" y="0"/>
                  </a:lnTo>
                  <a:close/>
                </a:path>
              </a:pathLst>
            </a:custGeom>
            <a:solidFill>
              <a:srgbClr val="C00000"/>
            </a:solidFill>
            <a:ln w="38100">
              <a:solidFill>
                <a:schemeClr val="tx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0904" tIns="69088" rIns="120904" bIns="69088" numCol="1" spcCol="1270" anchor="ctr" anchorCtr="0">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lvl="0" indent="0" algn="ctr" defTabSz="755650">
                <a:lnSpc>
                  <a:spcPct val="90000"/>
                </a:lnSpc>
                <a:spcBef>
                  <a:spcPct val="0"/>
                </a:spcBef>
                <a:spcAft>
                  <a:spcPct val="35000"/>
                </a:spcAft>
                <a:buNone/>
              </a:pPr>
              <a:r>
                <a:rPr lang="en-US" sz="2400" kern="1200">
                  <a:latin typeface="+mn-lt"/>
                </a:rPr>
                <a:t>Things we don’t watch</a:t>
              </a:r>
            </a:p>
          </p:txBody>
        </p:sp>
      </p:grpSp>
      <p:grpSp>
        <p:nvGrpSpPr>
          <p:cNvPr id="10" name="Group 9">
            <a:extLst>
              <a:ext uri="{FF2B5EF4-FFF2-40B4-BE49-F238E27FC236}">
                <a16:creationId xmlns:a16="http://schemas.microsoft.com/office/drawing/2014/main" id="{FC99AA98-70CC-4D4C-9430-62AA1C469EF1}"/>
              </a:ext>
            </a:extLst>
          </p:cNvPr>
          <p:cNvGrpSpPr/>
          <p:nvPr/>
        </p:nvGrpSpPr>
        <p:grpSpPr>
          <a:xfrm>
            <a:off x="438539" y="1337022"/>
            <a:ext cx="3514816" cy="2481512"/>
            <a:chOff x="5274098" y="1372771"/>
            <a:chExt cx="3514816" cy="2847155"/>
          </a:xfrm>
        </p:grpSpPr>
        <p:sp>
          <p:nvSpPr>
            <p:cNvPr id="11" name="Freeform: Shape 10">
              <a:extLst>
                <a:ext uri="{FF2B5EF4-FFF2-40B4-BE49-F238E27FC236}">
                  <a16:creationId xmlns:a16="http://schemas.microsoft.com/office/drawing/2014/main" id="{EC57F707-EA41-4E5F-8C21-171438809893}"/>
                </a:ext>
              </a:extLst>
            </p:cNvPr>
            <p:cNvSpPr/>
            <p:nvPr/>
          </p:nvSpPr>
          <p:spPr>
            <a:xfrm>
              <a:off x="5274098" y="2073936"/>
              <a:ext cx="3514816" cy="2145990"/>
            </a:xfrm>
            <a:custGeom>
              <a:avLst/>
              <a:gdLst>
                <a:gd name="connsiteX0" fmla="*/ 0 w 3514816"/>
                <a:gd name="connsiteY0" fmla="*/ 0 h 4759830"/>
                <a:gd name="connsiteX1" fmla="*/ 3514816 w 3514816"/>
                <a:gd name="connsiteY1" fmla="*/ 0 h 4759830"/>
                <a:gd name="connsiteX2" fmla="*/ 3514816 w 3514816"/>
                <a:gd name="connsiteY2" fmla="*/ 4759830 h 4759830"/>
                <a:gd name="connsiteX3" fmla="*/ 0 w 3514816"/>
                <a:gd name="connsiteY3" fmla="*/ 4759830 h 4759830"/>
                <a:gd name="connsiteX4" fmla="*/ 0 w 3514816"/>
                <a:gd name="connsiteY4" fmla="*/ 0 h 4759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816" h="4759830">
                  <a:moveTo>
                    <a:pt x="0" y="0"/>
                  </a:moveTo>
                  <a:lnTo>
                    <a:pt x="3514816" y="0"/>
                  </a:lnTo>
                  <a:lnTo>
                    <a:pt x="3514816" y="4759830"/>
                  </a:lnTo>
                  <a:lnTo>
                    <a:pt x="0" y="4759830"/>
                  </a:lnTo>
                  <a:lnTo>
                    <a:pt x="0" y="0"/>
                  </a:lnTo>
                  <a:close/>
                </a:path>
              </a:pathLst>
            </a:custGeom>
            <a:solidFill>
              <a:srgbClr val="B7FFD8">
                <a:alpha val="89804"/>
              </a:srgbClr>
            </a:solidFill>
            <a:ln w="38100">
              <a:solidFill>
                <a:schemeClr val="tx1"/>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defPPr>
                <a:defRPr lang="en-US"/>
              </a:defPPr>
              <a:lvl1pPr marL="0" algn="l" defTabSz="932742" rtl="0" eaLnBrk="1" latinLnBrk="0" hangingPunct="1">
                <a:defRPr sz="1800" kern="1200">
                  <a:solidFill>
                    <a:schemeClr val="dk1">
                      <a:hueOff val="0"/>
                      <a:satOff val="0"/>
                      <a:lumOff val="0"/>
                      <a:alphaOff val="0"/>
                    </a:schemeClr>
                  </a:solidFill>
                  <a:latin typeface="+mn-lt"/>
                  <a:ea typeface="+mn-ea"/>
                  <a:cs typeface="+mn-cs"/>
                </a:defRPr>
              </a:lvl1pPr>
              <a:lvl2pPr marL="466371" algn="l" defTabSz="932742" rtl="0" eaLnBrk="1" latinLnBrk="0" hangingPunct="1">
                <a:defRPr sz="1800" kern="1200">
                  <a:solidFill>
                    <a:schemeClr val="dk1">
                      <a:hueOff val="0"/>
                      <a:satOff val="0"/>
                      <a:lumOff val="0"/>
                      <a:alphaOff val="0"/>
                    </a:schemeClr>
                  </a:solidFill>
                  <a:latin typeface="+mn-lt"/>
                  <a:ea typeface="+mn-ea"/>
                  <a:cs typeface="+mn-cs"/>
                </a:defRPr>
              </a:lvl2pPr>
              <a:lvl3pPr marL="932742" algn="l" defTabSz="932742" rtl="0" eaLnBrk="1" latinLnBrk="0" hangingPunct="1">
                <a:defRPr sz="1800" kern="1200">
                  <a:solidFill>
                    <a:schemeClr val="dk1">
                      <a:hueOff val="0"/>
                      <a:satOff val="0"/>
                      <a:lumOff val="0"/>
                      <a:alphaOff val="0"/>
                    </a:schemeClr>
                  </a:solidFill>
                  <a:latin typeface="+mn-lt"/>
                  <a:ea typeface="+mn-ea"/>
                  <a:cs typeface="+mn-cs"/>
                </a:defRPr>
              </a:lvl3pPr>
              <a:lvl4pPr marL="1399113" algn="l" defTabSz="932742" rtl="0" eaLnBrk="1" latinLnBrk="0" hangingPunct="1">
                <a:defRPr sz="1800" kern="1200">
                  <a:solidFill>
                    <a:schemeClr val="dk1">
                      <a:hueOff val="0"/>
                      <a:satOff val="0"/>
                      <a:lumOff val="0"/>
                      <a:alphaOff val="0"/>
                    </a:schemeClr>
                  </a:solidFill>
                  <a:latin typeface="+mn-lt"/>
                  <a:ea typeface="+mn-ea"/>
                  <a:cs typeface="+mn-cs"/>
                </a:defRPr>
              </a:lvl4pPr>
              <a:lvl5pPr marL="1865484" algn="l" defTabSz="932742" rtl="0" eaLnBrk="1" latinLnBrk="0" hangingPunct="1">
                <a:defRPr sz="1800" kern="1200">
                  <a:solidFill>
                    <a:schemeClr val="dk1">
                      <a:hueOff val="0"/>
                      <a:satOff val="0"/>
                      <a:lumOff val="0"/>
                      <a:alphaOff val="0"/>
                    </a:schemeClr>
                  </a:solidFill>
                  <a:latin typeface="+mn-lt"/>
                  <a:ea typeface="+mn-ea"/>
                  <a:cs typeface="+mn-cs"/>
                </a:defRPr>
              </a:lvl5pPr>
              <a:lvl6pPr marL="2331856" algn="l" defTabSz="932742" rtl="0" eaLnBrk="1" latinLnBrk="0" hangingPunct="1">
                <a:defRPr sz="1800" kern="1200">
                  <a:solidFill>
                    <a:schemeClr val="dk1">
                      <a:hueOff val="0"/>
                      <a:satOff val="0"/>
                      <a:lumOff val="0"/>
                      <a:alphaOff val="0"/>
                    </a:schemeClr>
                  </a:solidFill>
                  <a:latin typeface="+mn-lt"/>
                  <a:ea typeface="+mn-ea"/>
                  <a:cs typeface="+mn-cs"/>
                </a:defRPr>
              </a:lvl6pPr>
              <a:lvl7pPr marL="2798226" algn="l" defTabSz="932742" rtl="0" eaLnBrk="1" latinLnBrk="0" hangingPunct="1">
                <a:defRPr sz="1800" kern="1200">
                  <a:solidFill>
                    <a:schemeClr val="dk1">
                      <a:hueOff val="0"/>
                      <a:satOff val="0"/>
                      <a:lumOff val="0"/>
                      <a:alphaOff val="0"/>
                    </a:schemeClr>
                  </a:solidFill>
                  <a:latin typeface="+mn-lt"/>
                  <a:ea typeface="+mn-ea"/>
                  <a:cs typeface="+mn-cs"/>
                </a:defRPr>
              </a:lvl7pPr>
              <a:lvl8pPr marL="3264597" algn="l" defTabSz="932742" rtl="0" eaLnBrk="1" latinLnBrk="0" hangingPunct="1">
                <a:defRPr sz="1800" kern="1200">
                  <a:solidFill>
                    <a:schemeClr val="dk1">
                      <a:hueOff val="0"/>
                      <a:satOff val="0"/>
                      <a:lumOff val="0"/>
                      <a:alphaOff val="0"/>
                    </a:schemeClr>
                  </a:solidFill>
                  <a:latin typeface="+mn-lt"/>
                  <a:ea typeface="+mn-ea"/>
                  <a:cs typeface="+mn-cs"/>
                </a:defRPr>
              </a:lvl8pPr>
              <a:lvl9pPr marL="3730969" algn="l" defTabSz="932742" rtl="0" eaLnBrk="1" latinLnBrk="0" hangingPunct="1">
                <a:defRPr sz="1800" kern="1200">
                  <a:solidFill>
                    <a:schemeClr val="dk1">
                      <a:hueOff val="0"/>
                      <a:satOff val="0"/>
                      <a:lumOff val="0"/>
                      <a:alphaOff val="0"/>
                    </a:schemeClr>
                  </a:solidFill>
                  <a:latin typeface="+mn-lt"/>
                  <a:ea typeface="+mn-ea"/>
                  <a:cs typeface="+mn-cs"/>
                </a:defRPr>
              </a:lvl9pPr>
            </a:lstStyle>
            <a:p>
              <a:pPr marL="185738" lvl="1" defTabSz="755650">
                <a:lnSpc>
                  <a:spcPct val="90000"/>
                </a:lnSpc>
                <a:spcBef>
                  <a:spcPct val="0"/>
                </a:spcBef>
                <a:spcAft>
                  <a:spcPts val="600"/>
                </a:spcAft>
              </a:pPr>
              <a:r>
                <a:rPr lang="en-GB" sz="2000" dirty="0"/>
                <a:t>Acquisition</a:t>
              </a:r>
            </a:p>
            <a:p>
              <a:pPr marL="185738" lvl="1" defTabSz="755650">
                <a:lnSpc>
                  <a:spcPct val="90000"/>
                </a:lnSpc>
                <a:spcBef>
                  <a:spcPct val="0"/>
                </a:spcBef>
                <a:spcAft>
                  <a:spcPts val="600"/>
                </a:spcAft>
              </a:pPr>
              <a:r>
                <a:rPr lang="en-GB" sz="2000" dirty="0"/>
                <a:t>Retention</a:t>
              </a:r>
            </a:p>
            <a:p>
              <a:pPr marL="185738" lvl="1" defTabSz="755650">
                <a:lnSpc>
                  <a:spcPct val="90000"/>
                </a:lnSpc>
                <a:spcBef>
                  <a:spcPct val="0"/>
                </a:spcBef>
                <a:spcAft>
                  <a:spcPts val="600"/>
                </a:spcAft>
              </a:pPr>
              <a:r>
                <a:rPr lang="en-GB" sz="2000" dirty="0"/>
                <a:t>Engagement</a:t>
              </a:r>
            </a:p>
            <a:p>
              <a:pPr marL="185738" lvl="1" defTabSz="755650">
                <a:lnSpc>
                  <a:spcPct val="90000"/>
                </a:lnSpc>
                <a:spcBef>
                  <a:spcPct val="0"/>
                </a:spcBef>
                <a:spcAft>
                  <a:spcPts val="600"/>
                </a:spcAft>
              </a:pPr>
              <a:r>
                <a:rPr lang="en-GB" sz="2000" dirty="0"/>
                <a:t>Satisfaction (NPS)</a:t>
              </a:r>
            </a:p>
            <a:p>
              <a:pPr marL="185738" lvl="1" defTabSz="755650">
                <a:lnSpc>
                  <a:spcPct val="90000"/>
                </a:lnSpc>
                <a:spcBef>
                  <a:spcPct val="0"/>
                </a:spcBef>
                <a:spcAft>
                  <a:spcPts val="600"/>
                </a:spcAft>
              </a:pPr>
              <a:r>
                <a:rPr lang="en-GB" sz="2000" dirty="0"/>
                <a:t>Feature Usage</a:t>
              </a:r>
              <a:endParaRPr lang="en-US" sz="2000" dirty="0"/>
            </a:p>
          </p:txBody>
        </p:sp>
        <p:sp>
          <p:nvSpPr>
            <p:cNvPr id="12" name="Freeform: Shape 11">
              <a:extLst>
                <a:ext uri="{FF2B5EF4-FFF2-40B4-BE49-F238E27FC236}">
                  <a16:creationId xmlns:a16="http://schemas.microsoft.com/office/drawing/2014/main" id="{ED1D31B6-27E4-49F1-8330-54BF00492A2B}"/>
                </a:ext>
              </a:extLst>
            </p:cNvPr>
            <p:cNvSpPr/>
            <p:nvPr/>
          </p:nvSpPr>
          <p:spPr>
            <a:xfrm>
              <a:off x="5274098" y="1372771"/>
              <a:ext cx="3514816" cy="701165"/>
            </a:xfrm>
            <a:custGeom>
              <a:avLst/>
              <a:gdLst>
                <a:gd name="connsiteX0" fmla="*/ 0 w 3514816"/>
                <a:gd name="connsiteY0" fmla="*/ 0 h 489600"/>
                <a:gd name="connsiteX1" fmla="*/ 3514816 w 3514816"/>
                <a:gd name="connsiteY1" fmla="*/ 0 h 489600"/>
                <a:gd name="connsiteX2" fmla="*/ 3514816 w 3514816"/>
                <a:gd name="connsiteY2" fmla="*/ 489600 h 489600"/>
                <a:gd name="connsiteX3" fmla="*/ 0 w 3514816"/>
                <a:gd name="connsiteY3" fmla="*/ 489600 h 489600"/>
                <a:gd name="connsiteX4" fmla="*/ 0 w 3514816"/>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816" h="489600">
                  <a:moveTo>
                    <a:pt x="0" y="0"/>
                  </a:moveTo>
                  <a:lnTo>
                    <a:pt x="3514816" y="0"/>
                  </a:lnTo>
                  <a:lnTo>
                    <a:pt x="3514816" y="489600"/>
                  </a:lnTo>
                  <a:lnTo>
                    <a:pt x="0" y="489600"/>
                  </a:lnTo>
                  <a:lnTo>
                    <a:pt x="0" y="0"/>
                  </a:lnTo>
                  <a:close/>
                </a:path>
              </a:pathLst>
            </a:custGeom>
            <a:solidFill>
              <a:srgbClr val="00B050"/>
            </a:solidFill>
            <a:ln w="38100">
              <a:solidFill>
                <a:schemeClr val="tx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0904" tIns="69088" rIns="120904" bIns="69088" numCol="1" spcCol="1270" anchor="ctr" anchorCtr="0">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lvl="0" indent="0" algn="ctr" defTabSz="755650">
                <a:lnSpc>
                  <a:spcPct val="90000"/>
                </a:lnSpc>
                <a:spcBef>
                  <a:spcPct val="0"/>
                </a:spcBef>
                <a:spcAft>
                  <a:spcPct val="35000"/>
                </a:spcAft>
                <a:buNone/>
              </a:pPr>
              <a:r>
                <a:rPr lang="en-US" sz="2400" kern="1200">
                  <a:latin typeface="+mn-lt"/>
                </a:rPr>
                <a:t>Customer Usage</a:t>
              </a:r>
            </a:p>
          </p:txBody>
        </p:sp>
      </p:grpSp>
      <p:grpSp>
        <p:nvGrpSpPr>
          <p:cNvPr id="15" name="Group 14">
            <a:extLst>
              <a:ext uri="{FF2B5EF4-FFF2-40B4-BE49-F238E27FC236}">
                <a16:creationId xmlns:a16="http://schemas.microsoft.com/office/drawing/2014/main" id="{7146276A-5180-4C3F-A664-E237A5C92052}"/>
              </a:ext>
            </a:extLst>
          </p:cNvPr>
          <p:cNvGrpSpPr/>
          <p:nvPr/>
        </p:nvGrpSpPr>
        <p:grpSpPr>
          <a:xfrm>
            <a:off x="4278221" y="1913086"/>
            <a:ext cx="3514816" cy="4526213"/>
            <a:chOff x="5274098" y="1372771"/>
            <a:chExt cx="3514816" cy="4364973"/>
          </a:xfrm>
        </p:grpSpPr>
        <p:sp>
          <p:nvSpPr>
            <p:cNvPr id="16" name="Freeform: Shape 15">
              <a:extLst>
                <a:ext uri="{FF2B5EF4-FFF2-40B4-BE49-F238E27FC236}">
                  <a16:creationId xmlns:a16="http://schemas.microsoft.com/office/drawing/2014/main" id="{632EC716-1039-42EA-8007-A9FD3B8CE2D2}"/>
                </a:ext>
              </a:extLst>
            </p:cNvPr>
            <p:cNvSpPr/>
            <p:nvPr/>
          </p:nvSpPr>
          <p:spPr>
            <a:xfrm>
              <a:off x="5274098" y="2073935"/>
              <a:ext cx="3514816" cy="3663809"/>
            </a:xfrm>
            <a:custGeom>
              <a:avLst/>
              <a:gdLst>
                <a:gd name="connsiteX0" fmla="*/ 0 w 3514816"/>
                <a:gd name="connsiteY0" fmla="*/ 0 h 4759830"/>
                <a:gd name="connsiteX1" fmla="*/ 3514816 w 3514816"/>
                <a:gd name="connsiteY1" fmla="*/ 0 h 4759830"/>
                <a:gd name="connsiteX2" fmla="*/ 3514816 w 3514816"/>
                <a:gd name="connsiteY2" fmla="*/ 4759830 h 4759830"/>
                <a:gd name="connsiteX3" fmla="*/ 0 w 3514816"/>
                <a:gd name="connsiteY3" fmla="*/ 4759830 h 4759830"/>
                <a:gd name="connsiteX4" fmla="*/ 0 w 3514816"/>
                <a:gd name="connsiteY4" fmla="*/ 0 h 4759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816" h="4759830">
                  <a:moveTo>
                    <a:pt x="0" y="0"/>
                  </a:moveTo>
                  <a:lnTo>
                    <a:pt x="3514816" y="0"/>
                  </a:lnTo>
                  <a:lnTo>
                    <a:pt x="3514816" y="4759830"/>
                  </a:lnTo>
                  <a:lnTo>
                    <a:pt x="0" y="4759830"/>
                  </a:lnTo>
                  <a:lnTo>
                    <a:pt x="0" y="0"/>
                  </a:lnTo>
                  <a:close/>
                </a:path>
              </a:pathLst>
            </a:custGeom>
            <a:solidFill>
              <a:srgbClr val="B7FFD8">
                <a:alpha val="89804"/>
              </a:srgbClr>
            </a:solidFill>
            <a:ln w="38100">
              <a:solidFill>
                <a:schemeClr val="tx1"/>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defPPr>
                <a:defRPr lang="en-US"/>
              </a:defPPr>
              <a:lvl1pPr marL="0" algn="l" defTabSz="932742" rtl="0" eaLnBrk="1" latinLnBrk="0" hangingPunct="1">
                <a:defRPr sz="1800" kern="1200">
                  <a:solidFill>
                    <a:schemeClr val="dk1">
                      <a:hueOff val="0"/>
                      <a:satOff val="0"/>
                      <a:lumOff val="0"/>
                      <a:alphaOff val="0"/>
                    </a:schemeClr>
                  </a:solidFill>
                  <a:latin typeface="+mn-lt"/>
                  <a:ea typeface="+mn-ea"/>
                  <a:cs typeface="+mn-cs"/>
                </a:defRPr>
              </a:lvl1pPr>
              <a:lvl2pPr marL="466371" algn="l" defTabSz="932742" rtl="0" eaLnBrk="1" latinLnBrk="0" hangingPunct="1">
                <a:defRPr sz="1800" kern="1200">
                  <a:solidFill>
                    <a:schemeClr val="dk1">
                      <a:hueOff val="0"/>
                      <a:satOff val="0"/>
                      <a:lumOff val="0"/>
                      <a:alphaOff val="0"/>
                    </a:schemeClr>
                  </a:solidFill>
                  <a:latin typeface="+mn-lt"/>
                  <a:ea typeface="+mn-ea"/>
                  <a:cs typeface="+mn-cs"/>
                </a:defRPr>
              </a:lvl2pPr>
              <a:lvl3pPr marL="932742" algn="l" defTabSz="932742" rtl="0" eaLnBrk="1" latinLnBrk="0" hangingPunct="1">
                <a:defRPr sz="1800" kern="1200">
                  <a:solidFill>
                    <a:schemeClr val="dk1">
                      <a:hueOff val="0"/>
                      <a:satOff val="0"/>
                      <a:lumOff val="0"/>
                      <a:alphaOff val="0"/>
                    </a:schemeClr>
                  </a:solidFill>
                  <a:latin typeface="+mn-lt"/>
                  <a:ea typeface="+mn-ea"/>
                  <a:cs typeface="+mn-cs"/>
                </a:defRPr>
              </a:lvl3pPr>
              <a:lvl4pPr marL="1399113" algn="l" defTabSz="932742" rtl="0" eaLnBrk="1" latinLnBrk="0" hangingPunct="1">
                <a:defRPr sz="1800" kern="1200">
                  <a:solidFill>
                    <a:schemeClr val="dk1">
                      <a:hueOff val="0"/>
                      <a:satOff val="0"/>
                      <a:lumOff val="0"/>
                      <a:alphaOff val="0"/>
                    </a:schemeClr>
                  </a:solidFill>
                  <a:latin typeface="+mn-lt"/>
                  <a:ea typeface="+mn-ea"/>
                  <a:cs typeface="+mn-cs"/>
                </a:defRPr>
              </a:lvl4pPr>
              <a:lvl5pPr marL="1865484" algn="l" defTabSz="932742" rtl="0" eaLnBrk="1" latinLnBrk="0" hangingPunct="1">
                <a:defRPr sz="1800" kern="1200">
                  <a:solidFill>
                    <a:schemeClr val="dk1">
                      <a:hueOff val="0"/>
                      <a:satOff val="0"/>
                      <a:lumOff val="0"/>
                      <a:alphaOff val="0"/>
                    </a:schemeClr>
                  </a:solidFill>
                  <a:latin typeface="+mn-lt"/>
                  <a:ea typeface="+mn-ea"/>
                  <a:cs typeface="+mn-cs"/>
                </a:defRPr>
              </a:lvl5pPr>
              <a:lvl6pPr marL="2331856" algn="l" defTabSz="932742" rtl="0" eaLnBrk="1" latinLnBrk="0" hangingPunct="1">
                <a:defRPr sz="1800" kern="1200">
                  <a:solidFill>
                    <a:schemeClr val="dk1">
                      <a:hueOff val="0"/>
                      <a:satOff val="0"/>
                      <a:lumOff val="0"/>
                      <a:alphaOff val="0"/>
                    </a:schemeClr>
                  </a:solidFill>
                  <a:latin typeface="+mn-lt"/>
                  <a:ea typeface="+mn-ea"/>
                  <a:cs typeface="+mn-cs"/>
                </a:defRPr>
              </a:lvl6pPr>
              <a:lvl7pPr marL="2798226" algn="l" defTabSz="932742" rtl="0" eaLnBrk="1" latinLnBrk="0" hangingPunct="1">
                <a:defRPr sz="1800" kern="1200">
                  <a:solidFill>
                    <a:schemeClr val="dk1">
                      <a:hueOff val="0"/>
                      <a:satOff val="0"/>
                      <a:lumOff val="0"/>
                      <a:alphaOff val="0"/>
                    </a:schemeClr>
                  </a:solidFill>
                  <a:latin typeface="+mn-lt"/>
                  <a:ea typeface="+mn-ea"/>
                  <a:cs typeface="+mn-cs"/>
                </a:defRPr>
              </a:lvl7pPr>
              <a:lvl8pPr marL="3264597" algn="l" defTabSz="932742" rtl="0" eaLnBrk="1" latinLnBrk="0" hangingPunct="1">
                <a:defRPr sz="1800" kern="1200">
                  <a:solidFill>
                    <a:schemeClr val="dk1">
                      <a:hueOff val="0"/>
                      <a:satOff val="0"/>
                      <a:lumOff val="0"/>
                      <a:alphaOff val="0"/>
                    </a:schemeClr>
                  </a:solidFill>
                  <a:latin typeface="+mn-lt"/>
                  <a:ea typeface="+mn-ea"/>
                  <a:cs typeface="+mn-cs"/>
                </a:defRPr>
              </a:lvl8pPr>
              <a:lvl9pPr marL="3730969" algn="l" defTabSz="932742" rtl="0" eaLnBrk="1" latinLnBrk="0" hangingPunct="1">
                <a:defRPr sz="1800" kern="1200">
                  <a:solidFill>
                    <a:schemeClr val="dk1">
                      <a:hueOff val="0"/>
                      <a:satOff val="0"/>
                      <a:lumOff val="0"/>
                      <a:alphaOff val="0"/>
                    </a:schemeClr>
                  </a:solidFill>
                  <a:latin typeface="+mn-lt"/>
                  <a:ea typeface="+mn-ea"/>
                  <a:cs typeface="+mn-cs"/>
                </a:defRPr>
              </a:lvl9pPr>
            </a:lstStyle>
            <a:p>
              <a:pPr marL="185738" lvl="1" defTabSz="755650">
                <a:lnSpc>
                  <a:spcPct val="90000"/>
                </a:lnSpc>
                <a:spcBef>
                  <a:spcPct val="0"/>
                </a:spcBef>
                <a:spcAft>
                  <a:spcPts val="1200"/>
                </a:spcAft>
              </a:pPr>
              <a:r>
                <a:rPr lang="en-GB" sz="2000"/>
                <a:t>Time to Detect</a:t>
              </a:r>
            </a:p>
            <a:p>
              <a:pPr marL="185738" lvl="1" defTabSz="755650">
                <a:lnSpc>
                  <a:spcPct val="90000"/>
                </a:lnSpc>
                <a:spcBef>
                  <a:spcPct val="0"/>
                </a:spcBef>
                <a:spcAft>
                  <a:spcPts val="1200"/>
                </a:spcAft>
              </a:pPr>
              <a:r>
                <a:rPr lang="en-GB" sz="2000"/>
                <a:t>Time to Communicate</a:t>
              </a:r>
            </a:p>
            <a:p>
              <a:pPr marL="185738" lvl="1" defTabSz="755650">
                <a:lnSpc>
                  <a:spcPct val="90000"/>
                </a:lnSpc>
                <a:spcBef>
                  <a:spcPct val="0"/>
                </a:spcBef>
                <a:spcAft>
                  <a:spcPts val="1200"/>
                </a:spcAft>
              </a:pPr>
              <a:r>
                <a:rPr lang="en-GB" sz="2000"/>
                <a:t>Time to Mitigate</a:t>
              </a:r>
            </a:p>
            <a:p>
              <a:pPr marL="185738" lvl="1" defTabSz="755650">
                <a:lnSpc>
                  <a:spcPct val="90000"/>
                </a:lnSpc>
                <a:spcBef>
                  <a:spcPct val="0"/>
                </a:spcBef>
                <a:spcAft>
                  <a:spcPts val="1200"/>
                </a:spcAft>
              </a:pPr>
              <a:r>
                <a:rPr lang="en-GB" sz="2000"/>
                <a:t>Which customers affected</a:t>
              </a:r>
            </a:p>
            <a:p>
              <a:pPr marL="185738" lvl="1" defTabSz="755650">
                <a:lnSpc>
                  <a:spcPct val="90000"/>
                </a:lnSpc>
                <a:spcBef>
                  <a:spcPct val="0"/>
                </a:spcBef>
                <a:spcAft>
                  <a:spcPts val="1200"/>
                </a:spcAft>
              </a:pPr>
              <a:r>
                <a:rPr lang="en-GB" sz="2000"/>
                <a:t>Incident Prevention Items</a:t>
              </a:r>
            </a:p>
            <a:p>
              <a:pPr marL="185738" lvl="1" defTabSz="755650">
                <a:lnSpc>
                  <a:spcPct val="90000"/>
                </a:lnSpc>
                <a:spcBef>
                  <a:spcPct val="0"/>
                </a:spcBef>
                <a:spcAft>
                  <a:spcPts val="1200"/>
                </a:spcAft>
              </a:pPr>
              <a:r>
                <a:rPr lang="en-GB" sz="2000"/>
                <a:t>Aging Prevention Items</a:t>
              </a:r>
            </a:p>
            <a:p>
              <a:pPr marL="185738" lvl="1" defTabSz="755650">
                <a:lnSpc>
                  <a:spcPct val="90000"/>
                </a:lnSpc>
                <a:spcBef>
                  <a:spcPct val="0"/>
                </a:spcBef>
                <a:spcAft>
                  <a:spcPts val="1200"/>
                </a:spcAft>
              </a:pPr>
              <a:r>
                <a:rPr lang="en-GB" sz="2000"/>
                <a:t>SLA per Customer</a:t>
              </a:r>
            </a:p>
            <a:p>
              <a:pPr marL="185738" lvl="1" defTabSz="755650">
                <a:lnSpc>
                  <a:spcPct val="90000"/>
                </a:lnSpc>
                <a:spcBef>
                  <a:spcPct val="0"/>
                </a:spcBef>
                <a:spcAft>
                  <a:spcPts val="1200"/>
                </a:spcAft>
              </a:pPr>
              <a:r>
                <a:rPr lang="en-GB" sz="2000"/>
                <a:t>Customer Support Metrics</a:t>
              </a:r>
            </a:p>
          </p:txBody>
        </p:sp>
        <p:sp>
          <p:nvSpPr>
            <p:cNvPr id="17" name="Freeform: Shape 16">
              <a:extLst>
                <a:ext uri="{FF2B5EF4-FFF2-40B4-BE49-F238E27FC236}">
                  <a16:creationId xmlns:a16="http://schemas.microsoft.com/office/drawing/2014/main" id="{70A98D40-093F-48DC-9CDA-D431F03DBD6F}"/>
                </a:ext>
              </a:extLst>
            </p:cNvPr>
            <p:cNvSpPr/>
            <p:nvPr/>
          </p:nvSpPr>
          <p:spPr>
            <a:xfrm>
              <a:off x="5274098" y="1372771"/>
              <a:ext cx="3514816" cy="701165"/>
            </a:xfrm>
            <a:custGeom>
              <a:avLst/>
              <a:gdLst>
                <a:gd name="connsiteX0" fmla="*/ 0 w 3514816"/>
                <a:gd name="connsiteY0" fmla="*/ 0 h 489600"/>
                <a:gd name="connsiteX1" fmla="*/ 3514816 w 3514816"/>
                <a:gd name="connsiteY1" fmla="*/ 0 h 489600"/>
                <a:gd name="connsiteX2" fmla="*/ 3514816 w 3514816"/>
                <a:gd name="connsiteY2" fmla="*/ 489600 h 489600"/>
                <a:gd name="connsiteX3" fmla="*/ 0 w 3514816"/>
                <a:gd name="connsiteY3" fmla="*/ 489600 h 489600"/>
                <a:gd name="connsiteX4" fmla="*/ 0 w 3514816"/>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816" h="489600">
                  <a:moveTo>
                    <a:pt x="0" y="0"/>
                  </a:moveTo>
                  <a:lnTo>
                    <a:pt x="3514816" y="0"/>
                  </a:lnTo>
                  <a:lnTo>
                    <a:pt x="3514816" y="489600"/>
                  </a:lnTo>
                  <a:lnTo>
                    <a:pt x="0" y="489600"/>
                  </a:lnTo>
                  <a:lnTo>
                    <a:pt x="0" y="0"/>
                  </a:lnTo>
                  <a:close/>
                </a:path>
              </a:pathLst>
            </a:custGeom>
            <a:solidFill>
              <a:srgbClr val="00B050"/>
            </a:solidFill>
            <a:ln w="38100">
              <a:solidFill>
                <a:schemeClr val="tx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0904" tIns="69088" rIns="120904" bIns="69088" numCol="1" spcCol="1270" anchor="ctr" anchorCtr="0">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lvl="0" indent="0" algn="ctr" defTabSz="755650">
                <a:lnSpc>
                  <a:spcPct val="90000"/>
                </a:lnSpc>
                <a:spcBef>
                  <a:spcPct val="0"/>
                </a:spcBef>
                <a:spcAft>
                  <a:spcPct val="35000"/>
                </a:spcAft>
                <a:buNone/>
              </a:pPr>
              <a:r>
                <a:rPr lang="en-US" sz="2400" kern="1200">
                  <a:latin typeface="+mn-lt"/>
                </a:rPr>
                <a:t>Live Site Health</a:t>
              </a:r>
            </a:p>
          </p:txBody>
        </p:sp>
      </p:grpSp>
      <p:grpSp>
        <p:nvGrpSpPr>
          <p:cNvPr id="20" name="Group 19">
            <a:extLst>
              <a:ext uri="{FF2B5EF4-FFF2-40B4-BE49-F238E27FC236}">
                <a16:creationId xmlns:a16="http://schemas.microsoft.com/office/drawing/2014/main" id="{D6B1F003-710F-4FF9-A0EA-50E45DC948FE}"/>
              </a:ext>
            </a:extLst>
          </p:cNvPr>
          <p:cNvGrpSpPr/>
          <p:nvPr/>
        </p:nvGrpSpPr>
        <p:grpSpPr>
          <a:xfrm>
            <a:off x="432518" y="3942893"/>
            <a:ext cx="3514816" cy="2910624"/>
            <a:chOff x="5274098" y="1372771"/>
            <a:chExt cx="3514816" cy="2687785"/>
          </a:xfrm>
        </p:grpSpPr>
        <p:sp>
          <p:nvSpPr>
            <p:cNvPr id="21" name="Freeform: Shape 20">
              <a:extLst>
                <a:ext uri="{FF2B5EF4-FFF2-40B4-BE49-F238E27FC236}">
                  <a16:creationId xmlns:a16="http://schemas.microsoft.com/office/drawing/2014/main" id="{0C599800-3ECC-4435-88F1-B8DB9DC101D6}"/>
                </a:ext>
              </a:extLst>
            </p:cNvPr>
            <p:cNvSpPr/>
            <p:nvPr/>
          </p:nvSpPr>
          <p:spPr>
            <a:xfrm>
              <a:off x="5274098" y="2073936"/>
              <a:ext cx="3514816" cy="1986620"/>
            </a:xfrm>
            <a:custGeom>
              <a:avLst/>
              <a:gdLst>
                <a:gd name="connsiteX0" fmla="*/ 0 w 3514816"/>
                <a:gd name="connsiteY0" fmla="*/ 0 h 4759830"/>
                <a:gd name="connsiteX1" fmla="*/ 3514816 w 3514816"/>
                <a:gd name="connsiteY1" fmla="*/ 0 h 4759830"/>
                <a:gd name="connsiteX2" fmla="*/ 3514816 w 3514816"/>
                <a:gd name="connsiteY2" fmla="*/ 4759830 h 4759830"/>
                <a:gd name="connsiteX3" fmla="*/ 0 w 3514816"/>
                <a:gd name="connsiteY3" fmla="*/ 4759830 h 4759830"/>
                <a:gd name="connsiteX4" fmla="*/ 0 w 3514816"/>
                <a:gd name="connsiteY4" fmla="*/ 0 h 4759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816" h="4759830">
                  <a:moveTo>
                    <a:pt x="0" y="0"/>
                  </a:moveTo>
                  <a:lnTo>
                    <a:pt x="3514816" y="0"/>
                  </a:lnTo>
                  <a:lnTo>
                    <a:pt x="3514816" y="4759830"/>
                  </a:lnTo>
                  <a:lnTo>
                    <a:pt x="0" y="4759830"/>
                  </a:lnTo>
                  <a:lnTo>
                    <a:pt x="0" y="0"/>
                  </a:lnTo>
                  <a:close/>
                </a:path>
              </a:pathLst>
            </a:custGeom>
            <a:solidFill>
              <a:srgbClr val="B7FFD8">
                <a:alpha val="89804"/>
              </a:srgbClr>
            </a:solidFill>
            <a:ln w="38100">
              <a:solidFill>
                <a:schemeClr val="tx1"/>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defPPr>
                <a:defRPr lang="en-US"/>
              </a:defPPr>
              <a:lvl1pPr marL="0" algn="l" defTabSz="932742" rtl="0" eaLnBrk="1" latinLnBrk="0" hangingPunct="1">
                <a:defRPr sz="1800" kern="1200">
                  <a:solidFill>
                    <a:schemeClr val="dk1">
                      <a:hueOff val="0"/>
                      <a:satOff val="0"/>
                      <a:lumOff val="0"/>
                      <a:alphaOff val="0"/>
                    </a:schemeClr>
                  </a:solidFill>
                  <a:latin typeface="+mn-lt"/>
                  <a:ea typeface="+mn-ea"/>
                  <a:cs typeface="+mn-cs"/>
                </a:defRPr>
              </a:lvl1pPr>
              <a:lvl2pPr marL="466371" algn="l" defTabSz="932742" rtl="0" eaLnBrk="1" latinLnBrk="0" hangingPunct="1">
                <a:defRPr sz="1800" kern="1200">
                  <a:solidFill>
                    <a:schemeClr val="dk1">
                      <a:hueOff val="0"/>
                      <a:satOff val="0"/>
                      <a:lumOff val="0"/>
                      <a:alphaOff val="0"/>
                    </a:schemeClr>
                  </a:solidFill>
                  <a:latin typeface="+mn-lt"/>
                  <a:ea typeface="+mn-ea"/>
                  <a:cs typeface="+mn-cs"/>
                </a:defRPr>
              </a:lvl2pPr>
              <a:lvl3pPr marL="932742" algn="l" defTabSz="932742" rtl="0" eaLnBrk="1" latinLnBrk="0" hangingPunct="1">
                <a:defRPr sz="1800" kern="1200">
                  <a:solidFill>
                    <a:schemeClr val="dk1">
                      <a:hueOff val="0"/>
                      <a:satOff val="0"/>
                      <a:lumOff val="0"/>
                      <a:alphaOff val="0"/>
                    </a:schemeClr>
                  </a:solidFill>
                  <a:latin typeface="+mn-lt"/>
                  <a:ea typeface="+mn-ea"/>
                  <a:cs typeface="+mn-cs"/>
                </a:defRPr>
              </a:lvl3pPr>
              <a:lvl4pPr marL="1399113" algn="l" defTabSz="932742" rtl="0" eaLnBrk="1" latinLnBrk="0" hangingPunct="1">
                <a:defRPr sz="1800" kern="1200">
                  <a:solidFill>
                    <a:schemeClr val="dk1">
                      <a:hueOff val="0"/>
                      <a:satOff val="0"/>
                      <a:lumOff val="0"/>
                      <a:alphaOff val="0"/>
                    </a:schemeClr>
                  </a:solidFill>
                  <a:latin typeface="+mn-lt"/>
                  <a:ea typeface="+mn-ea"/>
                  <a:cs typeface="+mn-cs"/>
                </a:defRPr>
              </a:lvl4pPr>
              <a:lvl5pPr marL="1865484" algn="l" defTabSz="932742" rtl="0" eaLnBrk="1" latinLnBrk="0" hangingPunct="1">
                <a:defRPr sz="1800" kern="1200">
                  <a:solidFill>
                    <a:schemeClr val="dk1">
                      <a:hueOff val="0"/>
                      <a:satOff val="0"/>
                      <a:lumOff val="0"/>
                      <a:alphaOff val="0"/>
                    </a:schemeClr>
                  </a:solidFill>
                  <a:latin typeface="+mn-lt"/>
                  <a:ea typeface="+mn-ea"/>
                  <a:cs typeface="+mn-cs"/>
                </a:defRPr>
              </a:lvl5pPr>
              <a:lvl6pPr marL="2331856" algn="l" defTabSz="932742" rtl="0" eaLnBrk="1" latinLnBrk="0" hangingPunct="1">
                <a:defRPr sz="1800" kern="1200">
                  <a:solidFill>
                    <a:schemeClr val="dk1">
                      <a:hueOff val="0"/>
                      <a:satOff val="0"/>
                      <a:lumOff val="0"/>
                      <a:alphaOff val="0"/>
                    </a:schemeClr>
                  </a:solidFill>
                  <a:latin typeface="+mn-lt"/>
                  <a:ea typeface="+mn-ea"/>
                  <a:cs typeface="+mn-cs"/>
                </a:defRPr>
              </a:lvl6pPr>
              <a:lvl7pPr marL="2798226" algn="l" defTabSz="932742" rtl="0" eaLnBrk="1" latinLnBrk="0" hangingPunct="1">
                <a:defRPr sz="1800" kern="1200">
                  <a:solidFill>
                    <a:schemeClr val="dk1">
                      <a:hueOff val="0"/>
                      <a:satOff val="0"/>
                      <a:lumOff val="0"/>
                      <a:alphaOff val="0"/>
                    </a:schemeClr>
                  </a:solidFill>
                  <a:latin typeface="+mn-lt"/>
                  <a:ea typeface="+mn-ea"/>
                  <a:cs typeface="+mn-cs"/>
                </a:defRPr>
              </a:lvl7pPr>
              <a:lvl8pPr marL="3264597" algn="l" defTabSz="932742" rtl="0" eaLnBrk="1" latinLnBrk="0" hangingPunct="1">
                <a:defRPr sz="1800" kern="1200">
                  <a:solidFill>
                    <a:schemeClr val="dk1">
                      <a:hueOff val="0"/>
                      <a:satOff val="0"/>
                      <a:lumOff val="0"/>
                      <a:alphaOff val="0"/>
                    </a:schemeClr>
                  </a:solidFill>
                  <a:latin typeface="+mn-lt"/>
                  <a:ea typeface="+mn-ea"/>
                  <a:cs typeface="+mn-cs"/>
                </a:defRPr>
              </a:lvl8pPr>
              <a:lvl9pPr marL="3730969" algn="l" defTabSz="932742" rtl="0" eaLnBrk="1" latinLnBrk="0" hangingPunct="1">
                <a:defRPr sz="1800" kern="1200">
                  <a:solidFill>
                    <a:schemeClr val="dk1">
                      <a:hueOff val="0"/>
                      <a:satOff val="0"/>
                      <a:lumOff val="0"/>
                      <a:alphaOff val="0"/>
                    </a:schemeClr>
                  </a:solidFill>
                  <a:latin typeface="+mn-lt"/>
                  <a:ea typeface="+mn-ea"/>
                  <a:cs typeface="+mn-cs"/>
                </a:defRPr>
              </a:lvl9pPr>
            </a:lstStyle>
            <a:p>
              <a:pPr marL="185738" lvl="1" defTabSz="755650">
                <a:lnSpc>
                  <a:spcPct val="90000"/>
                </a:lnSpc>
                <a:spcBef>
                  <a:spcPct val="0"/>
                </a:spcBef>
                <a:spcAft>
                  <a:spcPts val="1200"/>
                </a:spcAft>
              </a:pPr>
              <a:r>
                <a:rPr lang="en-GB" sz="2000"/>
                <a:t>Time to Build</a:t>
              </a:r>
            </a:p>
            <a:p>
              <a:pPr marL="185738" lvl="1" defTabSz="755650">
                <a:lnSpc>
                  <a:spcPct val="90000"/>
                </a:lnSpc>
                <a:spcBef>
                  <a:spcPct val="0"/>
                </a:spcBef>
                <a:spcAft>
                  <a:spcPts val="1200"/>
                </a:spcAft>
              </a:pPr>
              <a:r>
                <a:rPr lang="en-GB" sz="2000"/>
                <a:t>Time to Test</a:t>
              </a:r>
            </a:p>
            <a:p>
              <a:pPr marL="185738" lvl="1" defTabSz="755650">
                <a:lnSpc>
                  <a:spcPct val="90000"/>
                </a:lnSpc>
                <a:spcBef>
                  <a:spcPct val="0"/>
                </a:spcBef>
                <a:spcAft>
                  <a:spcPts val="1200"/>
                </a:spcAft>
              </a:pPr>
              <a:r>
                <a:rPr lang="en-GB" sz="2000"/>
                <a:t>Time to Deploy</a:t>
              </a:r>
            </a:p>
            <a:p>
              <a:pPr marL="185738" lvl="1" defTabSz="755650">
                <a:lnSpc>
                  <a:spcPct val="90000"/>
                </a:lnSpc>
                <a:spcBef>
                  <a:spcPct val="0"/>
                </a:spcBef>
                <a:spcAft>
                  <a:spcPts val="1200"/>
                </a:spcAft>
              </a:pPr>
              <a:r>
                <a:rPr lang="en-GB" sz="2000"/>
                <a:t>Time to Improve</a:t>
              </a:r>
            </a:p>
            <a:p>
              <a:pPr marL="185738" lvl="1" defTabSz="755650">
                <a:lnSpc>
                  <a:spcPct val="90000"/>
                </a:lnSpc>
                <a:spcBef>
                  <a:spcPct val="0"/>
                </a:spcBef>
                <a:spcAft>
                  <a:spcPts val="1200"/>
                </a:spcAft>
              </a:pPr>
              <a:r>
                <a:rPr lang="en-GB" sz="2000"/>
                <a:t>Failed and flaky automation</a:t>
              </a:r>
            </a:p>
            <a:p>
              <a:pPr marL="185738" lvl="1" defTabSz="755650">
                <a:lnSpc>
                  <a:spcPct val="90000"/>
                </a:lnSpc>
                <a:spcBef>
                  <a:spcPct val="0"/>
                </a:spcBef>
                <a:spcAft>
                  <a:spcPts val="1200"/>
                </a:spcAft>
              </a:pPr>
              <a:endParaRPr lang="en-GB" sz="2000"/>
            </a:p>
          </p:txBody>
        </p:sp>
        <p:sp>
          <p:nvSpPr>
            <p:cNvPr id="22" name="Freeform: Shape 21">
              <a:extLst>
                <a:ext uri="{FF2B5EF4-FFF2-40B4-BE49-F238E27FC236}">
                  <a16:creationId xmlns:a16="http://schemas.microsoft.com/office/drawing/2014/main" id="{E4C23988-6A53-4F05-A74D-15E22F1FA125}"/>
                </a:ext>
              </a:extLst>
            </p:cNvPr>
            <p:cNvSpPr/>
            <p:nvPr/>
          </p:nvSpPr>
          <p:spPr>
            <a:xfrm>
              <a:off x="5274098" y="1372771"/>
              <a:ext cx="3514816" cy="701165"/>
            </a:xfrm>
            <a:custGeom>
              <a:avLst/>
              <a:gdLst>
                <a:gd name="connsiteX0" fmla="*/ 0 w 3514816"/>
                <a:gd name="connsiteY0" fmla="*/ 0 h 489600"/>
                <a:gd name="connsiteX1" fmla="*/ 3514816 w 3514816"/>
                <a:gd name="connsiteY1" fmla="*/ 0 h 489600"/>
                <a:gd name="connsiteX2" fmla="*/ 3514816 w 3514816"/>
                <a:gd name="connsiteY2" fmla="*/ 489600 h 489600"/>
                <a:gd name="connsiteX3" fmla="*/ 0 w 3514816"/>
                <a:gd name="connsiteY3" fmla="*/ 489600 h 489600"/>
                <a:gd name="connsiteX4" fmla="*/ 0 w 3514816"/>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816" h="489600">
                  <a:moveTo>
                    <a:pt x="0" y="0"/>
                  </a:moveTo>
                  <a:lnTo>
                    <a:pt x="3514816" y="0"/>
                  </a:lnTo>
                  <a:lnTo>
                    <a:pt x="3514816" y="489600"/>
                  </a:lnTo>
                  <a:lnTo>
                    <a:pt x="0" y="489600"/>
                  </a:lnTo>
                  <a:lnTo>
                    <a:pt x="0" y="0"/>
                  </a:lnTo>
                  <a:close/>
                </a:path>
              </a:pathLst>
            </a:custGeom>
            <a:solidFill>
              <a:srgbClr val="00B050"/>
            </a:solidFill>
            <a:ln w="38100">
              <a:solidFill>
                <a:schemeClr val="tx1"/>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0904" tIns="69088" rIns="120904" bIns="69088" numCol="1" spcCol="1270" anchor="ctr" anchorCtr="0">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lvl="0" indent="0" algn="ctr" defTabSz="755650">
                <a:lnSpc>
                  <a:spcPct val="90000"/>
                </a:lnSpc>
                <a:spcBef>
                  <a:spcPct val="0"/>
                </a:spcBef>
                <a:spcAft>
                  <a:spcPct val="35000"/>
                </a:spcAft>
                <a:buNone/>
              </a:pPr>
              <a:r>
                <a:rPr lang="en-US" sz="2400" kern="1200">
                  <a:latin typeface="+mn-lt"/>
                </a:rPr>
                <a:t>Pipeline Velocity</a:t>
              </a:r>
            </a:p>
          </p:txBody>
        </p:sp>
      </p:grpSp>
    </p:spTree>
    <p:extLst>
      <p:ext uri="{BB962C8B-B14F-4D97-AF65-F5344CB8AC3E}">
        <p14:creationId xmlns:p14="http://schemas.microsoft.com/office/powerpoint/2010/main" val="3008648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250"/>
                            </p:stCondLst>
                            <p:childTnLst>
                              <p:par>
                                <p:cTn id="13" presetID="10" presetClass="entr" presetSubtype="0" fill="hold"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Build-Measure-Learn</a:t>
            </a:r>
          </a:p>
        </p:txBody>
      </p:sp>
      <p:sp>
        <p:nvSpPr>
          <p:cNvPr id="3" name="Rectangle 2"/>
          <p:cNvSpPr/>
          <p:nvPr/>
        </p:nvSpPr>
        <p:spPr bwMode="auto">
          <a:xfrm>
            <a:off x="2120028" y="4838190"/>
            <a:ext cx="9855834" cy="1252020"/>
          </a:xfrm>
          <a:prstGeom prst="rect">
            <a:avLst/>
          </a:prstGeom>
          <a:pattFill prst="dkUpDiag">
            <a:fgClr>
              <a:schemeClr val="bg1">
                <a:lumMod val="95000"/>
              </a:schemeClr>
            </a:fgClr>
            <a:bgClr>
              <a:srgbClr val="FFFFFF"/>
            </a:bgClr>
          </a:pattFill>
          <a:ln w="10795" cap="flat" cmpd="sng" algn="ctr">
            <a:noFill/>
            <a:prstDash val="solid"/>
            <a:headEnd type="none" w="med" len="med"/>
            <a:tailEnd type="none" w="med" len="med"/>
          </a:ln>
          <a:effectLst/>
        </p:spPr>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lvl="1" defTabSz="699447">
              <a:defRPr/>
            </a:pPr>
            <a:endParaRPr lang="en-US" sz="1377" kern="0">
              <a:solidFill>
                <a:srgbClr val="404040"/>
              </a:solidFill>
            </a:endParaRPr>
          </a:p>
        </p:txBody>
      </p:sp>
      <p:sp>
        <p:nvSpPr>
          <p:cNvPr id="4" name="Rectangle 3"/>
          <p:cNvSpPr/>
          <p:nvPr/>
        </p:nvSpPr>
        <p:spPr bwMode="auto">
          <a:xfrm>
            <a:off x="2120028" y="3238108"/>
            <a:ext cx="9855834" cy="1252020"/>
          </a:xfrm>
          <a:prstGeom prst="rect">
            <a:avLst/>
          </a:prstGeom>
          <a:pattFill prst="dkUpDiag">
            <a:fgClr>
              <a:schemeClr val="bg1">
                <a:lumMod val="95000"/>
              </a:schemeClr>
            </a:fgClr>
            <a:bgClr>
              <a:srgbClr val="FFFFFF"/>
            </a:bgClr>
          </a:pattFill>
          <a:ln w="10795" cap="flat" cmpd="sng" algn="ctr">
            <a:noFill/>
            <a:prstDash val="solid"/>
            <a:headEnd type="none" w="med" len="med"/>
            <a:tailEnd type="none" w="med" len="med"/>
          </a:ln>
          <a:effectLst/>
        </p:spPr>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lvl="1" defTabSz="699447">
              <a:defRPr/>
            </a:pPr>
            <a:endParaRPr lang="en-US" sz="1377" kern="0">
              <a:solidFill>
                <a:srgbClr val="404040"/>
              </a:solidFill>
            </a:endParaRPr>
          </a:p>
        </p:txBody>
      </p:sp>
      <p:sp>
        <p:nvSpPr>
          <p:cNvPr id="5" name="Rectangle 4"/>
          <p:cNvSpPr/>
          <p:nvPr/>
        </p:nvSpPr>
        <p:spPr bwMode="auto">
          <a:xfrm>
            <a:off x="2120028" y="1625053"/>
            <a:ext cx="9855834" cy="1252020"/>
          </a:xfrm>
          <a:prstGeom prst="rect">
            <a:avLst/>
          </a:prstGeom>
          <a:pattFill prst="dkUpDiag">
            <a:fgClr>
              <a:schemeClr val="bg1">
                <a:lumMod val="95000"/>
              </a:schemeClr>
            </a:fgClr>
            <a:bgClr>
              <a:srgbClr val="FFFFFF"/>
            </a:bgClr>
          </a:pattFill>
          <a:ln w="10795" cap="flat" cmpd="sng" algn="ctr">
            <a:noFill/>
            <a:prstDash val="solid"/>
            <a:headEnd type="none" w="med" len="med"/>
            <a:tailEnd type="none" w="med" len="med"/>
          </a:ln>
          <a:effectLst/>
        </p:spPr>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lvl="1" defTabSz="699447">
              <a:defRPr/>
            </a:pPr>
            <a:endParaRPr lang="en-US" sz="1377" kern="0">
              <a:solidFill>
                <a:srgbClr val="404040"/>
              </a:solidFill>
            </a:endParaRPr>
          </a:p>
        </p:txBody>
      </p:sp>
      <p:sp>
        <p:nvSpPr>
          <p:cNvPr id="6" name="TextBox 5"/>
          <p:cNvSpPr txBox="1"/>
          <p:nvPr/>
        </p:nvSpPr>
        <p:spPr>
          <a:xfrm>
            <a:off x="3769965" y="1625054"/>
            <a:ext cx="8205896" cy="1252019"/>
          </a:xfrm>
          <a:prstGeom prst="rect">
            <a:avLst/>
          </a:prstGeom>
          <a:noFill/>
        </p:spPr>
        <p:txBody>
          <a:bodyPr wrap="square" lIns="587467" tIns="0" rIns="0" bIns="0" rtlCol="0" anchor="ctr">
            <a:noAutofit/>
          </a:bodyPr>
          <a:lstStyle>
            <a:defPPr>
              <a:defRPr lang="en-US"/>
            </a:defPPr>
            <a:lvl1pPr defTabSz="913885">
              <a:lnSpc>
                <a:spcPct val="90000"/>
              </a:lnSpc>
              <a:defRPr sz="3200" spc="-71">
                <a:gradFill>
                  <a:gsLst>
                    <a:gs pos="0">
                      <a:schemeClr val="tx1"/>
                    </a:gs>
                    <a:gs pos="100000">
                      <a:schemeClr val="tx1"/>
                    </a:gs>
                  </a:gsLst>
                  <a:lin ang="5400000" scaled="1"/>
                </a:gradFill>
                <a:latin typeface="Segoe UI Light" pitchFamily="34" charset="0"/>
              </a:defRPr>
            </a:lvl1pPr>
          </a:lstStyle>
          <a:p>
            <a:pPr lvl="0">
              <a:lnSpc>
                <a:spcPct val="100000"/>
              </a:lnSpc>
            </a:pPr>
            <a:r>
              <a:rPr lang="en-US" sz="2040" kern="0" spc="0">
                <a:gradFill>
                  <a:gsLst>
                    <a:gs pos="0">
                      <a:srgbClr val="616161"/>
                    </a:gs>
                    <a:gs pos="100000">
                      <a:srgbClr val="616161"/>
                    </a:gs>
                  </a:gsLst>
                  <a:lin ang="5400000" scaled="1"/>
                </a:gradFill>
                <a:latin typeface="+mn-lt"/>
              </a:rPr>
              <a:t>We believe {customer segment} wants {product/feature}</a:t>
            </a:r>
            <a:br>
              <a:rPr lang="en-US" sz="2040" kern="0" spc="0">
                <a:gradFill>
                  <a:gsLst>
                    <a:gs pos="0">
                      <a:srgbClr val="616161"/>
                    </a:gs>
                    <a:gs pos="100000">
                      <a:srgbClr val="616161"/>
                    </a:gs>
                  </a:gsLst>
                  <a:lin ang="5400000" scaled="1"/>
                </a:gradFill>
                <a:latin typeface="+mn-lt"/>
              </a:rPr>
            </a:br>
            <a:r>
              <a:rPr lang="en-US" sz="2040" kern="0" spc="0">
                <a:gradFill>
                  <a:gsLst>
                    <a:gs pos="0">
                      <a:srgbClr val="616161"/>
                    </a:gs>
                    <a:gs pos="100000">
                      <a:srgbClr val="616161"/>
                    </a:gs>
                  </a:gsLst>
                  <a:lin ang="5400000" scaled="1"/>
                </a:gradFill>
                <a:latin typeface="+mn-lt"/>
              </a:rPr>
              <a:t>because {value prop}</a:t>
            </a:r>
          </a:p>
        </p:txBody>
      </p:sp>
      <p:sp>
        <p:nvSpPr>
          <p:cNvPr id="7" name="TextBox 6"/>
          <p:cNvSpPr txBox="1"/>
          <p:nvPr/>
        </p:nvSpPr>
        <p:spPr>
          <a:xfrm>
            <a:off x="3769965" y="3238109"/>
            <a:ext cx="8205896" cy="1252020"/>
          </a:xfrm>
          <a:prstGeom prst="rect">
            <a:avLst/>
          </a:prstGeom>
          <a:noFill/>
        </p:spPr>
        <p:txBody>
          <a:bodyPr wrap="square" lIns="587467" tIns="0" rIns="0" bIns="0" rtlCol="0" anchor="ctr">
            <a:noAutofit/>
          </a:bodyPr>
          <a:lstStyle>
            <a:defPPr>
              <a:defRPr lang="en-US"/>
            </a:defPPr>
            <a:lvl1pPr defTabSz="913885">
              <a:lnSpc>
                <a:spcPct val="90000"/>
              </a:lnSpc>
              <a:defRPr sz="3200" spc="-71">
                <a:gradFill>
                  <a:gsLst>
                    <a:gs pos="0">
                      <a:schemeClr val="tx1"/>
                    </a:gs>
                    <a:gs pos="100000">
                      <a:schemeClr val="tx1"/>
                    </a:gs>
                  </a:gsLst>
                  <a:lin ang="5400000" scaled="1"/>
                </a:gradFill>
                <a:latin typeface="Segoe UI Light" pitchFamily="34" charset="0"/>
              </a:defRPr>
            </a:lvl1pPr>
          </a:lstStyle>
          <a:p>
            <a:pPr lvl="0">
              <a:lnSpc>
                <a:spcPct val="100000"/>
              </a:lnSpc>
            </a:pPr>
            <a:r>
              <a:rPr lang="en-US" sz="2040" kern="0">
                <a:gradFill>
                  <a:gsLst>
                    <a:gs pos="0">
                      <a:srgbClr val="616161"/>
                    </a:gs>
                    <a:gs pos="100000">
                      <a:srgbClr val="616161"/>
                    </a:gs>
                  </a:gsLst>
                  <a:lin ang="5400000" scaled="1"/>
                </a:gradFill>
                <a:latin typeface="+mn-lt"/>
              </a:rPr>
              <a:t>To prove or disprove the above, the team will conduct the following experiment(s): …</a:t>
            </a:r>
          </a:p>
        </p:txBody>
      </p:sp>
      <p:sp>
        <p:nvSpPr>
          <p:cNvPr id="8" name="TextBox 7"/>
          <p:cNvSpPr txBox="1"/>
          <p:nvPr/>
        </p:nvSpPr>
        <p:spPr>
          <a:xfrm>
            <a:off x="3769965" y="4851164"/>
            <a:ext cx="7917864" cy="1217849"/>
          </a:xfrm>
          <a:prstGeom prst="rect">
            <a:avLst/>
          </a:prstGeom>
          <a:noFill/>
        </p:spPr>
        <p:txBody>
          <a:bodyPr wrap="square" lIns="624183" tIns="0" rIns="0" bIns="0" rtlCol="0" anchor="ctr">
            <a:noAutofit/>
          </a:bodyPr>
          <a:lstStyle>
            <a:defPPr>
              <a:defRPr lang="en-US"/>
            </a:defPPr>
            <a:lvl1pPr defTabSz="913885">
              <a:lnSpc>
                <a:spcPct val="90000"/>
              </a:lnSpc>
              <a:defRPr sz="3200" spc="-71">
                <a:gradFill>
                  <a:gsLst>
                    <a:gs pos="0">
                      <a:schemeClr val="tx1"/>
                    </a:gs>
                    <a:gs pos="100000">
                      <a:schemeClr val="tx1"/>
                    </a:gs>
                  </a:gsLst>
                  <a:lin ang="5400000" scaled="1"/>
                </a:gradFill>
                <a:latin typeface="Segoe UI Light" pitchFamily="34" charset="0"/>
              </a:defRPr>
            </a:lvl1pPr>
          </a:lstStyle>
          <a:p>
            <a:pPr lvl="0">
              <a:lnSpc>
                <a:spcPct val="100000"/>
              </a:lnSpc>
            </a:pPr>
            <a:r>
              <a:rPr lang="en-US" sz="2040" kern="0">
                <a:gradFill>
                  <a:gsLst>
                    <a:gs pos="0">
                      <a:srgbClr val="616161"/>
                    </a:gs>
                    <a:gs pos="100000">
                      <a:srgbClr val="616161"/>
                    </a:gs>
                  </a:gsLst>
                  <a:lin ang="5400000" scaled="1"/>
                </a:gradFill>
                <a:latin typeface="+mn-lt"/>
              </a:rPr>
              <a:t>The above experiment(s) proved or disproved the hypothesis by impacting the following metric(s): …</a:t>
            </a:r>
          </a:p>
        </p:txBody>
      </p:sp>
      <p:sp>
        <p:nvSpPr>
          <p:cNvPr id="9" name="Pentagon 8"/>
          <p:cNvSpPr/>
          <p:nvPr/>
        </p:nvSpPr>
        <p:spPr bwMode="auto">
          <a:xfrm>
            <a:off x="3177376" y="1869545"/>
            <a:ext cx="974995" cy="763039"/>
          </a:xfrm>
          <a:prstGeom prst="homePlate">
            <a:avLst/>
          </a:prstGeom>
          <a:solidFill>
            <a:srgbClr val="616161">
              <a:lumMod val="50000"/>
              <a:alpha val="20000"/>
            </a:srgbClr>
          </a:solidFill>
          <a:ln w="9525" cap="flat" cmpd="sng" algn="ctr">
            <a:noFill/>
            <a:prstDash val="solid"/>
            <a:headEnd type="none" w="med" len="med"/>
            <a:tailEnd type="none" w="med" len="med"/>
          </a:ln>
          <a:effectLst/>
        </p:spPr>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713271" fontAlgn="base">
              <a:lnSpc>
                <a:spcPct val="90000"/>
              </a:lnSpc>
              <a:spcBef>
                <a:spcPct val="0"/>
              </a:spcBef>
              <a:spcAft>
                <a:spcPct val="0"/>
              </a:spcAft>
              <a:defRPr/>
            </a:pPr>
            <a:endParaRPr lang="en-US" sz="1836"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Pentagon 9"/>
          <p:cNvSpPr/>
          <p:nvPr/>
        </p:nvSpPr>
        <p:spPr bwMode="auto">
          <a:xfrm>
            <a:off x="3177376" y="3476113"/>
            <a:ext cx="974995" cy="763039"/>
          </a:xfrm>
          <a:prstGeom prst="homePlate">
            <a:avLst/>
          </a:prstGeom>
          <a:solidFill>
            <a:srgbClr val="616161">
              <a:lumMod val="50000"/>
              <a:alpha val="20000"/>
            </a:srgbClr>
          </a:solidFill>
          <a:ln w="9525" cap="flat" cmpd="sng" algn="ctr">
            <a:noFill/>
            <a:prstDash val="solid"/>
            <a:headEnd type="none" w="med" len="med"/>
            <a:tailEnd type="none" w="med" len="med"/>
          </a:ln>
          <a:effectLst/>
        </p:spPr>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713271" fontAlgn="base">
              <a:lnSpc>
                <a:spcPct val="90000"/>
              </a:lnSpc>
              <a:spcBef>
                <a:spcPct val="0"/>
              </a:spcBef>
              <a:spcAft>
                <a:spcPct val="0"/>
              </a:spcAft>
              <a:defRPr/>
            </a:pPr>
            <a:endParaRPr lang="en-US" sz="1836"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Pentagon 10"/>
          <p:cNvSpPr/>
          <p:nvPr/>
        </p:nvSpPr>
        <p:spPr bwMode="auto">
          <a:xfrm>
            <a:off x="3177376" y="5082682"/>
            <a:ext cx="974995" cy="763039"/>
          </a:xfrm>
          <a:prstGeom prst="homePlate">
            <a:avLst/>
          </a:prstGeom>
          <a:solidFill>
            <a:srgbClr val="616161">
              <a:lumMod val="50000"/>
              <a:alpha val="20000"/>
            </a:srgbClr>
          </a:solidFill>
          <a:ln w="9525" cap="flat" cmpd="sng" algn="ctr">
            <a:noFill/>
            <a:prstDash val="solid"/>
            <a:headEnd type="none" w="med" len="med"/>
            <a:tailEnd type="none" w="med" len="med"/>
          </a:ln>
          <a:effectLst/>
        </p:spPr>
        <p:txBody>
          <a:bodyPr rot="0" spcFirstLastPara="0" vertOverflow="overflow" horzOverflow="overflow" vert="horz" wrap="square" lIns="139891" tIns="111912" rIns="139891" bIns="111912" numCol="1" spcCol="0" rtlCol="0" fromWordArt="0" anchor="t" anchorCtr="0" forceAA="0" compatLnSpc="1">
            <a:prstTxWarp prst="textNoShape">
              <a:avLst/>
            </a:prstTxWarp>
            <a:noAutofit/>
          </a:bodyPr>
          <a:lstStyle/>
          <a:p>
            <a:pPr algn="ctr" defTabSz="713271" fontAlgn="base">
              <a:lnSpc>
                <a:spcPct val="90000"/>
              </a:lnSpc>
              <a:spcBef>
                <a:spcPct val="0"/>
              </a:spcBef>
              <a:spcAft>
                <a:spcPct val="0"/>
              </a:spcAft>
              <a:defRPr/>
            </a:pPr>
            <a:endParaRPr lang="en-US" sz="1836"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oup 11"/>
          <p:cNvGrpSpPr/>
          <p:nvPr/>
        </p:nvGrpSpPr>
        <p:grpSpPr>
          <a:xfrm>
            <a:off x="528931" y="1586583"/>
            <a:ext cx="3175514" cy="1328960"/>
            <a:chOff x="519112" y="1373716"/>
            <a:chExt cx="3113532" cy="1303020"/>
          </a:xfrm>
        </p:grpSpPr>
        <p:sp>
          <p:nvSpPr>
            <p:cNvPr id="13" name="Rectangle 12"/>
            <p:cNvSpPr/>
            <p:nvPr/>
          </p:nvSpPr>
          <p:spPr bwMode="auto">
            <a:xfrm>
              <a:off x="519112" y="1373716"/>
              <a:ext cx="3113532" cy="1303020"/>
            </a:xfrm>
            <a:prstGeom prst="rect">
              <a:avLst/>
            </a:prstGeom>
            <a:solidFill>
              <a:srgbClr val="A7D7FF"/>
            </a:solidFill>
            <a:ln w="9525" cap="flat" cmpd="sng" algn="ctr">
              <a:noFill/>
              <a:prstDash val="solid"/>
              <a:headEnd type="none" w="med" len="med"/>
              <a:tailEnd type="none" w="med" len="med"/>
            </a:ln>
            <a:effectLst/>
          </p:spPr>
          <p:txBody>
            <a:bodyPr rot="0" spcFirstLastPara="0" vertOverflow="overflow" horzOverflow="overflow" vert="horz" wrap="square" lIns="69927" tIns="69927" rIns="69927" bIns="69927" numCol="1" spcCol="0" rtlCol="0" fromWordArt="0" anchor="ctr" anchorCtr="0" forceAA="0" compatLnSpc="1">
              <a:prstTxWarp prst="textNoShape">
                <a:avLst/>
              </a:prstTxWarp>
              <a:noAutofit/>
            </a:bodyPr>
            <a:lstStyle/>
            <a:p>
              <a:pPr algn="ctr" defTabSz="699043" fontAlgn="base">
                <a:lnSpc>
                  <a:spcPct val="90000"/>
                </a:lnSpc>
                <a:spcBef>
                  <a:spcPct val="0"/>
                </a:spcBef>
                <a:spcAft>
                  <a:spcPct val="0"/>
                </a:spcAft>
                <a:defRPr/>
              </a:pPr>
              <a:endParaRPr lang="en-US" sz="2448" kern="0" spc="-76">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4" name="Rectangle 4"/>
            <p:cNvSpPr/>
            <p:nvPr/>
          </p:nvSpPr>
          <p:spPr bwMode="gray">
            <a:xfrm>
              <a:off x="519112" y="1373716"/>
              <a:ext cx="3113532" cy="763376"/>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209" h="763376">
                  <a:moveTo>
                    <a:pt x="0" y="0"/>
                  </a:moveTo>
                  <a:lnTo>
                    <a:pt x="2428875" y="0"/>
                  </a:lnTo>
                  <a:cubicBezTo>
                    <a:pt x="2430320" y="254459"/>
                    <a:pt x="2431764" y="508917"/>
                    <a:pt x="2433209" y="763376"/>
                  </a:cubicBezTo>
                  <a:lnTo>
                    <a:pt x="4333" y="429685"/>
                  </a:lnTo>
                  <a:cubicBezTo>
                    <a:pt x="2889" y="286457"/>
                    <a:pt x="1444" y="143228"/>
                    <a:pt x="0" y="0"/>
                  </a:cubicBezTo>
                  <a:close/>
                </a:path>
              </a:pathLst>
            </a:custGeom>
            <a:solidFill>
              <a:schemeClr val="accent4">
                <a:lumMod val="60000"/>
                <a:lumOff val="4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r>
                <a:rPr lang="en-US" sz="1632"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Hypothesis</a:t>
              </a:r>
              <a:endParaRPr lang="en-US" sz="1836"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15" name="Picture 14"/>
            <p:cNvPicPr>
              <a:picLocks noChangeAspect="1"/>
            </p:cNvPicPr>
            <p:nvPr/>
          </p:nvPicPr>
          <p:blipFill>
            <a:blip r:embed="rId3"/>
            <a:stretch>
              <a:fillRect/>
            </a:stretch>
          </p:blipFill>
          <p:spPr>
            <a:xfrm>
              <a:off x="585914" y="1814007"/>
              <a:ext cx="487506" cy="825009"/>
            </a:xfrm>
            <a:prstGeom prst="rect">
              <a:avLst/>
            </a:prstGeom>
          </p:spPr>
        </p:pic>
      </p:grpSp>
      <p:grpSp>
        <p:nvGrpSpPr>
          <p:cNvPr id="16" name="Group 15"/>
          <p:cNvGrpSpPr/>
          <p:nvPr/>
        </p:nvGrpSpPr>
        <p:grpSpPr>
          <a:xfrm>
            <a:off x="394869" y="3193152"/>
            <a:ext cx="3309577" cy="1328960"/>
            <a:chOff x="387666" y="2948926"/>
            <a:chExt cx="3244978" cy="1303020"/>
          </a:xfrm>
        </p:grpSpPr>
        <p:sp>
          <p:nvSpPr>
            <p:cNvPr id="17" name="Rectangle 16"/>
            <p:cNvSpPr/>
            <p:nvPr/>
          </p:nvSpPr>
          <p:spPr bwMode="auto">
            <a:xfrm>
              <a:off x="519112" y="2948926"/>
              <a:ext cx="3113532" cy="1303020"/>
            </a:xfrm>
            <a:prstGeom prst="rect">
              <a:avLst/>
            </a:prstGeom>
            <a:solidFill>
              <a:srgbClr val="AC2A90"/>
            </a:solidFill>
            <a:ln w="9525" cap="flat" cmpd="sng" algn="ctr">
              <a:noFill/>
              <a:prstDash val="solid"/>
              <a:headEnd type="none" w="med" len="med"/>
              <a:tailEnd type="none" w="med" len="med"/>
            </a:ln>
            <a:effectLst/>
          </p:spPr>
          <p:txBody>
            <a:bodyPr rot="0" spcFirstLastPara="0" vertOverflow="overflow" horzOverflow="overflow" vert="horz" wrap="square" lIns="69927" tIns="69927" rIns="69927" bIns="69927" numCol="1" spcCol="0" rtlCol="0" fromWordArt="0" anchor="ctr" anchorCtr="0" forceAA="0" compatLnSpc="1">
              <a:prstTxWarp prst="textNoShape">
                <a:avLst/>
              </a:prstTxWarp>
              <a:noAutofit/>
            </a:bodyPr>
            <a:lstStyle/>
            <a:p>
              <a:pPr algn="ctr" defTabSz="699043" fontAlgn="base">
                <a:lnSpc>
                  <a:spcPct val="90000"/>
                </a:lnSpc>
                <a:spcBef>
                  <a:spcPct val="0"/>
                </a:spcBef>
                <a:spcAft>
                  <a:spcPct val="0"/>
                </a:spcAft>
                <a:defRPr/>
              </a:pPr>
              <a:endParaRPr lang="en-US" sz="2448" kern="0" spc="-76">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18" name="Rectangle 4"/>
            <p:cNvSpPr/>
            <p:nvPr/>
          </p:nvSpPr>
          <p:spPr bwMode="gray">
            <a:xfrm>
              <a:off x="519112" y="2948926"/>
              <a:ext cx="3113532" cy="763376"/>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209" h="763376">
                  <a:moveTo>
                    <a:pt x="0" y="0"/>
                  </a:moveTo>
                  <a:lnTo>
                    <a:pt x="2428875" y="0"/>
                  </a:lnTo>
                  <a:cubicBezTo>
                    <a:pt x="2430320" y="254459"/>
                    <a:pt x="2431764" y="508917"/>
                    <a:pt x="2433209" y="763376"/>
                  </a:cubicBezTo>
                  <a:lnTo>
                    <a:pt x="4333" y="429685"/>
                  </a:lnTo>
                  <a:cubicBezTo>
                    <a:pt x="2889" y="286457"/>
                    <a:pt x="1444" y="143228"/>
                    <a:pt x="0" y="0"/>
                  </a:cubicBezTo>
                  <a:close/>
                </a:path>
              </a:pathLst>
            </a:custGeom>
            <a:solidFill>
              <a:srgbClr val="8D2376"/>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r>
                <a:rPr lang="en-US" sz="1632"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Experiment</a:t>
              </a:r>
              <a:endParaRPr lang="en-US" sz="1836"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19" name="Picture 18" descr="Illustrations-16.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7666" y="3440559"/>
              <a:ext cx="1040204" cy="803795"/>
            </a:xfrm>
            <a:prstGeom prst="rect">
              <a:avLst/>
            </a:prstGeom>
          </p:spPr>
        </p:pic>
      </p:grpSp>
      <p:grpSp>
        <p:nvGrpSpPr>
          <p:cNvPr id="20" name="Group 19"/>
          <p:cNvGrpSpPr/>
          <p:nvPr/>
        </p:nvGrpSpPr>
        <p:grpSpPr>
          <a:xfrm>
            <a:off x="530562" y="4799720"/>
            <a:ext cx="3175514" cy="1328960"/>
            <a:chOff x="520711" y="4524136"/>
            <a:chExt cx="3113532" cy="1303020"/>
          </a:xfrm>
        </p:grpSpPr>
        <p:sp>
          <p:nvSpPr>
            <p:cNvPr id="21" name="Rectangle 20"/>
            <p:cNvSpPr/>
            <p:nvPr/>
          </p:nvSpPr>
          <p:spPr bwMode="auto">
            <a:xfrm>
              <a:off x="520711" y="4524136"/>
              <a:ext cx="3113532" cy="1303020"/>
            </a:xfrm>
            <a:prstGeom prst="rect">
              <a:avLst/>
            </a:prstGeom>
            <a:solidFill>
              <a:srgbClr val="F78C1F"/>
            </a:solidFill>
            <a:ln w="9525" cap="flat" cmpd="sng" algn="ctr">
              <a:noFill/>
              <a:prstDash val="solid"/>
              <a:headEnd type="none" w="med" len="med"/>
              <a:tailEnd type="none" w="med" len="med"/>
            </a:ln>
            <a:effectLst/>
          </p:spPr>
          <p:txBody>
            <a:bodyPr rot="0" spcFirstLastPara="0" vertOverflow="overflow" horzOverflow="overflow" vert="horz" wrap="square" lIns="69927" tIns="69927" rIns="69927" bIns="69927" numCol="1" spcCol="0" rtlCol="0" fromWordArt="0" anchor="ctr" anchorCtr="0" forceAA="0" compatLnSpc="1">
              <a:prstTxWarp prst="textNoShape">
                <a:avLst/>
              </a:prstTxWarp>
              <a:noAutofit/>
            </a:bodyPr>
            <a:lstStyle/>
            <a:p>
              <a:pPr algn="ctr" defTabSz="699043" fontAlgn="base">
                <a:lnSpc>
                  <a:spcPct val="90000"/>
                </a:lnSpc>
                <a:spcBef>
                  <a:spcPct val="0"/>
                </a:spcBef>
                <a:spcAft>
                  <a:spcPct val="0"/>
                </a:spcAft>
                <a:defRPr/>
              </a:pPr>
              <a:endParaRPr lang="en-US" sz="2448" kern="0" spc="-76">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endParaRPr>
            </a:p>
          </p:txBody>
        </p:sp>
        <p:sp>
          <p:nvSpPr>
            <p:cNvPr id="22" name="Rectangle 4"/>
            <p:cNvSpPr/>
            <p:nvPr/>
          </p:nvSpPr>
          <p:spPr bwMode="gray">
            <a:xfrm>
              <a:off x="520711" y="4524136"/>
              <a:ext cx="3113532" cy="763376"/>
            </a:xfrm>
            <a:custGeom>
              <a:avLst/>
              <a:gdLst>
                <a:gd name="connsiteX0" fmla="*/ 0 w 2428875"/>
                <a:gd name="connsiteY0" fmla="*/ 0 h 681037"/>
                <a:gd name="connsiteX1" fmla="*/ 2428875 w 2428875"/>
                <a:gd name="connsiteY1" fmla="*/ 0 h 681037"/>
                <a:gd name="connsiteX2" fmla="*/ 2428875 w 2428875"/>
                <a:gd name="connsiteY2" fmla="*/ 681037 h 681037"/>
                <a:gd name="connsiteX3" fmla="*/ 0 w 2428875"/>
                <a:gd name="connsiteY3" fmla="*/ 681037 h 681037"/>
                <a:gd name="connsiteX4" fmla="*/ 0 w 2428875"/>
                <a:gd name="connsiteY4" fmla="*/ 0 h 681037"/>
                <a:gd name="connsiteX0" fmla="*/ 0 w 2428875"/>
                <a:gd name="connsiteY0" fmla="*/ 0 h 681037"/>
                <a:gd name="connsiteX1" fmla="*/ 2428875 w 2428875"/>
                <a:gd name="connsiteY1" fmla="*/ 0 h 681037"/>
                <a:gd name="connsiteX2" fmla="*/ 2428875 w 2428875"/>
                <a:gd name="connsiteY2" fmla="*/ 681037 h 681037"/>
                <a:gd name="connsiteX3" fmla="*/ 4333 w 2428875"/>
                <a:gd name="connsiteY3" fmla="*/ 429685 h 681037"/>
                <a:gd name="connsiteX4" fmla="*/ 0 w 2428875"/>
                <a:gd name="connsiteY4" fmla="*/ 0 h 681037"/>
                <a:gd name="connsiteX0" fmla="*/ 0 w 2433209"/>
                <a:gd name="connsiteY0" fmla="*/ 0 h 763376"/>
                <a:gd name="connsiteX1" fmla="*/ 2428875 w 2433209"/>
                <a:gd name="connsiteY1" fmla="*/ 0 h 763376"/>
                <a:gd name="connsiteX2" fmla="*/ 2433209 w 2433209"/>
                <a:gd name="connsiteY2" fmla="*/ 763376 h 763376"/>
                <a:gd name="connsiteX3" fmla="*/ 4333 w 2433209"/>
                <a:gd name="connsiteY3" fmla="*/ 429685 h 763376"/>
                <a:gd name="connsiteX4" fmla="*/ 0 w 2433209"/>
                <a:gd name="connsiteY4" fmla="*/ 0 h 763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209" h="763376">
                  <a:moveTo>
                    <a:pt x="0" y="0"/>
                  </a:moveTo>
                  <a:lnTo>
                    <a:pt x="2428875" y="0"/>
                  </a:lnTo>
                  <a:cubicBezTo>
                    <a:pt x="2430320" y="254459"/>
                    <a:pt x="2431764" y="508917"/>
                    <a:pt x="2433209" y="763376"/>
                  </a:cubicBezTo>
                  <a:lnTo>
                    <a:pt x="4333" y="429685"/>
                  </a:lnTo>
                  <a:cubicBezTo>
                    <a:pt x="2889" y="286457"/>
                    <a:pt x="1444" y="143228"/>
                    <a:pt x="0" y="0"/>
                  </a:cubicBezTo>
                  <a:close/>
                </a:path>
              </a:pathLst>
            </a:custGeom>
            <a:solidFill>
              <a:srgbClr val="C5660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0"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defRPr/>
              </a:pPr>
              <a:r>
                <a:rPr lang="en-US" sz="1632"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Learning</a:t>
              </a:r>
              <a:endParaRPr lang="en-US" sz="1836" kern="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23" name="Picture 22"/>
            <p:cNvPicPr>
              <a:picLocks noChangeAspect="1"/>
            </p:cNvPicPr>
            <p:nvPr/>
          </p:nvPicPr>
          <p:blipFill>
            <a:blip r:embed="rId5"/>
            <a:stretch>
              <a:fillRect/>
            </a:stretch>
          </p:blipFill>
          <p:spPr>
            <a:xfrm>
              <a:off x="593001" y="5031254"/>
              <a:ext cx="519063" cy="737399"/>
            </a:xfrm>
            <a:prstGeom prst="rect">
              <a:avLst/>
            </a:prstGeom>
          </p:spPr>
        </p:pic>
      </p:grpSp>
    </p:spTree>
    <p:extLst>
      <p:ext uri="{BB962C8B-B14F-4D97-AF65-F5344CB8AC3E}">
        <p14:creationId xmlns:p14="http://schemas.microsoft.com/office/powerpoint/2010/main" val="1750346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1FA46-F9E3-40F4-AD78-50145C7CD288}"/>
              </a:ext>
            </a:extLst>
          </p:cNvPr>
          <p:cNvSpPr>
            <a:spLocks noGrp="1"/>
          </p:cNvSpPr>
          <p:nvPr>
            <p:ph type="title"/>
          </p:nvPr>
        </p:nvSpPr>
        <p:spPr/>
        <p:txBody>
          <a:bodyPr/>
          <a:lstStyle/>
          <a:p>
            <a:r>
              <a:rPr lang="en-AU" dirty="0"/>
              <a:t>Failure is an opportunity to learn</a:t>
            </a:r>
          </a:p>
        </p:txBody>
      </p:sp>
      <p:pic>
        <p:nvPicPr>
          <p:cNvPr id="4" name="Picture 3">
            <a:extLst>
              <a:ext uri="{FF2B5EF4-FFF2-40B4-BE49-F238E27FC236}">
                <a16:creationId xmlns:a16="http://schemas.microsoft.com/office/drawing/2014/main" id="{380BB12F-6DFA-4088-A7DF-955DEEDDE3CE}"/>
              </a:ext>
            </a:extLst>
          </p:cNvPr>
          <p:cNvPicPr>
            <a:picLocks noChangeAspect="1"/>
          </p:cNvPicPr>
          <p:nvPr/>
        </p:nvPicPr>
        <p:blipFill>
          <a:blip r:embed="rId3"/>
          <a:stretch>
            <a:fillRect/>
          </a:stretch>
        </p:blipFill>
        <p:spPr>
          <a:xfrm>
            <a:off x="1134242" y="1295399"/>
            <a:ext cx="6212708" cy="4926786"/>
          </a:xfrm>
          <a:prstGeom prst="rect">
            <a:avLst/>
          </a:prstGeom>
        </p:spPr>
      </p:pic>
      <p:pic>
        <p:nvPicPr>
          <p:cNvPr id="3" name="Picture 2">
            <a:extLst>
              <a:ext uri="{FF2B5EF4-FFF2-40B4-BE49-F238E27FC236}">
                <a16:creationId xmlns:a16="http://schemas.microsoft.com/office/drawing/2014/main" id="{FE1F6D22-902F-4456-B1C4-C1CE9A14392A}"/>
              </a:ext>
            </a:extLst>
          </p:cNvPr>
          <p:cNvPicPr>
            <a:picLocks noChangeAspect="1"/>
          </p:cNvPicPr>
          <p:nvPr/>
        </p:nvPicPr>
        <p:blipFill>
          <a:blip r:embed="rId4"/>
          <a:stretch>
            <a:fillRect/>
          </a:stretch>
        </p:blipFill>
        <p:spPr>
          <a:xfrm>
            <a:off x="5471939" y="1716067"/>
            <a:ext cx="5931894" cy="4926034"/>
          </a:xfrm>
          <a:prstGeom prst="rect">
            <a:avLst/>
          </a:prstGeom>
          <a:ln>
            <a:solidFill>
              <a:schemeClr val="bg2">
                <a:lumMod val="50000"/>
              </a:schemeClr>
            </a:solidFill>
          </a:ln>
        </p:spPr>
      </p:pic>
    </p:spTree>
    <p:extLst>
      <p:ext uri="{BB962C8B-B14F-4D97-AF65-F5344CB8AC3E}">
        <p14:creationId xmlns:p14="http://schemas.microsoft.com/office/powerpoint/2010/main" val="2068000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3AF02-13C1-4C44-BB7F-D0B102F4A249}"/>
              </a:ext>
            </a:extLst>
          </p:cNvPr>
          <p:cNvSpPr>
            <a:spLocks noGrp="1"/>
          </p:cNvSpPr>
          <p:nvPr>
            <p:ph type="title"/>
          </p:nvPr>
        </p:nvSpPr>
        <p:spPr>
          <a:xfrm>
            <a:off x="274639" y="295274"/>
            <a:ext cx="11889564" cy="917575"/>
          </a:xfrm>
        </p:spPr>
        <p:txBody>
          <a:bodyPr/>
          <a:lstStyle/>
          <a:p>
            <a:r>
              <a:rPr lang="en-GB"/>
              <a:t>Five habits we’ve learned so far</a:t>
            </a:r>
            <a:endParaRPr lang="en-US"/>
          </a:p>
        </p:txBody>
      </p:sp>
      <p:grpSp>
        <p:nvGrpSpPr>
          <p:cNvPr id="289" name="Group 288">
            <a:extLst>
              <a:ext uri="{FF2B5EF4-FFF2-40B4-BE49-F238E27FC236}">
                <a16:creationId xmlns:a16="http://schemas.microsoft.com/office/drawing/2014/main" id="{766B5B9D-157A-4B68-A49E-9BAC3508C192}"/>
              </a:ext>
            </a:extLst>
          </p:cNvPr>
          <p:cNvGrpSpPr/>
          <p:nvPr/>
        </p:nvGrpSpPr>
        <p:grpSpPr>
          <a:xfrm>
            <a:off x="3933843" y="1266946"/>
            <a:ext cx="8290983" cy="5527322"/>
            <a:chOff x="3697957" y="1282698"/>
            <a:chExt cx="8290983" cy="5527322"/>
          </a:xfrm>
        </p:grpSpPr>
        <p:graphicFrame>
          <p:nvGraphicFramePr>
            <p:cNvPr id="4" name="Diagram 3">
              <a:extLst>
                <a:ext uri="{FF2B5EF4-FFF2-40B4-BE49-F238E27FC236}">
                  <a16:creationId xmlns:a16="http://schemas.microsoft.com/office/drawing/2014/main" id="{3A16E288-F038-419F-A00E-4E02F867F4B5}"/>
                </a:ext>
              </a:extLst>
            </p:cNvPr>
            <p:cNvGraphicFramePr/>
            <p:nvPr>
              <p:extLst>
                <p:ext uri="{D42A27DB-BD31-4B8C-83A1-F6EECF244321}">
                  <p14:modId xmlns:p14="http://schemas.microsoft.com/office/powerpoint/2010/main" val="3116081355"/>
                </p:ext>
              </p:extLst>
            </p:nvPr>
          </p:nvGraphicFramePr>
          <p:xfrm>
            <a:off x="3697957" y="1282698"/>
            <a:ext cx="8290983" cy="552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people_3" title="Icon of a person surrounded by brackets">
              <a:extLst>
                <a:ext uri="{FF2B5EF4-FFF2-40B4-BE49-F238E27FC236}">
                  <a16:creationId xmlns:a16="http://schemas.microsoft.com/office/drawing/2014/main" id="{143FBB90-9C0D-40A9-ACE6-32A7DDD28DFA}"/>
                </a:ext>
              </a:extLst>
            </p:cNvPr>
            <p:cNvSpPr>
              <a:spLocks noChangeAspect="1" noEditPoints="1"/>
            </p:cNvSpPr>
            <p:nvPr/>
          </p:nvSpPr>
          <p:spPr bwMode="auto">
            <a:xfrm>
              <a:off x="3996739" y="1748609"/>
              <a:ext cx="447187" cy="450759"/>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sq">
              <a:solidFill>
                <a:schemeClr val="accent6">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 name="Health_E95E" title="Icon of a heart with a heartbeat monitor line through the middle">
              <a:extLst>
                <a:ext uri="{FF2B5EF4-FFF2-40B4-BE49-F238E27FC236}">
                  <a16:creationId xmlns:a16="http://schemas.microsoft.com/office/drawing/2014/main" id="{AF964C81-CD8A-407F-ACD6-1ADEC20A0242}"/>
                </a:ext>
              </a:extLst>
            </p:cNvPr>
            <p:cNvSpPr>
              <a:spLocks noChangeAspect="1"/>
            </p:cNvSpPr>
            <p:nvPr/>
          </p:nvSpPr>
          <p:spPr bwMode="auto">
            <a:xfrm>
              <a:off x="4463316" y="2815754"/>
              <a:ext cx="521802" cy="441877"/>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rrow_24" title="Icon of an arrow pointing out of a box">
              <a:extLst>
                <a:ext uri="{FF2B5EF4-FFF2-40B4-BE49-F238E27FC236}">
                  <a16:creationId xmlns:a16="http://schemas.microsoft.com/office/drawing/2014/main" id="{2B87FB9F-759E-4F0E-9034-837BED44EDB1}"/>
                </a:ext>
              </a:extLst>
            </p:cNvPr>
            <p:cNvSpPr>
              <a:spLocks noChangeAspect="1" noEditPoints="1"/>
            </p:cNvSpPr>
            <p:nvPr/>
          </p:nvSpPr>
          <p:spPr bwMode="auto">
            <a:xfrm rot="10800000">
              <a:off x="4445846" y="4901492"/>
              <a:ext cx="478923" cy="365760"/>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5875" cap="sq">
              <a:solidFill>
                <a:schemeClr val="accent6">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10" name="cloud_2" title="Icon of a cloud made of two arrows pointing towards eachother">
              <a:extLst>
                <a:ext uri="{FF2B5EF4-FFF2-40B4-BE49-F238E27FC236}">
                  <a16:creationId xmlns:a16="http://schemas.microsoft.com/office/drawing/2014/main" id="{7586CDEF-A780-46F8-BE0A-A3D2641B020A}"/>
                </a:ext>
              </a:extLst>
            </p:cNvPr>
            <p:cNvSpPr>
              <a:spLocks noChangeAspect="1" noEditPoints="1"/>
            </p:cNvSpPr>
            <p:nvPr/>
          </p:nvSpPr>
          <p:spPr bwMode="auto">
            <a:xfrm>
              <a:off x="3943037" y="5959755"/>
              <a:ext cx="554589" cy="320040"/>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accent6">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1" name="Modern_workplace" title="Icon of three people connected by a dotted line">
              <a:extLst>
                <a:ext uri="{FF2B5EF4-FFF2-40B4-BE49-F238E27FC236}">
                  <a16:creationId xmlns:a16="http://schemas.microsoft.com/office/drawing/2014/main" id="{3307B489-A465-435C-BAB7-9F753D36CF48}"/>
                </a:ext>
              </a:extLst>
            </p:cNvPr>
            <p:cNvSpPr>
              <a:spLocks noChangeAspect="1" noEditPoints="1"/>
            </p:cNvSpPr>
            <p:nvPr/>
          </p:nvSpPr>
          <p:spPr bwMode="auto">
            <a:xfrm>
              <a:off x="4623675" y="3774959"/>
              <a:ext cx="495378" cy="480081"/>
            </a:xfrm>
            <a:custGeom>
              <a:avLst/>
              <a:gdLst>
                <a:gd name="T0" fmla="*/ 210 w 584"/>
                <a:gd name="T1" fmla="*/ 515 h 564"/>
                <a:gd name="T2" fmla="*/ 226 w 584"/>
                <a:gd name="T3" fmla="*/ 515 h 564"/>
                <a:gd name="T4" fmla="*/ 239 w 584"/>
                <a:gd name="T5" fmla="*/ 515 h 564"/>
                <a:gd name="T6" fmla="*/ 255 w 584"/>
                <a:gd name="T7" fmla="*/ 515 h 564"/>
                <a:gd name="T8" fmla="*/ 269 w 584"/>
                <a:gd name="T9" fmla="*/ 515 h 564"/>
                <a:gd name="T10" fmla="*/ 285 w 584"/>
                <a:gd name="T11" fmla="*/ 515 h 564"/>
                <a:gd name="T12" fmla="*/ 298 w 584"/>
                <a:gd name="T13" fmla="*/ 515 h 564"/>
                <a:gd name="T14" fmla="*/ 314 w 584"/>
                <a:gd name="T15" fmla="*/ 515 h 564"/>
                <a:gd name="T16" fmla="*/ 328 w 584"/>
                <a:gd name="T17" fmla="*/ 515 h 564"/>
                <a:gd name="T18" fmla="*/ 344 w 584"/>
                <a:gd name="T19" fmla="*/ 515 h 564"/>
                <a:gd name="T20" fmla="*/ 357 w 584"/>
                <a:gd name="T21" fmla="*/ 515 h 564"/>
                <a:gd name="T22" fmla="*/ 373 w 584"/>
                <a:gd name="T23" fmla="*/ 515 h 564"/>
                <a:gd name="T24" fmla="*/ 366 w 584"/>
                <a:gd name="T25" fmla="*/ 247 h 564"/>
                <a:gd name="T26" fmla="*/ 358 w 584"/>
                <a:gd name="T27" fmla="*/ 233 h 564"/>
                <a:gd name="T28" fmla="*/ 372 w 584"/>
                <a:gd name="T29" fmla="*/ 259 h 564"/>
                <a:gd name="T30" fmla="*/ 380 w 584"/>
                <a:gd name="T31" fmla="*/ 273 h 564"/>
                <a:gd name="T32" fmla="*/ 386 w 584"/>
                <a:gd name="T33" fmla="*/ 285 h 564"/>
                <a:gd name="T34" fmla="*/ 393 w 584"/>
                <a:gd name="T35" fmla="*/ 299 h 564"/>
                <a:gd name="T36" fmla="*/ 400 w 584"/>
                <a:gd name="T37" fmla="*/ 311 h 564"/>
                <a:gd name="T38" fmla="*/ 407 w 584"/>
                <a:gd name="T39" fmla="*/ 325 h 564"/>
                <a:gd name="T40" fmla="*/ 414 w 584"/>
                <a:gd name="T41" fmla="*/ 337 h 564"/>
                <a:gd name="T42" fmla="*/ 421 w 584"/>
                <a:gd name="T43" fmla="*/ 351 h 564"/>
                <a:gd name="T44" fmla="*/ 226 w 584"/>
                <a:gd name="T45" fmla="*/ 233 h 564"/>
                <a:gd name="T46" fmla="*/ 218 w 584"/>
                <a:gd name="T47" fmla="*/ 247 h 564"/>
                <a:gd name="T48" fmla="*/ 212 w 584"/>
                <a:gd name="T49" fmla="*/ 259 h 564"/>
                <a:gd name="T50" fmla="*/ 204 w 584"/>
                <a:gd name="T51" fmla="*/ 273 h 564"/>
                <a:gd name="T52" fmla="*/ 198 w 584"/>
                <a:gd name="T53" fmla="*/ 285 h 564"/>
                <a:gd name="T54" fmla="*/ 191 w 584"/>
                <a:gd name="T55" fmla="*/ 299 h 564"/>
                <a:gd name="T56" fmla="*/ 184 w 584"/>
                <a:gd name="T57" fmla="*/ 311 h 564"/>
                <a:gd name="T58" fmla="*/ 177 w 584"/>
                <a:gd name="T59" fmla="*/ 325 h 564"/>
                <a:gd name="T60" fmla="*/ 170 w 584"/>
                <a:gd name="T61" fmla="*/ 337 h 564"/>
                <a:gd name="T62" fmla="*/ 163 w 584"/>
                <a:gd name="T63" fmla="*/ 351 h 564"/>
                <a:gd name="T64" fmla="*/ 239 w 584"/>
                <a:gd name="T65" fmla="*/ 53 h 564"/>
                <a:gd name="T66" fmla="*/ 293 w 584"/>
                <a:gd name="T67" fmla="*/ 105 h 564"/>
                <a:gd name="T68" fmla="*/ 347 w 584"/>
                <a:gd name="T69" fmla="*/ 53 h 564"/>
                <a:gd name="T70" fmla="*/ 293 w 584"/>
                <a:gd name="T71" fmla="*/ 0 h 564"/>
                <a:gd name="T72" fmla="*/ 239 w 584"/>
                <a:gd name="T73" fmla="*/ 53 h 564"/>
                <a:gd name="T74" fmla="*/ 205 w 584"/>
                <a:gd name="T75" fmla="*/ 190 h 564"/>
                <a:gd name="T76" fmla="*/ 292 w 584"/>
                <a:gd name="T77" fmla="*/ 105 h 564"/>
                <a:gd name="T78" fmla="*/ 379 w 584"/>
                <a:gd name="T79" fmla="*/ 190 h 564"/>
                <a:gd name="T80" fmla="*/ 444 w 584"/>
                <a:gd name="T81" fmla="*/ 427 h 564"/>
                <a:gd name="T82" fmla="*/ 498 w 584"/>
                <a:gd name="T83" fmla="*/ 479 h 564"/>
                <a:gd name="T84" fmla="*/ 553 w 584"/>
                <a:gd name="T85" fmla="*/ 427 h 564"/>
                <a:gd name="T86" fmla="*/ 498 w 584"/>
                <a:gd name="T87" fmla="*/ 374 h 564"/>
                <a:gd name="T88" fmla="*/ 444 w 584"/>
                <a:gd name="T89" fmla="*/ 427 h 564"/>
                <a:gd name="T90" fmla="*/ 411 w 584"/>
                <a:gd name="T91" fmla="*/ 564 h 564"/>
                <a:gd name="T92" fmla="*/ 498 w 584"/>
                <a:gd name="T93" fmla="*/ 479 h 564"/>
                <a:gd name="T94" fmla="*/ 584 w 584"/>
                <a:gd name="T95" fmla="*/ 564 h 564"/>
                <a:gd name="T96" fmla="*/ 34 w 584"/>
                <a:gd name="T97" fmla="*/ 427 h 564"/>
                <a:gd name="T98" fmla="*/ 87 w 584"/>
                <a:gd name="T99" fmla="*/ 479 h 564"/>
                <a:gd name="T100" fmla="*/ 142 w 584"/>
                <a:gd name="T101" fmla="*/ 427 h 564"/>
                <a:gd name="T102" fmla="*/ 87 w 584"/>
                <a:gd name="T103" fmla="*/ 374 h 564"/>
                <a:gd name="T104" fmla="*/ 34 w 584"/>
                <a:gd name="T105" fmla="*/ 427 h 564"/>
                <a:gd name="T106" fmla="*/ 0 w 584"/>
                <a:gd name="T107" fmla="*/ 564 h 564"/>
                <a:gd name="T108" fmla="*/ 87 w 584"/>
                <a:gd name="T109" fmla="*/ 479 h 564"/>
                <a:gd name="T110" fmla="*/ 173 w 584"/>
                <a:gd name="T11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4" h="564">
                  <a:moveTo>
                    <a:pt x="210" y="515"/>
                  </a:moveTo>
                  <a:cubicBezTo>
                    <a:pt x="226" y="515"/>
                    <a:pt x="226" y="515"/>
                    <a:pt x="226" y="515"/>
                  </a:cubicBezTo>
                  <a:moveTo>
                    <a:pt x="239" y="515"/>
                  </a:moveTo>
                  <a:cubicBezTo>
                    <a:pt x="255" y="515"/>
                    <a:pt x="255" y="515"/>
                    <a:pt x="255" y="515"/>
                  </a:cubicBezTo>
                  <a:moveTo>
                    <a:pt x="269" y="515"/>
                  </a:moveTo>
                  <a:cubicBezTo>
                    <a:pt x="285" y="515"/>
                    <a:pt x="285" y="515"/>
                    <a:pt x="285" y="515"/>
                  </a:cubicBezTo>
                  <a:moveTo>
                    <a:pt x="298" y="515"/>
                  </a:moveTo>
                  <a:cubicBezTo>
                    <a:pt x="314" y="515"/>
                    <a:pt x="314" y="515"/>
                    <a:pt x="314" y="515"/>
                  </a:cubicBezTo>
                  <a:moveTo>
                    <a:pt x="328" y="515"/>
                  </a:moveTo>
                  <a:cubicBezTo>
                    <a:pt x="344" y="515"/>
                    <a:pt x="344" y="515"/>
                    <a:pt x="344" y="515"/>
                  </a:cubicBezTo>
                  <a:moveTo>
                    <a:pt x="357" y="515"/>
                  </a:moveTo>
                  <a:cubicBezTo>
                    <a:pt x="373" y="515"/>
                    <a:pt x="373" y="515"/>
                    <a:pt x="373" y="515"/>
                  </a:cubicBezTo>
                  <a:moveTo>
                    <a:pt x="366" y="247"/>
                  </a:moveTo>
                  <a:cubicBezTo>
                    <a:pt x="358" y="233"/>
                    <a:pt x="358" y="233"/>
                    <a:pt x="358" y="233"/>
                  </a:cubicBezTo>
                  <a:moveTo>
                    <a:pt x="372" y="259"/>
                  </a:moveTo>
                  <a:cubicBezTo>
                    <a:pt x="380" y="273"/>
                    <a:pt x="380" y="273"/>
                    <a:pt x="380" y="273"/>
                  </a:cubicBezTo>
                  <a:moveTo>
                    <a:pt x="386" y="285"/>
                  </a:moveTo>
                  <a:cubicBezTo>
                    <a:pt x="393" y="299"/>
                    <a:pt x="393" y="299"/>
                    <a:pt x="393" y="299"/>
                  </a:cubicBezTo>
                  <a:moveTo>
                    <a:pt x="400" y="311"/>
                  </a:moveTo>
                  <a:cubicBezTo>
                    <a:pt x="407" y="325"/>
                    <a:pt x="407" y="325"/>
                    <a:pt x="407" y="325"/>
                  </a:cubicBezTo>
                  <a:moveTo>
                    <a:pt x="414" y="337"/>
                  </a:moveTo>
                  <a:cubicBezTo>
                    <a:pt x="421" y="351"/>
                    <a:pt x="421" y="351"/>
                    <a:pt x="421" y="351"/>
                  </a:cubicBezTo>
                  <a:moveTo>
                    <a:pt x="226" y="233"/>
                  </a:moveTo>
                  <a:cubicBezTo>
                    <a:pt x="218" y="247"/>
                    <a:pt x="218" y="247"/>
                    <a:pt x="218" y="247"/>
                  </a:cubicBezTo>
                  <a:moveTo>
                    <a:pt x="212" y="259"/>
                  </a:moveTo>
                  <a:cubicBezTo>
                    <a:pt x="204" y="273"/>
                    <a:pt x="204" y="273"/>
                    <a:pt x="204" y="273"/>
                  </a:cubicBezTo>
                  <a:moveTo>
                    <a:pt x="198" y="285"/>
                  </a:moveTo>
                  <a:cubicBezTo>
                    <a:pt x="191" y="299"/>
                    <a:pt x="191" y="299"/>
                    <a:pt x="191" y="299"/>
                  </a:cubicBezTo>
                  <a:moveTo>
                    <a:pt x="184" y="311"/>
                  </a:moveTo>
                  <a:cubicBezTo>
                    <a:pt x="177" y="325"/>
                    <a:pt x="177" y="325"/>
                    <a:pt x="177" y="325"/>
                  </a:cubicBezTo>
                  <a:moveTo>
                    <a:pt x="170" y="337"/>
                  </a:moveTo>
                  <a:cubicBezTo>
                    <a:pt x="163" y="351"/>
                    <a:pt x="163" y="351"/>
                    <a:pt x="163" y="351"/>
                  </a:cubicBezTo>
                  <a:moveTo>
                    <a:pt x="239" y="53"/>
                  </a:moveTo>
                  <a:cubicBezTo>
                    <a:pt x="239" y="82"/>
                    <a:pt x="263" y="105"/>
                    <a:pt x="293" y="105"/>
                  </a:cubicBezTo>
                  <a:cubicBezTo>
                    <a:pt x="322" y="105"/>
                    <a:pt x="347" y="82"/>
                    <a:pt x="347" y="53"/>
                  </a:cubicBezTo>
                  <a:cubicBezTo>
                    <a:pt x="347" y="24"/>
                    <a:pt x="322" y="0"/>
                    <a:pt x="293" y="0"/>
                  </a:cubicBezTo>
                  <a:cubicBezTo>
                    <a:pt x="263" y="0"/>
                    <a:pt x="239" y="24"/>
                    <a:pt x="239" y="53"/>
                  </a:cubicBezTo>
                  <a:close/>
                  <a:moveTo>
                    <a:pt x="205" y="190"/>
                  </a:moveTo>
                  <a:cubicBezTo>
                    <a:pt x="205" y="143"/>
                    <a:pt x="244" y="105"/>
                    <a:pt x="292" y="105"/>
                  </a:cubicBezTo>
                  <a:cubicBezTo>
                    <a:pt x="340" y="105"/>
                    <a:pt x="379" y="143"/>
                    <a:pt x="379" y="190"/>
                  </a:cubicBezTo>
                  <a:moveTo>
                    <a:pt x="444" y="427"/>
                  </a:moveTo>
                  <a:cubicBezTo>
                    <a:pt x="444" y="456"/>
                    <a:pt x="469" y="479"/>
                    <a:pt x="498" y="479"/>
                  </a:cubicBezTo>
                  <a:cubicBezTo>
                    <a:pt x="528" y="479"/>
                    <a:pt x="553" y="456"/>
                    <a:pt x="553" y="427"/>
                  </a:cubicBezTo>
                  <a:cubicBezTo>
                    <a:pt x="553" y="398"/>
                    <a:pt x="528" y="374"/>
                    <a:pt x="498" y="374"/>
                  </a:cubicBezTo>
                  <a:cubicBezTo>
                    <a:pt x="469" y="374"/>
                    <a:pt x="444" y="398"/>
                    <a:pt x="444" y="427"/>
                  </a:cubicBezTo>
                  <a:close/>
                  <a:moveTo>
                    <a:pt x="411" y="564"/>
                  </a:moveTo>
                  <a:cubicBezTo>
                    <a:pt x="411" y="517"/>
                    <a:pt x="449" y="479"/>
                    <a:pt x="498" y="479"/>
                  </a:cubicBezTo>
                  <a:cubicBezTo>
                    <a:pt x="546" y="479"/>
                    <a:pt x="584" y="517"/>
                    <a:pt x="584" y="564"/>
                  </a:cubicBezTo>
                  <a:moveTo>
                    <a:pt x="34" y="427"/>
                  </a:moveTo>
                  <a:cubicBezTo>
                    <a:pt x="34" y="456"/>
                    <a:pt x="58" y="479"/>
                    <a:pt x="87" y="479"/>
                  </a:cubicBezTo>
                  <a:cubicBezTo>
                    <a:pt x="117" y="479"/>
                    <a:pt x="142" y="456"/>
                    <a:pt x="142" y="427"/>
                  </a:cubicBezTo>
                  <a:cubicBezTo>
                    <a:pt x="142" y="398"/>
                    <a:pt x="117" y="374"/>
                    <a:pt x="87" y="374"/>
                  </a:cubicBezTo>
                  <a:cubicBezTo>
                    <a:pt x="58" y="374"/>
                    <a:pt x="34" y="398"/>
                    <a:pt x="34" y="427"/>
                  </a:cubicBezTo>
                  <a:close/>
                  <a:moveTo>
                    <a:pt x="0" y="564"/>
                  </a:moveTo>
                  <a:cubicBezTo>
                    <a:pt x="0" y="517"/>
                    <a:pt x="38" y="479"/>
                    <a:pt x="87" y="479"/>
                  </a:cubicBezTo>
                  <a:cubicBezTo>
                    <a:pt x="135" y="479"/>
                    <a:pt x="173" y="517"/>
                    <a:pt x="173" y="564"/>
                  </a:cubicBezTo>
                </a:path>
              </a:pathLst>
            </a:custGeom>
            <a:noFill/>
            <a:ln w="15875" cap="flat">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pic>
        <p:nvPicPr>
          <p:cNvPr id="14" name="Picture 13">
            <a:extLst>
              <a:ext uri="{FF2B5EF4-FFF2-40B4-BE49-F238E27FC236}">
                <a16:creationId xmlns:a16="http://schemas.microsoft.com/office/drawing/2014/main" id="{1880CEC6-1209-4C9C-9783-E5CF8A26DC40}"/>
              </a:ext>
            </a:extLst>
          </p:cNvPr>
          <p:cNvPicPr>
            <a:picLocks noChangeAspect="1"/>
          </p:cNvPicPr>
          <p:nvPr/>
        </p:nvPicPr>
        <p:blipFill>
          <a:blip r:embed="rId8"/>
          <a:stretch>
            <a:fillRect/>
          </a:stretch>
        </p:blipFill>
        <p:spPr>
          <a:xfrm>
            <a:off x="1410627" y="2090516"/>
            <a:ext cx="2102645" cy="829905"/>
          </a:xfrm>
          <a:prstGeom prst="rect">
            <a:avLst/>
          </a:prstGeom>
        </p:spPr>
      </p:pic>
      <p:sp>
        <p:nvSpPr>
          <p:cNvPr id="219" name="Rectangle 20">
            <a:extLst>
              <a:ext uri="{FF2B5EF4-FFF2-40B4-BE49-F238E27FC236}">
                <a16:creationId xmlns:a16="http://schemas.microsoft.com/office/drawing/2014/main" id="{DCA17379-A902-4CF0-8D44-DC5B226737F4}"/>
              </a:ext>
            </a:extLst>
          </p:cNvPr>
          <p:cNvSpPr>
            <a:spLocks noChangeArrowheads="1"/>
          </p:cNvSpPr>
          <p:nvPr/>
        </p:nvSpPr>
        <p:spPr bwMode="auto">
          <a:xfrm>
            <a:off x="254753" y="1163734"/>
            <a:ext cx="4349036" cy="561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nvGrpSpPr>
          <p:cNvPr id="226" name="Group 225">
            <a:extLst>
              <a:ext uri="{FF2B5EF4-FFF2-40B4-BE49-F238E27FC236}">
                <a16:creationId xmlns:a16="http://schemas.microsoft.com/office/drawing/2014/main" id="{19B0575A-C3FD-4667-81A2-30B3919D4772}"/>
              </a:ext>
            </a:extLst>
          </p:cNvPr>
          <p:cNvGrpSpPr/>
          <p:nvPr/>
        </p:nvGrpSpPr>
        <p:grpSpPr>
          <a:xfrm>
            <a:off x="2429271" y="3284044"/>
            <a:ext cx="537211" cy="813716"/>
            <a:chOff x="9939685" y="4431514"/>
            <a:chExt cx="215900" cy="327025"/>
          </a:xfrm>
        </p:grpSpPr>
        <p:sp>
          <p:nvSpPr>
            <p:cNvPr id="227" name="Freeform 38">
              <a:extLst>
                <a:ext uri="{FF2B5EF4-FFF2-40B4-BE49-F238E27FC236}">
                  <a16:creationId xmlns:a16="http://schemas.microsoft.com/office/drawing/2014/main" id="{3FC3EB1B-C4A5-43E6-B5B0-EBF7A9C39112}"/>
                </a:ext>
              </a:extLst>
            </p:cNvPr>
            <p:cNvSpPr>
              <a:spLocks noEditPoints="1"/>
            </p:cNvSpPr>
            <p:nvPr/>
          </p:nvSpPr>
          <p:spPr bwMode="auto">
            <a:xfrm>
              <a:off x="9939685" y="4431514"/>
              <a:ext cx="215900" cy="279400"/>
            </a:xfrm>
            <a:custGeom>
              <a:avLst/>
              <a:gdLst>
                <a:gd name="T0" fmla="*/ 35 w 71"/>
                <a:gd name="T1" fmla="*/ 92 h 92"/>
                <a:gd name="T2" fmla="*/ 35 w 71"/>
                <a:gd name="T3" fmla="*/ 87 h 92"/>
                <a:gd name="T4" fmla="*/ 36 w 71"/>
                <a:gd name="T5" fmla="*/ 87 h 92"/>
                <a:gd name="T6" fmla="*/ 35 w 71"/>
                <a:gd name="T7" fmla="*/ 92 h 92"/>
                <a:gd name="T8" fmla="*/ 71 w 71"/>
                <a:gd name="T9" fmla="*/ 35 h 92"/>
                <a:gd name="T10" fmla="*/ 35 w 71"/>
                <a:gd name="T11" fmla="*/ 0 h 92"/>
                <a:gd name="T12" fmla="*/ 0 w 71"/>
                <a:gd name="T13" fmla="*/ 35 h 92"/>
                <a:gd name="T14" fmla="*/ 16 w 71"/>
                <a:gd name="T15" fmla="*/ 64 h 92"/>
                <a:gd name="T16" fmla="*/ 24 w 71"/>
                <a:gd name="T17" fmla="*/ 87 h 92"/>
                <a:gd name="T18" fmla="*/ 35 w 71"/>
                <a:gd name="T19" fmla="*/ 92 h 92"/>
                <a:gd name="T20" fmla="*/ 47 w 71"/>
                <a:gd name="T21" fmla="*/ 87 h 92"/>
                <a:gd name="T22" fmla="*/ 47 w 71"/>
                <a:gd name="T23" fmla="*/ 86 h 92"/>
                <a:gd name="T24" fmla="*/ 55 w 71"/>
                <a:gd name="T25" fmla="*/ 64 h 92"/>
                <a:gd name="T26" fmla="*/ 71 w 71"/>
                <a:gd name="T27" fmla="*/ 3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 h="92">
                  <a:moveTo>
                    <a:pt x="35" y="92"/>
                  </a:moveTo>
                  <a:cubicBezTo>
                    <a:pt x="35" y="87"/>
                    <a:pt x="35" y="87"/>
                    <a:pt x="35" y="87"/>
                  </a:cubicBezTo>
                  <a:cubicBezTo>
                    <a:pt x="36" y="87"/>
                    <a:pt x="36" y="87"/>
                    <a:pt x="36" y="87"/>
                  </a:cubicBezTo>
                  <a:cubicBezTo>
                    <a:pt x="35" y="92"/>
                    <a:pt x="35" y="92"/>
                    <a:pt x="35" y="92"/>
                  </a:cubicBezTo>
                  <a:close/>
                  <a:moveTo>
                    <a:pt x="71" y="35"/>
                  </a:moveTo>
                  <a:cubicBezTo>
                    <a:pt x="71" y="16"/>
                    <a:pt x="55" y="0"/>
                    <a:pt x="35" y="0"/>
                  </a:cubicBezTo>
                  <a:cubicBezTo>
                    <a:pt x="16" y="0"/>
                    <a:pt x="0" y="16"/>
                    <a:pt x="0" y="35"/>
                  </a:cubicBezTo>
                  <a:cubicBezTo>
                    <a:pt x="0" y="47"/>
                    <a:pt x="7" y="58"/>
                    <a:pt x="16" y="64"/>
                  </a:cubicBezTo>
                  <a:cubicBezTo>
                    <a:pt x="16" y="64"/>
                    <a:pt x="24" y="70"/>
                    <a:pt x="24" y="87"/>
                  </a:cubicBezTo>
                  <a:cubicBezTo>
                    <a:pt x="35" y="92"/>
                    <a:pt x="35" y="92"/>
                    <a:pt x="35" y="92"/>
                  </a:cubicBezTo>
                  <a:cubicBezTo>
                    <a:pt x="47" y="87"/>
                    <a:pt x="47" y="87"/>
                    <a:pt x="47" y="87"/>
                  </a:cubicBezTo>
                  <a:cubicBezTo>
                    <a:pt x="47" y="86"/>
                    <a:pt x="47" y="86"/>
                    <a:pt x="47" y="86"/>
                  </a:cubicBezTo>
                  <a:cubicBezTo>
                    <a:pt x="48" y="70"/>
                    <a:pt x="54" y="65"/>
                    <a:pt x="55" y="64"/>
                  </a:cubicBezTo>
                  <a:cubicBezTo>
                    <a:pt x="65" y="58"/>
                    <a:pt x="71" y="47"/>
                    <a:pt x="71" y="35"/>
                  </a:cubicBezTo>
                  <a:close/>
                </a:path>
              </a:pathLst>
            </a:custGeom>
            <a:solidFill>
              <a:srgbClr val="FFFF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8" name="Rectangle 39">
              <a:extLst>
                <a:ext uri="{FF2B5EF4-FFF2-40B4-BE49-F238E27FC236}">
                  <a16:creationId xmlns:a16="http://schemas.microsoft.com/office/drawing/2014/main" id="{BB8FF4F9-DF42-4BF6-ABBD-C45D0BF74318}"/>
                </a:ext>
              </a:extLst>
            </p:cNvPr>
            <p:cNvSpPr>
              <a:spLocks noChangeArrowheads="1"/>
            </p:cNvSpPr>
            <p:nvPr/>
          </p:nvSpPr>
          <p:spPr bwMode="auto">
            <a:xfrm>
              <a:off x="10012710" y="4695039"/>
              <a:ext cx="73025" cy="4762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9" name="Freeform 40">
              <a:extLst>
                <a:ext uri="{FF2B5EF4-FFF2-40B4-BE49-F238E27FC236}">
                  <a16:creationId xmlns:a16="http://schemas.microsoft.com/office/drawing/2014/main" id="{F0DE6581-20BA-458F-A577-9E54583F1936}"/>
                </a:ext>
              </a:extLst>
            </p:cNvPr>
            <p:cNvSpPr>
              <a:spLocks/>
            </p:cNvSpPr>
            <p:nvPr/>
          </p:nvSpPr>
          <p:spPr bwMode="auto">
            <a:xfrm>
              <a:off x="10012710" y="4704564"/>
              <a:ext cx="73025" cy="14287"/>
            </a:xfrm>
            <a:custGeom>
              <a:avLst/>
              <a:gdLst>
                <a:gd name="T0" fmla="*/ 0 w 46"/>
                <a:gd name="T1" fmla="*/ 9 h 9"/>
                <a:gd name="T2" fmla="*/ 0 w 46"/>
                <a:gd name="T3" fmla="*/ 7 h 9"/>
                <a:gd name="T4" fmla="*/ 46 w 46"/>
                <a:gd name="T5" fmla="*/ 0 h 9"/>
                <a:gd name="T6" fmla="*/ 46 w 46"/>
                <a:gd name="T7" fmla="*/ 2 h 9"/>
                <a:gd name="T8" fmla="*/ 0 w 46"/>
                <a:gd name="T9" fmla="*/ 9 h 9"/>
              </a:gdLst>
              <a:ahLst/>
              <a:cxnLst>
                <a:cxn ang="0">
                  <a:pos x="T0" y="T1"/>
                </a:cxn>
                <a:cxn ang="0">
                  <a:pos x="T2" y="T3"/>
                </a:cxn>
                <a:cxn ang="0">
                  <a:pos x="T4" y="T5"/>
                </a:cxn>
                <a:cxn ang="0">
                  <a:pos x="T6" y="T7"/>
                </a:cxn>
                <a:cxn ang="0">
                  <a:pos x="T8" y="T9"/>
                </a:cxn>
              </a:cxnLst>
              <a:rect l="0" t="0" r="r" b="b"/>
              <a:pathLst>
                <a:path w="46" h="9">
                  <a:moveTo>
                    <a:pt x="0" y="9"/>
                  </a:moveTo>
                  <a:lnTo>
                    <a:pt x="0" y="7"/>
                  </a:lnTo>
                  <a:lnTo>
                    <a:pt x="46" y="0"/>
                  </a:lnTo>
                  <a:lnTo>
                    <a:pt x="46" y="2"/>
                  </a:lnTo>
                  <a:lnTo>
                    <a:pt x="0" y="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0" name="Freeform 41">
              <a:extLst>
                <a:ext uri="{FF2B5EF4-FFF2-40B4-BE49-F238E27FC236}">
                  <a16:creationId xmlns:a16="http://schemas.microsoft.com/office/drawing/2014/main" id="{894AB765-1C55-4C32-A846-F4BDF85C37ED}"/>
                </a:ext>
              </a:extLst>
            </p:cNvPr>
            <p:cNvSpPr>
              <a:spLocks/>
            </p:cNvSpPr>
            <p:nvPr/>
          </p:nvSpPr>
          <p:spPr bwMode="auto">
            <a:xfrm>
              <a:off x="10012710" y="4718851"/>
              <a:ext cx="73025" cy="15875"/>
            </a:xfrm>
            <a:custGeom>
              <a:avLst/>
              <a:gdLst>
                <a:gd name="T0" fmla="*/ 0 w 46"/>
                <a:gd name="T1" fmla="*/ 10 h 10"/>
                <a:gd name="T2" fmla="*/ 0 w 46"/>
                <a:gd name="T3" fmla="*/ 8 h 10"/>
                <a:gd name="T4" fmla="*/ 46 w 46"/>
                <a:gd name="T5" fmla="*/ 0 h 10"/>
                <a:gd name="T6" fmla="*/ 46 w 46"/>
                <a:gd name="T7" fmla="*/ 2 h 10"/>
                <a:gd name="T8" fmla="*/ 0 w 46"/>
                <a:gd name="T9" fmla="*/ 10 h 10"/>
              </a:gdLst>
              <a:ahLst/>
              <a:cxnLst>
                <a:cxn ang="0">
                  <a:pos x="T0" y="T1"/>
                </a:cxn>
                <a:cxn ang="0">
                  <a:pos x="T2" y="T3"/>
                </a:cxn>
                <a:cxn ang="0">
                  <a:pos x="T4" y="T5"/>
                </a:cxn>
                <a:cxn ang="0">
                  <a:pos x="T6" y="T7"/>
                </a:cxn>
                <a:cxn ang="0">
                  <a:pos x="T8" y="T9"/>
                </a:cxn>
              </a:cxnLst>
              <a:rect l="0" t="0" r="r" b="b"/>
              <a:pathLst>
                <a:path w="46" h="10">
                  <a:moveTo>
                    <a:pt x="0" y="10"/>
                  </a:moveTo>
                  <a:lnTo>
                    <a:pt x="0" y="8"/>
                  </a:lnTo>
                  <a:lnTo>
                    <a:pt x="46" y="0"/>
                  </a:lnTo>
                  <a:lnTo>
                    <a:pt x="46" y="2"/>
                  </a:lnTo>
                  <a:lnTo>
                    <a:pt x="0" y="1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1" name="Freeform 42">
              <a:extLst>
                <a:ext uri="{FF2B5EF4-FFF2-40B4-BE49-F238E27FC236}">
                  <a16:creationId xmlns:a16="http://schemas.microsoft.com/office/drawing/2014/main" id="{CB839D0F-32A7-411B-A3FA-12ADAB3B7079}"/>
                </a:ext>
              </a:extLst>
            </p:cNvPr>
            <p:cNvSpPr>
              <a:spLocks/>
            </p:cNvSpPr>
            <p:nvPr/>
          </p:nvSpPr>
          <p:spPr bwMode="auto">
            <a:xfrm>
              <a:off x="10012710" y="4731551"/>
              <a:ext cx="73025" cy="14287"/>
            </a:xfrm>
            <a:custGeom>
              <a:avLst/>
              <a:gdLst>
                <a:gd name="T0" fmla="*/ 0 w 46"/>
                <a:gd name="T1" fmla="*/ 9 h 9"/>
                <a:gd name="T2" fmla="*/ 0 w 46"/>
                <a:gd name="T3" fmla="*/ 7 h 9"/>
                <a:gd name="T4" fmla="*/ 46 w 46"/>
                <a:gd name="T5" fmla="*/ 0 h 9"/>
                <a:gd name="T6" fmla="*/ 46 w 46"/>
                <a:gd name="T7" fmla="*/ 2 h 9"/>
                <a:gd name="T8" fmla="*/ 0 w 46"/>
                <a:gd name="T9" fmla="*/ 9 h 9"/>
              </a:gdLst>
              <a:ahLst/>
              <a:cxnLst>
                <a:cxn ang="0">
                  <a:pos x="T0" y="T1"/>
                </a:cxn>
                <a:cxn ang="0">
                  <a:pos x="T2" y="T3"/>
                </a:cxn>
                <a:cxn ang="0">
                  <a:pos x="T4" y="T5"/>
                </a:cxn>
                <a:cxn ang="0">
                  <a:pos x="T6" y="T7"/>
                </a:cxn>
                <a:cxn ang="0">
                  <a:pos x="T8" y="T9"/>
                </a:cxn>
              </a:cxnLst>
              <a:rect l="0" t="0" r="r" b="b"/>
              <a:pathLst>
                <a:path w="46" h="9">
                  <a:moveTo>
                    <a:pt x="0" y="9"/>
                  </a:moveTo>
                  <a:lnTo>
                    <a:pt x="0" y="7"/>
                  </a:lnTo>
                  <a:lnTo>
                    <a:pt x="46" y="0"/>
                  </a:lnTo>
                  <a:lnTo>
                    <a:pt x="46" y="2"/>
                  </a:lnTo>
                  <a:lnTo>
                    <a:pt x="0" y="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2" name="Freeform 43">
              <a:extLst>
                <a:ext uri="{FF2B5EF4-FFF2-40B4-BE49-F238E27FC236}">
                  <a16:creationId xmlns:a16="http://schemas.microsoft.com/office/drawing/2014/main" id="{FF097023-2A75-4CD9-A60B-542236A41872}"/>
                </a:ext>
              </a:extLst>
            </p:cNvPr>
            <p:cNvSpPr>
              <a:spLocks/>
            </p:cNvSpPr>
            <p:nvPr/>
          </p:nvSpPr>
          <p:spPr bwMode="auto">
            <a:xfrm>
              <a:off x="10030172" y="4742664"/>
              <a:ext cx="36512" cy="15875"/>
            </a:xfrm>
            <a:custGeom>
              <a:avLst/>
              <a:gdLst>
                <a:gd name="T0" fmla="*/ 0 w 23"/>
                <a:gd name="T1" fmla="*/ 0 h 10"/>
                <a:gd name="T2" fmla="*/ 4 w 23"/>
                <a:gd name="T3" fmla="*/ 10 h 10"/>
                <a:gd name="T4" fmla="*/ 19 w 23"/>
                <a:gd name="T5" fmla="*/ 10 h 10"/>
                <a:gd name="T6" fmla="*/ 23 w 23"/>
                <a:gd name="T7" fmla="*/ 0 h 10"/>
                <a:gd name="T8" fmla="*/ 0 w 23"/>
                <a:gd name="T9" fmla="*/ 0 h 10"/>
              </a:gdLst>
              <a:ahLst/>
              <a:cxnLst>
                <a:cxn ang="0">
                  <a:pos x="T0" y="T1"/>
                </a:cxn>
                <a:cxn ang="0">
                  <a:pos x="T2" y="T3"/>
                </a:cxn>
                <a:cxn ang="0">
                  <a:pos x="T4" y="T5"/>
                </a:cxn>
                <a:cxn ang="0">
                  <a:pos x="T6" y="T7"/>
                </a:cxn>
                <a:cxn ang="0">
                  <a:pos x="T8" y="T9"/>
                </a:cxn>
              </a:cxnLst>
              <a:rect l="0" t="0" r="r" b="b"/>
              <a:pathLst>
                <a:path w="23" h="10">
                  <a:moveTo>
                    <a:pt x="0" y="0"/>
                  </a:moveTo>
                  <a:lnTo>
                    <a:pt x="4" y="10"/>
                  </a:lnTo>
                  <a:lnTo>
                    <a:pt x="19" y="10"/>
                  </a:lnTo>
                  <a:lnTo>
                    <a:pt x="23" y="0"/>
                  </a:lnTo>
                  <a:lnTo>
                    <a:pt x="0"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3" name="Freeform 44">
              <a:extLst>
                <a:ext uri="{FF2B5EF4-FFF2-40B4-BE49-F238E27FC236}">
                  <a16:creationId xmlns:a16="http://schemas.microsoft.com/office/drawing/2014/main" id="{38A6E5AC-F199-481E-A34E-E5EA84DD7CF8}"/>
                </a:ext>
              </a:extLst>
            </p:cNvPr>
            <p:cNvSpPr>
              <a:spLocks noEditPoints="1"/>
            </p:cNvSpPr>
            <p:nvPr/>
          </p:nvSpPr>
          <p:spPr bwMode="auto">
            <a:xfrm>
              <a:off x="10006360" y="4537876"/>
              <a:ext cx="149225" cy="166687"/>
            </a:xfrm>
            <a:custGeom>
              <a:avLst/>
              <a:gdLst>
                <a:gd name="T0" fmla="*/ 49 w 49"/>
                <a:gd name="T1" fmla="*/ 0 h 55"/>
                <a:gd name="T2" fmla="*/ 49 w 49"/>
                <a:gd name="T3" fmla="*/ 0 h 55"/>
                <a:gd name="T4" fmla="*/ 0 w 49"/>
                <a:gd name="T5" fmla="*/ 40 h 55"/>
                <a:gd name="T6" fmla="*/ 0 w 49"/>
                <a:gd name="T7" fmla="*/ 40 h 55"/>
                <a:gd name="T8" fmla="*/ 1 w 49"/>
                <a:gd name="T9" fmla="*/ 44 h 55"/>
                <a:gd name="T10" fmla="*/ 0 w 49"/>
                <a:gd name="T11" fmla="*/ 40 h 55"/>
                <a:gd name="T12" fmla="*/ 25 w 49"/>
                <a:gd name="T13" fmla="*/ 51 h 55"/>
                <a:gd name="T14" fmla="*/ 25 w 49"/>
                <a:gd name="T15" fmla="*/ 51 h 55"/>
                <a:gd name="T16" fmla="*/ 25 w 49"/>
                <a:gd name="T17" fmla="*/ 52 h 55"/>
                <a:gd name="T18" fmla="*/ 26 w 49"/>
                <a:gd name="T19" fmla="*/ 52 h 55"/>
                <a:gd name="T20" fmla="*/ 26 w 49"/>
                <a:gd name="T21" fmla="*/ 55 h 55"/>
                <a:gd name="T22" fmla="*/ 26 w 49"/>
                <a:gd name="T23" fmla="*/ 52 h 55"/>
                <a:gd name="T24" fmla="*/ 25 w 49"/>
                <a:gd name="T25" fmla="*/ 52 h 55"/>
                <a:gd name="T26" fmla="*/ 25 w 49"/>
                <a:gd name="T27" fmla="*/ 51 h 55"/>
                <a:gd name="T28" fmla="*/ 2 w 49"/>
                <a:gd name="T29" fmla="*/ 52 h 55"/>
                <a:gd name="T30" fmla="*/ 2 w 49"/>
                <a:gd name="T31" fmla="*/ 52 h 55"/>
                <a:gd name="T32" fmla="*/ 2 w 49"/>
                <a:gd name="T33" fmla="*/ 52 h 55"/>
                <a:gd name="T34" fmla="*/ 2 w 49"/>
                <a:gd name="T35" fmla="*/ 53 h 55"/>
                <a:gd name="T36" fmla="*/ 2 w 49"/>
                <a:gd name="T37" fmla="*/ 5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55">
                  <a:moveTo>
                    <a:pt x="49" y="0"/>
                  </a:moveTo>
                  <a:cubicBezTo>
                    <a:pt x="49" y="0"/>
                    <a:pt x="49" y="0"/>
                    <a:pt x="49" y="0"/>
                  </a:cubicBezTo>
                  <a:close/>
                  <a:moveTo>
                    <a:pt x="0" y="40"/>
                  </a:moveTo>
                  <a:cubicBezTo>
                    <a:pt x="0" y="40"/>
                    <a:pt x="0" y="40"/>
                    <a:pt x="0" y="40"/>
                  </a:cubicBezTo>
                  <a:cubicBezTo>
                    <a:pt x="0" y="41"/>
                    <a:pt x="1" y="43"/>
                    <a:pt x="1" y="44"/>
                  </a:cubicBezTo>
                  <a:cubicBezTo>
                    <a:pt x="1" y="43"/>
                    <a:pt x="0" y="41"/>
                    <a:pt x="0" y="40"/>
                  </a:cubicBezTo>
                  <a:close/>
                  <a:moveTo>
                    <a:pt x="25" y="51"/>
                  </a:moveTo>
                  <a:cubicBezTo>
                    <a:pt x="25" y="51"/>
                    <a:pt x="25" y="51"/>
                    <a:pt x="25" y="51"/>
                  </a:cubicBezTo>
                  <a:cubicBezTo>
                    <a:pt x="25" y="52"/>
                    <a:pt x="25" y="52"/>
                    <a:pt x="25" y="52"/>
                  </a:cubicBezTo>
                  <a:cubicBezTo>
                    <a:pt x="26" y="52"/>
                    <a:pt x="26" y="52"/>
                    <a:pt x="26" y="52"/>
                  </a:cubicBezTo>
                  <a:cubicBezTo>
                    <a:pt x="26" y="55"/>
                    <a:pt x="26" y="55"/>
                    <a:pt x="26" y="55"/>
                  </a:cubicBezTo>
                  <a:cubicBezTo>
                    <a:pt x="26" y="52"/>
                    <a:pt x="26" y="52"/>
                    <a:pt x="26" y="52"/>
                  </a:cubicBezTo>
                  <a:cubicBezTo>
                    <a:pt x="25" y="52"/>
                    <a:pt x="25" y="52"/>
                    <a:pt x="25" y="52"/>
                  </a:cubicBezTo>
                  <a:cubicBezTo>
                    <a:pt x="25" y="51"/>
                    <a:pt x="25" y="51"/>
                    <a:pt x="25" y="51"/>
                  </a:cubicBezTo>
                  <a:close/>
                  <a:moveTo>
                    <a:pt x="2" y="52"/>
                  </a:moveTo>
                  <a:cubicBezTo>
                    <a:pt x="2" y="52"/>
                    <a:pt x="2" y="52"/>
                    <a:pt x="2" y="52"/>
                  </a:cubicBezTo>
                  <a:close/>
                  <a:moveTo>
                    <a:pt x="2" y="52"/>
                  </a:moveTo>
                  <a:cubicBezTo>
                    <a:pt x="2" y="53"/>
                    <a:pt x="2" y="53"/>
                    <a:pt x="2" y="53"/>
                  </a:cubicBezTo>
                  <a:lnTo>
                    <a:pt x="2" y="52"/>
                  </a:lnTo>
                  <a:close/>
                </a:path>
              </a:pathLst>
            </a:custGeom>
            <a:solidFill>
              <a:srgbClr val="F0E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4" name="Freeform 45">
              <a:extLst>
                <a:ext uri="{FF2B5EF4-FFF2-40B4-BE49-F238E27FC236}">
                  <a16:creationId xmlns:a16="http://schemas.microsoft.com/office/drawing/2014/main" id="{EA0947A7-CC37-4A6D-998F-2B97AF8CE8AA}"/>
                </a:ext>
              </a:extLst>
            </p:cNvPr>
            <p:cNvSpPr>
              <a:spLocks/>
            </p:cNvSpPr>
            <p:nvPr/>
          </p:nvSpPr>
          <p:spPr bwMode="auto">
            <a:xfrm>
              <a:off x="10006360" y="4517239"/>
              <a:ext cx="149225" cy="180975"/>
            </a:xfrm>
            <a:custGeom>
              <a:avLst/>
              <a:gdLst>
                <a:gd name="T0" fmla="*/ 48 w 49"/>
                <a:gd name="T1" fmla="*/ 0 h 60"/>
                <a:gd name="T2" fmla="*/ 47 w 49"/>
                <a:gd name="T3" fmla="*/ 0 h 60"/>
                <a:gd name="T4" fmla="*/ 0 w 49"/>
                <a:gd name="T5" fmla="*/ 47 h 60"/>
                <a:gd name="T6" fmla="*/ 1 w 49"/>
                <a:gd name="T7" fmla="*/ 51 h 60"/>
                <a:gd name="T8" fmla="*/ 1 w 49"/>
                <a:gd name="T9" fmla="*/ 51 h 60"/>
                <a:gd name="T10" fmla="*/ 2 w 49"/>
                <a:gd name="T11" fmla="*/ 59 h 60"/>
                <a:gd name="T12" fmla="*/ 2 w 49"/>
                <a:gd name="T13" fmla="*/ 59 h 60"/>
                <a:gd name="T14" fmla="*/ 2 w 49"/>
                <a:gd name="T15" fmla="*/ 60 h 60"/>
                <a:gd name="T16" fmla="*/ 2 w 49"/>
                <a:gd name="T17" fmla="*/ 59 h 60"/>
                <a:gd name="T18" fmla="*/ 25 w 49"/>
                <a:gd name="T19" fmla="*/ 59 h 60"/>
                <a:gd name="T20" fmla="*/ 25 w 49"/>
                <a:gd name="T21" fmla="*/ 58 h 60"/>
                <a:gd name="T22" fmla="*/ 33 w 49"/>
                <a:gd name="T23" fmla="*/ 36 h 60"/>
                <a:gd name="T24" fmla="*/ 49 w 49"/>
                <a:gd name="T25" fmla="*/ 7 h 60"/>
                <a:gd name="T26" fmla="*/ 49 w 49"/>
                <a:gd name="T27" fmla="*/ 7 h 60"/>
                <a:gd name="T28" fmla="*/ 48 w 49"/>
                <a:gd name="T29"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60">
                  <a:moveTo>
                    <a:pt x="48" y="0"/>
                  </a:moveTo>
                  <a:cubicBezTo>
                    <a:pt x="47" y="0"/>
                    <a:pt x="47" y="0"/>
                    <a:pt x="47" y="0"/>
                  </a:cubicBezTo>
                  <a:cubicBezTo>
                    <a:pt x="0" y="47"/>
                    <a:pt x="0" y="47"/>
                    <a:pt x="0" y="47"/>
                  </a:cubicBezTo>
                  <a:cubicBezTo>
                    <a:pt x="0" y="48"/>
                    <a:pt x="1" y="50"/>
                    <a:pt x="1" y="51"/>
                  </a:cubicBezTo>
                  <a:cubicBezTo>
                    <a:pt x="1" y="51"/>
                    <a:pt x="1" y="51"/>
                    <a:pt x="1" y="51"/>
                  </a:cubicBezTo>
                  <a:cubicBezTo>
                    <a:pt x="1" y="54"/>
                    <a:pt x="2" y="56"/>
                    <a:pt x="2" y="59"/>
                  </a:cubicBezTo>
                  <a:cubicBezTo>
                    <a:pt x="2" y="59"/>
                    <a:pt x="2" y="59"/>
                    <a:pt x="2" y="59"/>
                  </a:cubicBezTo>
                  <a:cubicBezTo>
                    <a:pt x="2" y="60"/>
                    <a:pt x="2" y="60"/>
                    <a:pt x="2" y="60"/>
                  </a:cubicBezTo>
                  <a:cubicBezTo>
                    <a:pt x="2" y="59"/>
                    <a:pt x="2" y="59"/>
                    <a:pt x="2" y="59"/>
                  </a:cubicBezTo>
                  <a:cubicBezTo>
                    <a:pt x="25" y="59"/>
                    <a:pt x="25" y="59"/>
                    <a:pt x="25" y="59"/>
                  </a:cubicBezTo>
                  <a:cubicBezTo>
                    <a:pt x="25" y="58"/>
                    <a:pt x="25" y="58"/>
                    <a:pt x="25" y="58"/>
                  </a:cubicBezTo>
                  <a:cubicBezTo>
                    <a:pt x="26" y="42"/>
                    <a:pt x="32" y="37"/>
                    <a:pt x="33" y="36"/>
                  </a:cubicBezTo>
                  <a:cubicBezTo>
                    <a:pt x="43" y="30"/>
                    <a:pt x="49" y="19"/>
                    <a:pt x="49" y="7"/>
                  </a:cubicBezTo>
                  <a:cubicBezTo>
                    <a:pt x="49" y="7"/>
                    <a:pt x="49" y="7"/>
                    <a:pt x="49" y="7"/>
                  </a:cubicBezTo>
                  <a:cubicBezTo>
                    <a:pt x="49" y="4"/>
                    <a:pt x="48" y="2"/>
                    <a:pt x="48" y="0"/>
                  </a:cubicBez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5" name="Freeform 46">
              <a:extLst>
                <a:ext uri="{FF2B5EF4-FFF2-40B4-BE49-F238E27FC236}">
                  <a16:creationId xmlns:a16="http://schemas.microsoft.com/office/drawing/2014/main" id="{DA126B0A-6E65-4114-A5F9-FBEA75649F54}"/>
                </a:ext>
              </a:extLst>
            </p:cNvPr>
            <p:cNvSpPr>
              <a:spLocks noEditPoints="1"/>
            </p:cNvSpPr>
            <p:nvPr/>
          </p:nvSpPr>
          <p:spPr bwMode="auto">
            <a:xfrm>
              <a:off x="10012710" y="4695039"/>
              <a:ext cx="73025" cy="36512"/>
            </a:xfrm>
            <a:custGeom>
              <a:avLst/>
              <a:gdLst>
                <a:gd name="T0" fmla="*/ 46 w 46"/>
                <a:gd name="T1" fmla="*/ 0 h 23"/>
                <a:gd name="T2" fmla="*/ 44 w 46"/>
                <a:gd name="T3" fmla="*/ 0 h 23"/>
                <a:gd name="T4" fmla="*/ 0 w 46"/>
                <a:gd name="T5" fmla="*/ 0 h 23"/>
                <a:gd name="T6" fmla="*/ 0 w 46"/>
                <a:gd name="T7" fmla="*/ 2 h 23"/>
                <a:gd name="T8" fmla="*/ 0 w 46"/>
                <a:gd name="T9" fmla="*/ 13 h 23"/>
                <a:gd name="T10" fmla="*/ 46 w 46"/>
                <a:gd name="T11" fmla="*/ 6 h 23"/>
                <a:gd name="T12" fmla="*/ 46 w 46"/>
                <a:gd name="T13" fmla="*/ 6 h 23"/>
                <a:gd name="T14" fmla="*/ 46 w 46"/>
                <a:gd name="T15" fmla="*/ 0 h 23"/>
                <a:gd name="T16" fmla="*/ 46 w 46"/>
                <a:gd name="T17" fmla="*/ 8 h 23"/>
                <a:gd name="T18" fmla="*/ 0 w 46"/>
                <a:gd name="T19" fmla="*/ 15 h 23"/>
                <a:gd name="T20" fmla="*/ 0 w 46"/>
                <a:gd name="T21" fmla="*/ 13 h 23"/>
                <a:gd name="T22" fmla="*/ 0 w 46"/>
                <a:gd name="T23" fmla="*/ 23 h 23"/>
                <a:gd name="T24" fmla="*/ 46 w 46"/>
                <a:gd name="T25" fmla="*/ 15 h 23"/>
                <a:gd name="T26" fmla="*/ 46 w 46"/>
                <a:gd name="T27" fmla="*/ 15 h 23"/>
                <a:gd name="T28" fmla="*/ 46 w 4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23">
                  <a:moveTo>
                    <a:pt x="46" y="0"/>
                  </a:moveTo>
                  <a:lnTo>
                    <a:pt x="44" y="0"/>
                  </a:lnTo>
                  <a:lnTo>
                    <a:pt x="0" y="0"/>
                  </a:lnTo>
                  <a:lnTo>
                    <a:pt x="0" y="2"/>
                  </a:lnTo>
                  <a:lnTo>
                    <a:pt x="0" y="13"/>
                  </a:lnTo>
                  <a:lnTo>
                    <a:pt x="46" y="6"/>
                  </a:lnTo>
                  <a:lnTo>
                    <a:pt x="46" y="6"/>
                  </a:lnTo>
                  <a:lnTo>
                    <a:pt x="46" y="0"/>
                  </a:lnTo>
                  <a:close/>
                  <a:moveTo>
                    <a:pt x="46" y="8"/>
                  </a:moveTo>
                  <a:lnTo>
                    <a:pt x="0" y="15"/>
                  </a:lnTo>
                  <a:lnTo>
                    <a:pt x="0" y="13"/>
                  </a:lnTo>
                  <a:lnTo>
                    <a:pt x="0" y="23"/>
                  </a:lnTo>
                  <a:lnTo>
                    <a:pt x="46" y="15"/>
                  </a:lnTo>
                  <a:lnTo>
                    <a:pt x="46" y="15"/>
                  </a:lnTo>
                  <a:lnTo>
                    <a:pt x="46" y="8"/>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6" name="Freeform 47">
              <a:extLst>
                <a:ext uri="{FF2B5EF4-FFF2-40B4-BE49-F238E27FC236}">
                  <a16:creationId xmlns:a16="http://schemas.microsoft.com/office/drawing/2014/main" id="{0F70632B-D34E-4712-B12D-61C63C1E0219}"/>
                </a:ext>
              </a:extLst>
            </p:cNvPr>
            <p:cNvSpPr>
              <a:spLocks/>
            </p:cNvSpPr>
            <p:nvPr/>
          </p:nvSpPr>
          <p:spPr bwMode="auto">
            <a:xfrm>
              <a:off x="10012710" y="4704564"/>
              <a:ext cx="73025" cy="14287"/>
            </a:xfrm>
            <a:custGeom>
              <a:avLst/>
              <a:gdLst>
                <a:gd name="T0" fmla="*/ 46 w 46"/>
                <a:gd name="T1" fmla="*/ 0 h 9"/>
                <a:gd name="T2" fmla="*/ 0 w 46"/>
                <a:gd name="T3" fmla="*/ 7 h 9"/>
                <a:gd name="T4" fmla="*/ 0 w 46"/>
                <a:gd name="T5" fmla="*/ 7 h 9"/>
                <a:gd name="T6" fmla="*/ 0 w 46"/>
                <a:gd name="T7" fmla="*/ 9 h 9"/>
                <a:gd name="T8" fmla="*/ 46 w 46"/>
                <a:gd name="T9" fmla="*/ 2 h 9"/>
                <a:gd name="T10" fmla="*/ 46 w 46"/>
                <a:gd name="T11" fmla="*/ 0 h 9"/>
                <a:gd name="T12" fmla="*/ 46 w 46"/>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46" h="9">
                  <a:moveTo>
                    <a:pt x="46" y="0"/>
                  </a:moveTo>
                  <a:lnTo>
                    <a:pt x="0" y="7"/>
                  </a:lnTo>
                  <a:lnTo>
                    <a:pt x="0" y="7"/>
                  </a:lnTo>
                  <a:lnTo>
                    <a:pt x="0" y="9"/>
                  </a:lnTo>
                  <a:lnTo>
                    <a:pt x="46" y="2"/>
                  </a:lnTo>
                  <a:lnTo>
                    <a:pt x="46" y="0"/>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7" name="Freeform 48">
              <a:extLst>
                <a:ext uri="{FF2B5EF4-FFF2-40B4-BE49-F238E27FC236}">
                  <a16:creationId xmlns:a16="http://schemas.microsoft.com/office/drawing/2014/main" id="{34A7CEBD-FACE-42A2-9BE6-45EB736E3DE0}"/>
                </a:ext>
              </a:extLst>
            </p:cNvPr>
            <p:cNvSpPr>
              <a:spLocks/>
            </p:cNvSpPr>
            <p:nvPr/>
          </p:nvSpPr>
          <p:spPr bwMode="auto">
            <a:xfrm>
              <a:off x="10012710" y="4722026"/>
              <a:ext cx="73025" cy="20637"/>
            </a:xfrm>
            <a:custGeom>
              <a:avLst/>
              <a:gdLst>
                <a:gd name="T0" fmla="*/ 46 w 46"/>
                <a:gd name="T1" fmla="*/ 0 h 13"/>
                <a:gd name="T2" fmla="*/ 0 w 46"/>
                <a:gd name="T3" fmla="*/ 8 h 13"/>
                <a:gd name="T4" fmla="*/ 0 w 46"/>
                <a:gd name="T5" fmla="*/ 6 h 13"/>
                <a:gd name="T6" fmla="*/ 0 w 46"/>
                <a:gd name="T7" fmla="*/ 13 h 13"/>
                <a:gd name="T8" fmla="*/ 46 w 46"/>
                <a:gd name="T9" fmla="*/ 6 h 13"/>
                <a:gd name="T10" fmla="*/ 46 w 46"/>
                <a:gd name="T11" fmla="*/ 8 h 13"/>
                <a:gd name="T12" fmla="*/ 46 w 46"/>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46" h="13">
                  <a:moveTo>
                    <a:pt x="46" y="0"/>
                  </a:moveTo>
                  <a:lnTo>
                    <a:pt x="0" y="8"/>
                  </a:lnTo>
                  <a:lnTo>
                    <a:pt x="0" y="6"/>
                  </a:lnTo>
                  <a:lnTo>
                    <a:pt x="0" y="13"/>
                  </a:lnTo>
                  <a:lnTo>
                    <a:pt x="46" y="6"/>
                  </a:lnTo>
                  <a:lnTo>
                    <a:pt x="46" y="8"/>
                  </a:lnTo>
                  <a:lnTo>
                    <a:pt x="4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8" name="Freeform 49">
              <a:extLst>
                <a:ext uri="{FF2B5EF4-FFF2-40B4-BE49-F238E27FC236}">
                  <a16:creationId xmlns:a16="http://schemas.microsoft.com/office/drawing/2014/main" id="{D92BEE3C-0C6E-4154-AAA2-A39A3C76FDD0}"/>
                </a:ext>
              </a:extLst>
            </p:cNvPr>
            <p:cNvSpPr>
              <a:spLocks/>
            </p:cNvSpPr>
            <p:nvPr/>
          </p:nvSpPr>
          <p:spPr bwMode="auto">
            <a:xfrm>
              <a:off x="10023822" y="4734726"/>
              <a:ext cx="61912" cy="7937"/>
            </a:xfrm>
            <a:custGeom>
              <a:avLst/>
              <a:gdLst>
                <a:gd name="T0" fmla="*/ 39 w 39"/>
                <a:gd name="T1" fmla="*/ 0 h 5"/>
                <a:gd name="T2" fmla="*/ 0 w 39"/>
                <a:gd name="T3" fmla="*/ 5 h 5"/>
                <a:gd name="T4" fmla="*/ 27 w 39"/>
                <a:gd name="T5" fmla="*/ 5 h 5"/>
                <a:gd name="T6" fmla="*/ 39 w 39"/>
                <a:gd name="T7" fmla="*/ 5 h 5"/>
                <a:gd name="T8" fmla="*/ 39 w 39"/>
                <a:gd name="T9" fmla="*/ 0 h 5"/>
              </a:gdLst>
              <a:ahLst/>
              <a:cxnLst>
                <a:cxn ang="0">
                  <a:pos x="T0" y="T1"/>
                </a:cxn>
                <a:cxn ang="0">
                  <a:pos x="T2" y="T3"/>
                </a:cxn>
                <a:cxn ang="0">
                  <a:pos x="T4" y="T5"/>
                </a:cxn>
                <a:cxn ang="0">
                  <a:pos x="T6" y="T7"/>
                </a:cxn>
                <a:cxn ang="0">
                  <a:pos x="T8" y="T9"/>
                </a:cxn>
              </a:cxnLst>
              <a:rect l="0" t="0" r="r" b="b"/>
              <a:pathLst>
                <a:path w="39" h="5">
                  <a:moveTo>
                    <a:pt x="39" y="0"/>
                  </a:moveTo>
                  <a:lnTo>
                    <a:pt x="0" y="5"/>
                  </a:lnTo>
                  <a:lnTo>
                    <a:pt x="27" y="5"/>
                  </a:lnTo>
                  <a:lnTo>
                    <a:pt x="39" y="5"/>
                  </a:lnTo>
                  <a:lnTo>
                    <a:pt x="39"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9" name="Freeform 50">
              <a:extLst>
                <a:ext uri="{FF2B5EF4-FFF2-40B4-BE49-F238E27FC236}">
                  <a16:creationId xmlns:a16="http://schemas.microsoft.com/office/drawing/2014/main" id="{6973EF22-B146-4CFF-BA63-5255D18D8AFB}"/>
                </a:ext>
              </a:extLst>
            </p:cNvPr>
            <p:cNvSpPr>
              <a:spLocks/>
            </p:cNvSpPr>
            <p:nvPr/>
          </p:nvSpPr>
          <p:spPr bwMode="auto">
            <a:xfrm>
              <a:off x="10012710" y="4718851"/>
              <a:ext cx="73025" cy="15875"/>
            </a:xfrm>
            <a:custGeom>
              <a:avLst/>
              <a:gdLst>
                <a:gd name="T0" fmla="*/ 46 w 46"/>
                <a:gd name="T1" fmla="*/ 0 h 10"/>
                <a:gd name="T2" fmla="*/ 0 w 46"/>
                <a:gd name="T3" fmla="*/ 8 h 10"/>
                <a:gd name="T4" fmla="*/ 0 w 46"/>
                <a:gd name="T5" fmla="*/ 8 h 10"/>
                <a:gd name="T6" fmla="*/ 0 w 46"/>
                <a:gd name="T7" fmla="*/ 10 h 10"/>
                <a:gd name="T8" fmla="*/ 46 w 46"/>
                <a:gd name="T9" fmla="*/ 2 h 10"/>
                <a:gd name="T10" fmla="*/ 46 w 46"/>
                <a:gd name="T11" fmla="*/ 0 h 10"/>
                <a:gd name="T12" fmla="*/ 46 w 4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6" h="10">
                  <a:moveTo>
                    <a:pt x="46" y="0"/>
                  </a:moveTo>
                  <a:lnTo>
                    <a:pt x="0" y="8"/>
                  </a:lnTo>
                  <a:lnTo>
                    <a:pt x="0" y="8"/>
                  </a:lnTo>
                  <a:lnTo>
                    <a:pt x="0" y="10"/>
                  </a:lnTo>
                  <a:lnTo>
                    <a:pt x="46" y="2"/>
                  </a:lnTo>
                  <a:lnTo>
                    <a:pt x="46" y="0"/>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0" name="Freeform 51">
              <a:extLst>
                <a:ext uri="{FF2B5EF4-FFF2-40B4-BE49-F238E27FC236}">
                  <a16:creationId xmlns:a16="http://schemas.microsoft.com/office/drawing/2014/main" id="{C5DCF6EA-B416-4541-8761-BC8AD92FBE9E}"/>
                </a:ext>
              </a:extLst>
            </p:cNvPr>
            <p:cNvSpPr>
              <a:spLocks/>
            </p:cNvSpPr>
            <p:nvPr/>
          </p:nvSpPr>
          <p:spPr bwMode="auto">
            <a:xfrm>
              <a:off x="10012710" y="4731551"/>
              <a:ext cx="73025" cy="11112"/>
            </a:xfrm>
            <a:custGeom>
              <a:avLst/>
              <a:gdLst>
                <a:gd name="T0" fmla="*/ 46 w 46"/>
                <a:gd name="T1" fmla="*/ 0 h 7"/>
                <a:gd name="T2" fmla="*/ 0 w 46"/>
                <a:gd name="T3" fmla="*/ 7 h 7"/>
                <a:gd name="T4" fmla="*/ 0 w 46"/>
                <a:gd name="T5" fmla="*/ 7 h 7"/>
                <a:gd name="T6" fmla="*/ 7 w 46"/>
                <a:gd name="T7" fmla="*/ 7 h 7"/>
                <a:gd name="T8" fmla="*/ 46 w 46"/>
                <a:gd name="T9" fmla="*/ 2 h 7"/>
                <a:gd name="T10" fmla="*/ 46 w 46"/>
                <a:gd name="T11" fmla="*/ 2 h 7"/>
                <a:gd name="T12" fmla="*/ 46 w 46"/>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6" h="7">
                  <a:moveTo>
                    <a:pt x="46" y="0"/>
                  </a:moveTo>
                  <a:lnTo>
                    <a:pt x="0" y="7"/>
                  </a:lnTo>
                  <a:lnTo>
                    <a:pt x="0" y="7"/>
                  </a:lnTo>
                  <a:lnTo>
                    <a:pt x="7" y="7"/>
                  </a:lnTo>
                  <a:lnTo>
                    <a:pt x="46" y="2"/>
                  </a:lnTo>
                  <a:lnTo>
                    <a:pt x="46" y="2"/>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1" name="Freeform 52">
              <a:extLst>
                <a:ext uri="{FF2B5EF4-FFF2-40B4-BE49-F238E27FC236}">
                  <a16:creationId xmlns:a16="http://schemas.microsoft.com/office/drawing/2014/main" id="{BEA41F62-9CF3-402A-940E-9C8D67F3C92D}"/>
                </a:ext>
              </a:extLst>
            </p:cNvPr>
            <p:cNvSpPr>
              <a:spLocks/>
            </p:cNvSpPr>
            <p:nvPr/>
          </p:nvSpPr>
          <p:spPr bwMode="auto">
            <a:xfrm>
              <a:off x="10030172" y="4742664"/>
              <a:ext cx="36512" cy="15875"/>
            </a:xfrm>
            <a:custGeom>
              <a:avLst/>
              <a:gdLst>
                <a:gd name="T0" fmla="*/ 23 w 23"/>
                <a:gd name="T1" fmla="*/ 0 h 10"/>
                <a:gd name="T2" fmla="*/ 0 w 23"/>
                <a:gd name="T3" fmla="*/ 0 h 10"/>
                <a:gd name="T4" fmla="*/ 4 w 23"/>
                <a:gd name="T5" fmla="*/ 10 h 10"/>
                <a:gd name="T6" fmla="*/ 19 w 23"/>
                <a:gd name="T7" fmla="*/ 10 h 10"/>
                <a:gd name="T8" fmla="*/ 23 w 23"/>
                <a:gd name="T9" fmla="*/ 0 h 10"/>
              </a:gdLst>
              <a:ahLst/>
              <a:cxnLst>
                <a:cxn ang="0">
                  <a:pos x="T0" y="T1"/>
                </a:cxn>
                <a:cxn ang="0">
                  <a:pos x="T2" y="T3"/>
                </a:cxn>
                <a:cxn ang="0">
                  <a:pos x="T4" y="T5"/>
                </a:cxn>
                <a:cxn ang="0">
                  <a:pos x="T6" y="T7"/>
                </a:cxn>
                <a:cxn ang="0">
                  <a:pos x="T8" y="T9"/>
                </a:cxn>
              </a:cxnLst>
              <a:rect l="0" t="0" r="r" b="b"/>
              <a:pathLst>
                <a:path w="23" h="10">
                  <a:moveTo>
                    <a:pt x="23" y="0"/>
                  </a:moveTo>
                  <a:lnTo>
                    <a:pt x="0" y="0"/>
                  </a:lnTo>
                  <a:lnTo>
                    <a:pt x="4" y="10"/>
                  </a:lnTo>
                  <a:lnTo>
                    <a:pt x="19" y="10"/>
                  </a:lnTo>
                  <a:lnTo>
                    <a:pt x="23"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grpSp>
        <p:nvGrpSpPr>
          <p:cNvPr id="288" name="Group 287">
            <a:extLst>
              <a:ext uri="{FF2B5EF4-FFF2-40B4-BE49-F238E27FC236}">
                <a16:creationId xmlns:a16="http://schemas.microsoft.com/office/drawing/2014/main" id="{C6073244-EF75-46CF-81A7-AE5632EA175F}"/>
              </a:ext>
            </a:extLst>
          </p:cNvPr>
          <p:cNvGrpSpPr/>
          <p:nvPr/>
        </p:nvGrpSpPr>
        <p:grpSpPr>
          <a:xfrm>
            <a:off x="638861" y="3497348"/>
            <a:ext cx="3295365" cy="2180446"/>
            <a:chOff x="668512" y="3600929"/>
            <a:chExt cx="3295365" cy="2180446"/>
          </a:xfrm>
        </p:grpSpPr>
        <p:sp>
          <p:nvSpPr>
            <p:cNvPr id="222" name="Freeform 90">
              <a:extLst>
                <a:ext uri="{FF2B5EF4-FFF2-40B4-BE49-F238E27FC236}">
                  <a16:creationId xmlns:a16="http://schemas.microsoft.com/office/drawing/2014/main" id="{B33FD6E6-F41D-4033-BFD0-5290A41F50B2}"/>
                </a:ext>
              </a:extLst>
            </p:cNvPr>
            <p:cNvSpPr>
              <a:spLocks/>
            </p:cNvSpPr>
            <p:nvPr/>
          </p:nvSpPr>
          <p:spPr bwMode="auto">
            <a:xfrm>
              <a:off x="1329175" y="4311946"/>
              <a:ext cx="2294995" cy="1441778"/>
            </a:xfrm>
            <a:custGeom>
              <a:avLst/>
              <a:gdLst>
                <a:gd name="T0" fmla="*/ 464 w 581"/>
                <a:gd name="T1" fmla="*/ 0 h 365"/>
                <a:gd name="T2" fmla="*/ 464 w 581"/>
                <a:gd name="T3" fmla="*/ 72 h 365"/>
                <a:gd name="T4" fmla="*/ 347 w 581"/>
                <a:gd name="T5" fmla="*/ 72 h 365"/>
                <a:gd name="T6" fmla="*/ 347 w 581"/>
                <a:gd name="T7" fmla="*/ 145 h 365"/>
                <a:gd name="T8" fmla="*/ 231 w 581"/>
                <a:gd name="T9" fmla="*/ 145 h 365"/>
                <a:gd name="T10" fmla="*/ 231 w 581"/>
                <a:gd name="T11" fmla="*/ 219 h 365"/>
                <a:gd name="T12" fmla="*/ 233 w 581"/>
                <a:gd name="T13" fmla="*/ 219 h 365"/>
                <a:gd name="T14" fmla="*/ 231 w 581"/>
                <a:gd name="T15" fmla="*/ 219 h 365"/>
                <a:gd name="T16" fmla="*/ 231 w 581"/>
                <a:gd name="T17" fmla="*/ 219 h 365"/>
                <a:gd name="T18" fmla="*/ 114 w 581"/>
                <a:gd name="T19" fmla="*/ 219 h 365"/>
                <a:gd name="T20" fmla="*/ 114 w 581"/>
                <a:gd name="T21" fmla="*/ 291 h 365"/>
                <a:gd name="T22" fmla="*/ 0 w 581"/>
                <a:gd name="T23" fmla="*/ 291 h 365"/>
                <a:gd name="T24" fmla="*/ 0 w 581"/>
                <a:gd name="T25" fmla="*/ 365 h 365"/>
                <a:gd name="T26" fmla="*/ 114 w 581"/>
                <a:gd name="T27" fmla="*/ 365 h 365"/>
                <a:gd name="T28" fmla="*/ 581 w 581"/>
                <a:gd name="T29" fmla="*/ 365 h 365"/>
                <a:gd name="T30" fmla="*/ 581 w 581"/>
                <a:gd name="T31" fmla="*/ 74 h 365"/>
                <a:gd name="T32" fmla="*/ 581 w 581"/>
                <a:gd name="T33" fmla="*/ 0 h 365"/>
                <a:gd name="T34" fmla="*/ 464 w 581"/>
                <a:gd name="T3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 h="365">
                  <a:moveTo>
                    <a:pt x="464" y="0"/>
                  </a:moveTo>
                  <a:lnTo>
                    <a:pt x="464" y="72"/>
                  </a:lnTo>
                  <a:lnTo>
                    <a:pt x="347" y="72"/>
                  </a:lnTo>
                  <a:lnTo>
                    <a:pt x="347" y="145"/>
                  </a:lnTo>
                  <a:lnTo>
                    <a:pt x="231" y="145"/>
                  </a:lnTo>
                  <a:lnTo>
                    <a:pt x="231" y="219"/>
                  </a:lnTo>
                  <a:lnTo>
                    <a:pt x="233" y="219"/>
                  </a:lnTo>
                  <a:lnTo>
                    <a:pt x="231" y="219"/>
                  </a:lnTo>
                  <a:lnTo>
                    <a:pt x="231" y="219"/>
                  </a:lnTo>
                  <a:lnTo>
                    <a:pt x="114" y="219"/>
                  </a:lnTo>
                  <a:lnTo>
                    <a:pt x="114" y="291"/>
                  </a:lnTo>
                  <a:lnTo>
                    <a:pt x="0" y="291"/>
                  </a:lnTo>
                  <a:lnTo>
                    <a:pt x="0" y="365"/>
                  </a:lnTo>
                  <a:lnTo>
                    <a:pt x="114" y="365"/>
                  </a:lnTo>
                  <a:lnTo>
                    <a:pt x="581" y="365"/>
                  </a:lnTo>
                  <a:lnTo>
                    <a:pt x="581" y="74"/>
                  </a:lnTo>
                  <a:lnTo>
                    <a:pt x="581" y="0"/>
                  </a:lnTo>
                  <a:lnTo>
                    <a:pt x="464"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3" name="Freeform 91">
              <a:extLst>
                <a:ext uri="{FF2B5EF4-FFF2-40B4-BE49-F238E27FC236}">
                  <a16:creationId xmlns:a16="http://schemas.microsoft.com/office/drawing/2014/main" id="{F8F66EC1-151E-4DF1-8767-C21AEFDE0EDF}"/>
                </a:ext>
              </a:extLst>
            </p:cNvPr>
            <p:cNvSpPr>
              <a:spLocks/>
            </p:cNvSpPr>
            <p:nvPr/>
          </p:nvSpPr>
          <p:spPr bwMode="auto">
            <a:xfrm>
              <a:off x="3458266" y="4726705"/>
              <a:ext cx="165903" cy="268605"/>
            </a:xfrm>
            <a:custGeom>
              <a:avLst/>
              <a:gdLst>
                <a:gd name="T0" fmla="*/ 22 w 22"/>
                <a:gd name="T1" fmla="*/ 0 h 36"/>
                <a:gd name="T2" fmla="*/ 8 w 22"/>
                <a:gd name="T3" fmla="*/ 11 h 36"/>
                <a:gd name="T4" fmla="*/ 0 w 22"/>
                <a:gd name="T5" fmla="*/ 23 h 36"/>
                <a:gd name="T6" fmla="*/ 14 w 22"/>
                <a:gd name="T7" fmla="*/ 36 h 36"/>
                <a:gd name="T8" fmla="*/ 22 w 22"/>
                <a:gd name="T9" fmla="*/ 36 h 36"/>
                <a:gd name="T10" fmla="*/ 22 w 22"/>
                <a:gd name="T11" fmla="*/ 0 h 36"/>
              </a:gdLst>
              <a:ahLst/>
              <a:cxnLst>
                <a:cxn ang="0">
                  <a:pos x="T0" y="T1"/>
                </a:cxn>
                <a:cxn ang="0">
                  <a:pos x="T2" y="T3"/>
                </a:cxn>
                <a:cxn ang="0">
                  <a:pos x="T4" y="T5"/>
                </a:cxn>
                <a:cxn ang="0">
                  <a:pos x="T6" y="T7"/>
                </a:cxn>
                <a:cxn ang="0">
                  <a:pos x="T8" y="T9"/>
                </a:cxn>
                <a:cxn ang="0">
                  <a:pos x="T10" y="T11"/>
                </a:cxn>
              </a:cxnLst>
              <a:rect l="0" t="0" r="r" b="b"/>
              <a:pathLst>
                <a:path w="22" h="36">
                  <a:moveTo>
                    <a:pt x="22" y="0"/>
                  </a:moveTo>
                  <a:cubicBezTo>
                    <a:pt x="15" y="0"/>
                    <a:pt x="10" y="5"/>
                    <a:pt x="8" y="11"/>
                  </a:cubicBezTo>
                  <a:cubicBezTo>
                    <a:pt x="4" y="13"/>
                    <a:pt x="0" y="17"/>
                    <a:pt x="0" y="23"/>
                  </a:cubicBezTo>
                  <a:cubicBezTo>
                    <a:pt x="0" y="30"/>
                    <a:pt x="6" y="36"/>
                    <a:pt x="14" y="36"/>
                  </a:cubicBezTo>
                  <a:cubicBezTo>
                    <a:pt x="22" y="36"/>
                    <a:pt x="22" y="36"/>
                    <a:pt x="22" y="36"/>
                  </a:cubicBezTo>
                  <a:cubicBezTo>
                    <a:pt x="22" y="0"/>
                    <a:pt x="22" y="0"/>
                    <a:pt x="22" y="0"/>
                  </a:cubicBezTo>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4" name="Freeform 92">
              <a:extLst>
                <a:ext uri="{FF2B5EF4-FFF2-40B4-BE49-F238E27FC236}">
                  <a16:creationId xmlns:a16="http://schemas.microsoft.com/office/drawing/2014/main" id="{4AA948E8-90ED-449D-B843-8C5C252768CC}"/>
                </a:ext>
              </a:extLst>
            </p:cNvPr>
            <p:cNvSpPr>
              <a:spLocks/>
            </p:cNvSpPr>
            <p:nvPr/>
          </p:nvSpPr>
          <p:spPr bwMode="auto">
            <a:xfrm>
              <a:off x="3327915" y="4371198"/>
              <a:ext cx="635962" cy="383156"/>
            </a:xfrm>
            <a:custGeom>
              <a:avLst/>
              <a:gdLst>
                <a:gd name="T0" fmla="*/ 8 w 84"/>
                <a:gd name="T1" fmla="*/ 26 h 51"/>
                <a:gd name="T2" fmla="*/ 22 w 84"/>
                <a:gd name="T3" fmla="*/ 15 h 51"/>
                <a:gd name="T4" fmla="*/ 36 w 84"/>
                <a:gd name="T5" fmla="*/ 0 h 51"/>
                <a:gd name="T6" fmla="*/ 49 w 84"/>
                <a:gd name="T7" fmla="*/ 8 h 51"/>
                <a:gd name="T8" fmla="*/ 54 w 84"/>
                <a:gd name="T9" fmla="*/ 7 h 51"/>
                <a:gd name="T10" fmla="*/ 67 w 84"/>
                <a:gd name="T11" fmla="*/ 21 h 51"/>
                <a:gd name="T12" fmla="*/ 69 w 84"/>
                <a:gd name="T13" fmla="*/ 21 h 51"/>
                <a:gd name="T14" fmla="*/ 84 w 84"/>
                <a:gd name="T15" fmla="*/ 36 h 51"/>
                <a:gd name="T16" fmla="*/ 69 w 84"/>
                <a:gd name="T17" fmla="*/ 51 h 51"/>
                <a:gd name="T18" fmla="*/ 13 w 84"/>
                <a:gd name="T19" fmla="*/ 51 h 51"/>
                <a:gd name="T20" fmla="*/ 0 w 84"/>
                <a:gd name="T21" fmla="*/ 38 h 51"/>
                <a:gd name="T22" fmla="*/ 8 w 84"/>
                <a:gd name="T23" fmla="*/ 2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51">
                  <a:moveTo>
                    <a:pt x="8" y="26"/>
                  </a:moveTo>
                  <a:cubicBezTo>
                    <a:pt x="9" y="19"/>
                    <a:pt x="15" y="15"/>
                    <a:pt x="22" y="15"/>
                  </a:cubicBezTo>
                  <a:cubicBezTo>
                    <a:pt x="22" y="7"/>
                    <a:pt x="28" y="0"/>
                    <a:pt x="36" y="0"/>
                  </a:cubicBezTo>
                  <a:cubicBezTo>
                    <a:pt x="42" y="0"/>
                    <a:pt x="47" y="3"/>
                    <a:pt x="49" y="8"/>
                  </a:cubicBezTo>
                  <a:cubicBezTo>
                    <a:pt x="50" y="7"/>
                    <a:pt x="52" y="7"/>
                    <a:pt x="54" y="7"/>
                  </a:cubicBezTo>
                  <a:cubicBezTo>
                    <a:pt x="61" y="7"/>
                    <a:pt x="67" y="13"/>
                    <a:pt x="67" y="21"/>
                  </a:cubicBezTo>
                  <a:cubicBezTo>
                    <a:pt x="69" y="21"/>
                    <a:pt x="69" y="21"/>
                    <a:pt x="69" y="21"/>
                  </a:cubicBezTo>
                  <a:cubicBezTo>
                    <a:pt x="77" y="21"/>
                    <a:pt x="84" y="27"/>
                    <a:pt x="84" y="36"/>
                  </a:cubicBezTo>
                  <a:cubicBezTo>
                    <a:pt x="84" y="44"/>
                    <a:pt x="77" y="51"/>
                    <a:pt x="69" y="51"/>
                  </a:cubicBezTo>
                  <a:cubicBezTo>
                    <a:pt x="13" y="51"/>
                    <a:pt x="13" y="51"/>
                    <a:pt x="13" y="51"/>
                  </a:cubicBezTo>
                  <a:cubicBezTo>
                    <a:pt x="5" y="51"/>
                    <a:pt x="0" y="45"/>
                    <a:pt x="0" y="38"/>
                  </a:cubicBezTo>
                  <a:cubicBezTo>
                    <a:pt x="0" y="32"/>
                    <a:pt x="3" y="28"/>
                    <a:pt x="8"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5" name="Freeform 93">
              <a:extLst>
                <a:ext uri="{FF2B5EF4-FFF2-40B4-BE49-F238E27FC236}">
                  <a16:creationId xmlns:a16="http://schemas.microsoft.com/office/drawing/2014/main" id="{C0C69977-0027-4B09-88F5-739CE7E176FD}"/>
                </a:ext>
              </a:extLst>
            </p:cNvPr>
            <p:cNvSpPr>
              <a:spLocks noEditPoints="1"/>
            </p:cNvSpPr>
            <p:nvPr/>
          </p:nvSpPr>
          <p:spPr bwMode="auto">
            <a:xfrm>
              <a:off x="1329175" y="4884708"/>
              <a:ext cx="2294995" cy="869017"/>
            </a:xfrm>
            <a:custGeom>
              <a:avLst/>
              <a:gdLst>
                <a:gd name="T0" fmla="*/ 231 w 581"/>
                <a:gd name="T1" fmla="*/ 0 h 220"/>
                <a:gd name="T2" fmla="*/ 231 w 581"/>
                <a:gd name="T3" fmla="*/ 0 h 220"/>
                <a:gd name="T4" fmla="*/ 231 w 581"/>
                <a:gd name="T5" fmla="*/ 74 h 220"/>
                <a:gd name="T6" fmla="*/ 114 w 581"/>
                <a:gd name="T7" fmla="*/ 74 h 220"/>
                <a:gd name="T8" fmla="*/ 114 w 581"/>
                <a:gd name="T9" fmla="*/ 146 h 220"/>
                <a:gd name="T10" fmla="*/ 13 w 581"/>
                <a:gd name="T11" fmla="*/ 146 h 220"/>
                <a:gd name="T12" fmla="*/ 0 w 581"/>
                <a:gd name="T13" fmla="*/ 146 h 220"/>
                <a:gd name="T14" fmla="*/ 0 w 581"/>
                <a:gd name="T15" fmla="*/ 220 h 220"/>
                <a:gd name="T16" fmla="*/ 114 w 581"/>
                <a:gd name="T17" fmla="*/ 220 h 220"/>
                <a:gd name="T18" fmla="*/ 581 w 581"/>
                <a:gd name="T19" fmla="*/ 220 h 220"/>
                <a:gd name="T20" fmla="*/ 231 w 581"/>
                <a:gd name="T21" fmla="*/ 0 h 220"/>
                <a:gd name="T22" fmla="*/ 231 w 581"/>
                <a:gd name="T23" fmla="*/ 74 h 220"/>
                <a:gd name="T24" fmla="*/ 233 w 581"/>
                <a:gd name="T25" fmla="*/ 74 h 220"/>
                <a:gd name="T26" fmla="*/ 231 w 581"/>
                <a:gd name="T27" fmla="*/ 74 h 220"/>
                <a:gd name="T28" fmla="*/ 231 w 581"/>
                <a:gd name="T29" fmla="*/ 7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1" h="220">
                  <a:moveTo>
                    <a:pt x="231" y="0"/>
                  </a:moveTo>
                  <a:lnTo>
                    <a:pt x="231" y="0"/>
                  </a:lnTo>
                  <a:lnTo>
                    <a:pt x="231" y="74"/>
                  </a:lnTo>
                  <a:lnTo>
                    <a:pt x="114" y="74"/>
                  </a:lnTo>
                  <a:lnTo>
                    <a:pt x="114" y="146"/>
                  </a:lnTo>
                  <a:lnTo>
                    <a:pt x="13" y="146"/>
                  </a:lnTo>
                  <a:lnTo>
                    <a:pt x="0" y="146"/>
                  </a:lnTo>
                  <a:lnTo>
                    <a:pt x="0" y="220"/>
                  </a:lnTo>
                  <a:lnTo>
                    <a:pt x="114" y="220"/>
                  </a:lnTo>
                  <a:lnTo>
                    <a:pt x="581" y="220"/>
                  </a:lnTo>
                  <a:lnTo>
                    <a:pt x="231" y="0"/>
                  </a:lnTo>
                  <a:close/>
                  <a:moveTo>
                    <a:pt x="231" y="74"/>
                  </a:moveTo>
                  <a:lnTo>
                    <a:pt x="233" y="74"/>
                  </a:lnTo>
                  <a:lnTo>
                    <a:pt x="231" y="74"/>
                  </a:lnTo>
                  <a:lnTo>
                    <a:pt x="231" y="74"/>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nvGrpSpPr>
            <p:cNvPr id="242" name="Group 241">
              <a:extLst>
                <a:ext uri="{FF2B5EF4-FFF2-40B4-BE49-F238E27FC236}">
                  <a16:creationId xmlns:a16="http://schemas.microsoft.com/office/drawing/2014/main" id="{36FB4170-43F9-4847-9267-97ECADE98B54}"/>
                </a:ext>
              </a:extLst>
            </p:cNvPr>
            <p:cNvGrpSpPr/>
            <p:nvPr/>
          </p:nvGrpSpPr>
          <p:grpSpPr>
            <a:xfrm>
              <a:off x="668512" y="3600929"/>
              <a:ext cx="1027021" cy="2180446"/>
              <a:chOff x="3379145" y="2411843"/>
              <a:chExt cx="412750" cy="876301"/>
            </a:xfrm>
          </p:grpSpPr>
          <p:sp>
            <p:nvSpPr>
              <p:cNvPr id="243" name="Freeform 342">
                <a:extLst>
                  <a:ext uri="{FF2B5EF4-FFF2-40B4-BE49-F238E27FC236}">
                    <a16:creationId xmlns:a16="http://schemas.microsoft.com/office/drawing/2014/main" id="{931DF36C-B77C-4F58-A55E-A3A8547D91D7}"/>
                  </a:ext>
                </a:extLst>
              </p:cNvPr>
              <p:cNvSpPr>
                <a:spLocks/>
              </p:cNvSpPr>
              <p:nvPr/>
            </p:nvSpPr>
            <p:spPr bwMode="auto">
              <a:xfrm>
                <a:off x="3671245" y="3146856"/>
                <a:ext cx="39687" cy="20638"/>
              </a:xfrm>
              <a:custGeom>
                <a:avLst/>
                <a:gdLst>
                  <a:gd name="T0" fmla="*/ 0 w 13"/>
                  <a:gd name="T1" fmla="*/ 0 h 7"/>
                  <a:gd name="T2" fmla="*/ 3 w 13"/>
                  <a:gd name="T3" fmla="*/ 7 h 7"/>
                  <a:gd name="T4" fmla="*/ 9 w 13"/>
                  <a:gd name="T5" fmla="*/ 7 h 7"/>
                  <a:gd name="T6" fmla="*/ 13 w 13"/>
                  <a:gd name="T7" fmla="*/ 4 h 7"/>
                </a:gdLst>
                <a:ahLst/>
                <a:cxnLst>
                  <a:cxn ang="0">
                    <a:pos x="T0" y="T1"/>
                  </a:cxn>
                  <a:cxn ang="0">
                    <a:pos x="T2" y="T3"/>
                  </a:cxn>
                  <a:cxn ang="0">
                    <a:pos x="T4" y="T5"/>
                  </a:cxn>
                  <a:cxn ang="0">
                    <a:pos x="T6" y="T7"/>
                  </a:cxn>
                </a:cxnLst>
                <a:rect l="0" t="0" r="r" b="b"/>
                <a:pathLst>
                  <a:path w="13" h="7">
                    <a:moveTo>
                      <a:pt x="0" y="0"/>
                    </a:moveTo>
                    <a:cubicBezTo>
                      <a:pt x="3" y="4"/>
                      <a:pt x="2" y="4"/>
                      <a:pt x="3" y="7"/>
                    </a:cubicBezTo>
                    <a:cubicBezTo>
                      <a:pt x="9" y="7"/>
                      <a:pt x="9" y="7"/>
                      <a:pt x="9" y="7"/>
                    </a:cubicBezTo>
                    <a:cubicBezTo>
                      <a:pt x="8" y="5"/>
                      <a:pt x="9" y="3"/>
                      <a:pt x="13" y="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4" name="Freeform 343">
                <a:extLst>
                  <a:ext uri="{FF2B5EF4-FFF2-40B4-BE49-F238E27FC236}">
                    <a16:creationId xmlns:a16="http://schemas.microsoft.com/office/drawing/2014/main" id="{EA1E7878-90F0-4ED9-900F-D6C1EF49B756}"/>
                  </a:ext>
                </a:extLst>
              </p:cNvPr>
              <p:cNvSpPr>
                <a:spLocks/>
              </p:cNvSpPr>
              <p:nvPr/>
            </p:nvSpPr>
            <p:spPr bwMode="auto">
              <a:xfrm>
                <a:off x="3668070" y="3123043"/>
                <a:ext cx="123825" cy="44450"/>
              </a:xfrm>
              <a:custGeom>
                <a:avLst/>
                <a:gdLst>
                  <a:gd name="T0" fmla="*/ 2 w 41"/>
                  <a:gd name="T1" fmla="*/ 0 h 15"/>
                  <a:gd name="T2" fmla="*/ 0 w 41"/>
                  <a:gd name="T3" fmla="*/ 7 h 15"/>
                  <a:gd name="T4" fmla="*/ 4 w 41"/>
                  <a:gd name="T5" fmla="*/ 10 h 15"/>
                  <a:gd name="T6" fmla="*/ 18 w 41"/>
                  <a:gd name="T7" fmla="*/ 14 h 15"/>
                  <a:gd name="T8" fmla="*/ 28 w 41"/>
                  <a:gd name="T9" fmla="*/ 15 h 15"/>
                  <a:gd name="T10" fmla="*/ 37 w 41"/>
                  <a:gd name="T11" fmla="*/ 15 h 15"/>
                  <a:gd name="T12" fmla="*/ 39 w 41"/>
                  <a:gd name="T13" fmla="*/ 13 h 15"/>
                  <a:gd name="T14" fmla="*/ 21 w 41"/>
                  <a:gd name="T15" fmla="*/ 6 h 15"/>
                  <a:gd name="T16" fmla="*/ 2 w 4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5">
                    <a:moveTo>
                      <a:pt x="2" y="0"/>
                    </a:moveTo>
                    <a:cubicBezTo>
                      <a:pt x="0" y="7"/>
                      <a:pt x="0" y="7"/>
                      <a:pt x="0" y="7"/>
                    </a:cubicBezTo>
                    <a:cubicBezTo>
                      <a:pt x="0" y="8"/>
                      <a:pt x="1" y="9"/>
                      <a:pt x="4" y="10"/>
                    </a:cubicBezTo>
                    <a:cubicBezTo>
                      <a:pt x="18" y="14"/>
                      <a:pt x="18" y="14"/>
                      <a:pt x="18" y="14"/>
                    </a:cubicBezTo>
                    <a:cubicBezTo>
                      <a:pt x="21" y="15"/>
                      <a:pt x="25" y="15"/>
                      <a:pt x="28" y="15"/>
                    </a:cubicBezTo>
                    <a:cubicBezTo>
                      <a:pt x="37" y="15"/>
                      <a:pt x="37" y="15"/>
                      <a:pt x="37" y="15"/>
                    </a:cubicBezTo>
                    <a:cubicBezTo>
                      <a:pt x="41" y="15"/>
                      <a:pt x="39" y="13"/>
                      <a:pt x="39" y="13"/>
                    </a:cubicBezTo>
                    <a:cubicBezTo>
                      <a:pt x="35" y="12"/>
                      <a:pt x="27" y="9"/>
                      <a:pt x="21" y="6"/>
                    </a:cubicBezTo>
                    <a:cubicBezTo>
                      <a:pt x="16" y="3"/>
                      <a:pt x="2" y="0"/>
                      <a:pt x="2"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5" name="Freeform 344">
                <a:extLst>
                  <a:ext uri="{FF2B5EF4-FFF2-40B4-BE49-F238E27FC236}">
                    <a16:creationId xmlns:a16="http://schemas.microsoft.com/office/drawing/2014/main" id="{C561F2AB-E0EC-419D-8527-D0BFA0E87104}"/>
                  </a:ext>
                </a:extLst>
              </p:cNvPr>
              <p:cNvSpPr>
                <a:spLocks/>
              </p:cNvSpPr>
              <p:nvPr/>
            </p:nvSpPr>
            <p:spPr bwMode="auto">
              <a:xfrm>
                <a:off x="3671245" y="3107168"/>
                <a:ext cx="82550" cy="42863"/>
              </a:xfrm>
              <a:custGeom>
                <a:avLst/>
                <a:gdLst>
                  <a:gd name="T0" fmla="*/ 2 w 27"/>
                  <a:gd name="T1" fmla="*/ 0 h 14"/>
                  <a:gd name="T2" fmla="*/ 1 w 27"/>
                  <a:gd name="T3" fmla="*/ 5 h 14"/>
                  <a:gd name="T4" fmla="*/ 23 w 27"/>
                  <a:gd name="T5" fmla="*/ 14 h 14"/>
                  <a:gd name="T6" fmla="*/ 26 w 27"/>
                  <a:gd name="T7" fmla="*/ 14 h 14"/>
                  <a:gd name="T8" fmla="*/ 11 w 27"/>
                  <a:gd name="T9" fmla="*/ 2 h 14"/>
                  <a:gd name="T10" fmla="*/ 2 w 27"/>
                  <a:gd name="T11" fmla="*/ 0 h 14"/>
                </a:gdLst>
                <a:ahLst/>
                <a:cxnLst>
                  <a:cxn ang="0">
                    <a:pos x="T0" y="T1"/>
                  </a:cxn>
                  <a:cxn ang="0">
                    <a:pos x="T2" y="T3"/>
                  </a:cxn>
                  <a:cxn ang="0">
                    <a:pos x="T4" y="T5"/>
                  </a:cxn>
                  <a:cxn ang="0">
                    <a:pos x="T6" y="T7"/>
                  </a:cxn>
                  <a:cxn ang="0">
                    <a:pos x="T8" y="T9"/>
                  </a:cxn>
                  <a:cxn ang="0">
                    <a:pos x="T10" y="T11"/>
                  </a:cxn>
                </a:cxnLst>
                <a:rect l="0" t="0" r="r" b="b"/>
                <a:pathLst>
                  <a:path w="27" h="14">
                    <a:moveTo>
                      <a:pt x="2" y="0"/>
                    </a:moveTo>
                    <a:cubicBezTo>
                      <a:pt x="2" y="2"/>
                      <a:pt x="1" y="4"/>
                      <a:pt x="1" y="5"/>
                    </a:cubicBezTo>
                    <a:cubicBezTo>
                      <a:pt x="0" y="7"/>
                      <a:pt x="23" y="14"/>
                      <a:pt x="23" y="14"/>
                    </a:cubicBezTo>
                    <a:cubicBezTo>
                      <a:pt x="24" y="14"/>
                      <a:pt x="27" y="14"/>
                      <a:pt x="26" y="14"/>
                    </a:cubicBezTo>
                    <a:cubicBezTo>
                      <a:pt x="21" y="11"/>
                      <a:pt x="11" y="4"/>
                      <a:pt x="11" y="2"/>
                    </a:cubicBezTo>
                    <a:lnTo>
                      <a:pt x="2"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6" name="Freeform 345">
                <a:extLst>
                  <a:ext uri="{FF2B5EF4-FFF2-40B4-BE49-F238E27FC236}">
                    <a16:creationId xmlns:a16="http://schemas.microsoft.com/office/drawing/2014/main" id="{13236C71-1800-4268-A3C0-3C555E8EB3E8}"/>
                  </a:ext>
                </a:extLst>
              </p:cNvPr>
              <p:cNvSpPr>
                <a:spLocks/>
              </p:cNvSpPr>
              <p:nvPr/>
            </p:nvSpPr>
            <p:spPr bwMode="auto">
              <a:xfrm>
                <a:off x="3468045" y="3267506"/>
                <a:ext cx="39687" cy="20638"/>
              </a:xfrm>
              <a:custGeom>
                <a:avLst/>
                <a:gdLst>
                  <a:gd name="T0" fmla="*/ 0 w 13"/>
                  <a:gd name="T1" fmla="*/ 0 h 7"/>
                  <a:gd name="T2" fmla="*/ 3 w 13"/>
                  <a:gd name="T3" fmla="*/ 7 h 7"/>
                  <a:gd name="T4" fmla="*/ 9 w 13"/>
                  <a:gd name="T5" fmla="*/ 7 h 7"/>
                  <a:gd name="T6" fmla="*/ 13 w 13"/>
                  <a:gd name="T7" fmla="*/ 4 h 7"/>
                </a:gdLst>
                <a:ahLst/>
                <a:cxnLst>
                  <a:cxn ang="0">
                    <a:pos x="T0" y="T1"/>
                  </a:cxn>
                  <a:cxn ang="0">
                    <a:pos x="T2" y="T3"/>
                  </a:cxn>
                  <a:cxn ang="0">
                    <a:pos x="T4" y="T5"/>
                  </a:cxn>
                  <a:cxn ang="0">
                    <a:pos x="T6" y="T7"/>
                  </a:cxn>
                </a:cxnLst>
                <a:rect l="0" t="0" r="r" b="b"/>
                <a:pathLst>
                  <a:path w="13" h="7">
                    <a:moveTo>
                      <a:pt x="0" y="0"/>
                    </a:moveTo>
                    <a:cubicBezTo>
                      <a:pt x="3" y="3"/>
                      <a:pt x="2" y="3"/>
                      <a:pt x="3" y="7"/>
                    </a:cubicBezTo>
                    <a:cubicBezTo>
                      <a:pt x="9" y="7"/>
                      <a:pt x="9" y="7"/>
                      <a:pt x="9" y="7"/>
                    </a:cubicBezTo>
                    <a:cubicBezTo>
                      <a:pt x="8" y="4"/>
                      <a:pt x="9" y="3"/>
                      <a:pt x="13" y="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7" name="Freeform 346">
                <a:extLst>
                  <a:ext uri="{FF2B5EF4-FFF2-40B4-BE49-F238E27FC236}">
                    <a16:creationId xmlns:a16="http://schemas.microsoft.com/office/drawing/2014/main" id="{B4E633D9-8DE5-4483-9117-16BC19DC751B}"/>
                  </a:ext>
                </a:extLst>
              </p:cNvPr>
              <p:cNvSpPr>
                <a:spLocks/>
              </p:cNvSpPr>
              <p:nvPr/>
            </p:nvSpPr>
            <p:spPr bwMode="auto">
              <a:xfrm>
                <a:off x="3464870" y="3243693"/>
                <a:ext cx="123825" cy="44450"/>
              </a:xfrm>
              <a:custGeom>
                <a:avLst/>
                <a:gdLst>
                  <a:gd name="T0" fmla="*/ 2 w 41"/>
                  <a:gd name="T1" fmla="*/ 0 h 15"/>
                  <a:gd name="T2" fmla="*/ 0 w 41"/>
                  <a:gd name="T3" fmla="*/ 6 h 15"/>
                  <a:gd name="T4" fmla="*/ 4 w 41"/>
                  <a:gd name="T5" fmla="*/ 9 h 15"/>
                  <a:gd name="T6" fmla="*/ 19 w 41"/>
                  <a:gd name="T7" fmla="*/ 13 h 15"/>
                  <a:gd name="T8" fmla="*/ 28 w 41"/>
                  <a:gd name="T9" fmla="*/ 15 h 15"/>
                  <a:gd name="T10" fmla="*/ 37 w 41"/>
                  <a:gd name="T11" fmla="*/ 15 h 15"/>
                  <a:gd name="T12" fmla="*/ 39 w 41"/>
                  <a:gd name="T13" fmla="*/ 12 h 15"/>
                  <a:gd name="T14" fmla="*/ 21 w 41"/>
                  <a:gd name="T15" fmla="*/ 5 h 15"/>
                  <a:gd name="T16" fmla="*/ 2 w 4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5">
                    <a:moveTo>
                      <a:pt x="2" y="0"/>
                    </a:moveTo>
                    <a:cubicBezTo>
                      <a:pt x="0" y="6"/>
                      <a:pt x="0" y="6"/>
                      <a:pt x="0" y="6"/>
                    </a:cubicBezTo>
                    <a:cubicBezTo>
                      <a:pt x="0" y="8"/>
                      <a:pt x="2" y="9"/>
                      <a:pt x="4" y="9"/>
                    </a:cubicBezTo>
                    <a:cubicBezTo>
                      <a:pt x="19" y="13"/>
                      <a:pt x="19" y="13"/>
                      <a:pt x="19" y="13"/>
                    </a:cubicBezTo>
                    <a:cubicBezTo>
                      <a:pt x="22" y="14"/>
                      <a:pt x="25" y="15"/>
                      <a:pt x="28" y="15"/>
                    </a:cubicBezTo>
                    <a:cubicBezTo>
                      <a:pt x="37" y="15"/>
                      <a:pt x="37" y="15"/>
                      <a:pt x="37" y="15"/>
                    </a:cubicBezTo>
                    <a:cubicBezTo>
                      <a:pt x="41" y="15"/>
                      <a:pt x="40" y="12"/>
                      <a:pt x="39" y="12"/>
                    </a:cubicBezTo>
                    <a:cubicBezTo>
                      <a:pt x="35" y="11"/>
                      <a:pt x="28" y="9"/>
                      <a:pt x="21" y="5"/>
                    </a:cubicBezTo>
                    <a:cubicBezTo>
                      <a:pt x="16" y="2"/>
                      <a:pt x="2" y="0"/>
                      <a:pt x="2"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8" name="Freeform 347">
                <a:extLst>
                  <a:ext uri="{FF2B5EF4-FFF2-40B4-BE49-F238E27FC236}">
                    <a16:creationId xmlns:a16="http://schemas.microsoft.com/office/drawing/2014/main" id="{FA2F86AE-33A2-4532-BA83-FBD879C7B11F}"/>
                  </a:ext>
                </a:extLst>
              </p:cNvPr>
              <p:cNvSpPr>
                <a:spLocks/>
              </p:cNvSpPr>
              <p:nvPr/>
            </p:nvSpPr>
            <p:spPr bwMode="auto">
              <a:xfrm>
                <a:off x="3468045" y="3227818"/>
                <a:ext cx="80962" cy="42863"/>
              </a:xfrm>
              <a:custGeom>
                <a:avLst/>
                <a:gdLst>
                  <a:gd name="T0" fmla="*/ 2 w 27"/>
                  <a:gd name="T1" fmla="*/ 0 h 14"/>
                  <a:gd name="T2" fmla="*/ 1 w 27"/>
                  <a:gd name="T3" fmla="*/ 5 h 14"/>
                  <a:gd name="T4" fmla="*/ 23 w 27"/>
                  <a:gd name="T5" fmla="*/ 13 h 14"/>
                  <a:gd name="T6" fmla="*/ 26 w 27"/>
                  <a:gd name="T7" fmla="*/ 13 h 14"/>
                  <a:gd name="T8" fmla="*/ 11 w 27"/>
                  <a:gd name="T9" fmla="*/ 1 h 14"/>
                  <a:gd name="T10" fmla="*/ 2 w 27"/>
                  <a:gd name="T11" fmla="*/ 0 h 14"/>
                </a:gdLst>
                <a:ahLst/>
                <a:cxnLst>
                  <a:cxn ang="0">
                    <a:pos x="T0" y="T1"/>
                  </a:cxn>
                  <a:cxn ang="0">
                    <a:pos x="T2" y="T3"/>
                  </a:cxn>
                  <a:cxn ang="0">
                    <a:pos x="T4" y="T5"/>
                  </a:cxn>
                  <a:cxn ang="0">
                    <a:pos x="T6" y="T7"/>
                  </a:cxn>
                  <a:cxn ang="0">
                    <a:pos x="T8" y="T9"/>
                  </a:cxn>
                  <a:cxn ang="0">
                    <a:pos x="T10" y="T11"/>
                  </a:cxn>
                </a:cxnLst>
                <a:rect l="0" t="0" r="r" b="b"/>
                <a:pathLst>
                  <a:path w="27" h="14">
                    <a:moveTo>
                      <a:pt x="2" y="0"/>
                    </a:moveTo>
                    <a:cubicBezTo>
                      <a:pt x="2" y="2"/>
                      <a:pt x="1" y="4"/>
                      <a:pt x="1" y="5"/>
                    </a:cubicBezTo>
                    <a:cubicBezTo>
                      <a:pt x="0" y="7"/>
                      <a:pt x="23" y="13"/>
                      <a:pt x="23" y="13"/>
                    </a:cubicBezTo>
                    <a:cubicBezTo>
                      <a:pt x="24" y="13"/>
                      <a:pt x="27" y="14"/>
                      <a:pt x="26" y="13"/>
                    </a:cubicBezTo>
                    <a:cubicBezTo>
                      <a:pt x="21" y="10"/>
                      <a:pt x="11" y="4"/>
                      <a:pt x="11" y="1"/>
                    </a:cubicBezTo>
                    <a:lnTo>
                      <a:pt x="2"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9" name="Freeform 348">
                <a:extLst>
                  <a:ext uri="{FF2B5EF4-FFF2-40B4-BE49-F238E27FC236}">
                    <a16:creationId xmlns:a16="http://schemas.microsoft.com/office/drawing/2014/main" id="{17384227-F7EC-4E60-8FB5-93EBDB282972}"/>
                  </a:ext>
                </a:extLst>
              </p:cNvPr>
              <p:cNvSpPr>
                <a:spLocks/>
              </p:cNvSpPr>
              <p:nvPr/>
            </p:nvSpPr>
            <p:spPr bwMode="auto">
              <a:xfrm>
                <a:off x="3510908" y="2802368"/>
                <a:ext cx="233362" cy="127000"/>
              </a:xfrm>
              <a:custGeom>
                <a:avLst/>
                <a:gdLst>
                  <a:gd name="T0" fmla="*/ 70 w 77"/>
                  <a:gd name="T1" fmla="*/ 26 h 42"/>
                  <a:gd name="T2" fmla="*/ 75 w 77"/>
                  <a:gd name="T3" fmla="*/ 35 h 42"/>
                  <a:gd name="T4" fmla="*/ 65 w 77"/>
                  <a:gd name="T5" fmla="*/ 40 h 42"/>
                  <a:gd name="T6" fmla="*/ 10 w 77"/>
                  <a:gd name="T7" fmla="*/ 27 h 42"/>
                  <a:gd name="T8" fmla="*/ 2 w 77"/>
                  <a:gd name="T9" fmla="*/ 11 h 42"/>
                  <a:gd name="T10" fmla="*/ 18 w 77"/>
                  <a:gd name="T11" fmla="*/ 3 h 42"/>
                  <a:gd name="T12" fmla="*/ 70 w 77"/>
                  <a:gd name="T13" fmla="*/ 26 h 42"/>
                </a:gdLst>
                <a:ahLst/>
                <a:cxnLst>
                  <a:cxn ang="0">
                    <a:pos x="T0" y="T1"/>
                  </a:cxn>
                  <a:cxn ang="0">
                    <a:pos x="T2" y="T3"/>
                  </a:cxn>
                  <a:cxn ang="0">
                    <a:pos x="T4" y="T5"/>
                  </a:cxn>
                  <a:cxn ang="0">
                    <a:pos x="T6" y="T7"/>
                  </a:cxn>
                  <a:cxn ang="0">
                    <a:pos x="T8" y="T9"/>
                  </a:cxn>
                  <a:cxn ang="0">
                    <a:pos x="T10" y="T11"/>
                  </a:cxn>
                  <a:cxn ang="0">
                    <a:pos x="T12" y="T13"/>
                  </a:cxn>
                </a:cxnLst>
                <a:rect l="0" t="0" r="r" b="b"/>
                <a:pathLst>
                  <a:path w="77" h="42">
                    <a:moveTo>
                      <a:pt x="70" y="26"/>
                    </a:moveTo>
                    <a:cubicBezTo>
                      <a:pt x="74" y="27"/>
                      <a:pt x="77" y="31"/>
                      <a:pt x="75" y="35"/>
                    </a:cubicBezTo>
                    <a:cubicBezTo>
                      <a:pt x="74" y="39"/>
                      <a:pt x="69" y="42"/>
                      <a:pt x="65" y="40"/>
                    </a:cubicBezTo>
                    <a:cubicBezTo>
                      <a:pt x="10" y="27"/>
                      <a:pt x="10" y="27"/>
                      <a:pt x="10" y="27"/>
                    </a:cubicBezTo>
                    <a:cubicBezTo>
                      <a:pt x="3" y="25"/>
                      <a:pt x="0" y="17"/>
                      <a:pt x="2" y="11"/>
                    </a:cubicBezTo>
                    <a:cubicBezTo>
                      <a:pt x="4" y="4"/>
                      <a:pt x="11" y="0"/>
                      <a:pt x="18" y="3"/>
                    </a:cubicBezTo>
                    <a:lnTo>
                      <a:pt x="70" y="26"/>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0" name="Freeform 349">
                <a:extLst>
                  <a:ext uri="{FF2B5EF4-FFF2-40B4-BE49-F238E27FC236}">
                    <a16:creationId xmlns:a16="http://schemas.microsoft.com/office/drawing/2014/main" id="{9AD6C1F9-FC67-4D49-918A-F6B06C0E7352}"/>
                  </a:ext>
                </a:extLst>
              </p:cNvPr>
              <p:cNvSpPr>
                <a:spLocks/>
              </p:cNvSpPr>
              <p:nvPr/>
            </p:nvSpPr>
            <p:spPr bwMode="auto">
              <a:xfrm>
                <a:off x="3474395" y="2996043"/>
                <a:ext cx="60325" cy="250825"/>
              </a:xfrm>
              <a:custGeom>
                <a:avLst/>
                <a:gdLst>
                  <a:gd name="T0" fmla="*/ 0 w 20"/>
                  <a:gd name="T1" fmla="*/ 80 h 83"/>
                  <a:gd name="T2" fmla="*/ 9 w 20"/>
                  <a:gd name="T3" fmla="*/ 80 h 83"/>
                  <a:gd name="T4" fmla="*/ 20 w 20"/>
                  <a:gd name="T5" fmla="*/ 9 h 83"/>
                  <a:gd name="T6" fmla="*/ 12 w 20"/>
                  <a:gd name="T7" fmla="*/ 0 h 83"/>
                  <a:gd name="T8" fmla="*/ 4 w 20"/>
                  <a:gd name="T9" fmla="*/ 8 h 83"/>
                  <a:gd name="T10" fmla="*/ 0 w 20"/>
                  <a:gd name="T11" fmla="*/ 80 h 83"/>
                </a:gdLst>
                <a:ahLst/>
                <a:cxnLst>
                  <a:cxn ang="0">
                    <a:pos x="T0" y="T1"/>
                  </a:cxn>
                  <a:cxn ang="0">
                    <a:pos x="T2" y="T3"/>
                  </a:cxn>
                  <a:cxn ang="0">
                    <a:pos x="T4" y="T5"/>
                  </a:cxn>
                  <a:cxn ang="0">
                    <a:pos x="T6" y="T7"/>
                  </a:cxn>
                  <a:cxn ang="0">
                    <a:pos x="T8" y="T9"/>
                  </a:cxn>
                  <a:cxn ang="0">
                    <a:pos x="T10" y="T11"/>
                  </a:cxn>
                </a:cxnLst>
                <a:rect l="0" t="0" r="r" b="b"/>
                <a:pathLst>
                  <a:path w="20" h="83">
                    <a:moveTo>
                      <a:pt x="0" y="80"/>
                    </a:moveTo>
                    <a:cubicBezTo>
                      <a:pt x="0" y="82"/>
                      <a:pt x="9" y="83"/>
                      <a:pt x="9" y="80"/>
                    </a:cubicBezTo>
                    <a:cubicBezTo>
                      <a:pt x="20" y="9"/>
                      <a:pt x="20" y="9"/>
                      <a:pt x="20" y="9"/>
                    </a:cubicBezTo>
                    <a:cubicBezTo>
                      <a:pt x="20" y="5"/>
                      <a:pt x="17" y="1"/>
                      <a:pt x="12" y="0"/>
                    </a:cubicBezTo>
                    <a:cubicBezTo>
                      <a:pt x="8" y="0"/>
                      <a:pt x="4" y="3"/>
                      <a:pt x="4" y="8"/>
                    </a:cubicBezTo>
                    <a:cubicBezTo>
                      <a:pt x="0" y="30"/>
                      <a:pt x="4" y="50"/>
                      <a:pt x="0" y="80"/>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1" name="Freeform 350">
                <a:extLst>
                  <a:ext uri="{FF2B5EF4-FFF2-40B4-BE49-F238E27FC236}">
                    <a16:creationId xmlns:a16="http://schemas.microsoft.com/office/drawing/2014/main" id="{4924E11F-6A3F-4252-AF59-9DCE5B3E3D64}"/>
                  </a:ext>
                </a:extLst>
              </p:cNvPr>
              <p:cNvSpPr>
                <a:spLocks/>
              </p:cNvSpPr>
              <p:nvPr/>
            </p:nvSpPr>
            <p:spPr bwMode="auto">
              <a:xfrm>
                <a:off x="3691883" y="2876981"/>
                <a:ext cx="49212" cy="49213"/>
              </a:xfrm>
              <a:custGeom>
                <a:avLst/>
                <a:gdLst>
                  <a:gd name="T0" fmla="*/ 16 w 16"/>
                  <a:gd name="T1" fmla="*/ 8 h 16"/>
                  <a:gd name="T2" fmla="*/ 7 w 16"/>
                  <a:gd name="T3" fmla="*/ 15 h 16"/>
                  <a:gd name="T4" fmla="*/ 0 w 16"/>
                  <a:gd name="T5" fmla="*/ 7 h 16"/>
                  <a:gd name="T6" fmla="*/ 9 w 16"/>
                  <a:gd name="T7" fmla="*/ 0 h 16"/>
                  <a:gd name="T8" fmla="*/ 16 w 16"/>
                  <a:gd name="T9" fmla="*/ 8 h 16"/>
                </a:gdLst>
                <a:ahLst/>
                <a:cxnLst>
                  <a:cxn ang="0">
                    <a:pos x="T0" y="T1"/>
                  </a:cxn>
                  <a:cxn ang="0">
                    <a:pos x="T2" y="T3"/>
                  </a:cxn>
                  <a:cxn ang="0">
                    <a:pos x="T4" y="T5"/>
                  </a:cxn>
                  <a:cxn ang="0">
                    <a:pos x="T6" y="T7"/>
                  </a:cxn>
                  <a:cxn ang="0">
                    <a:pos x="T8" y="T9"/>
                  </a:cxn>
                </a:cxnLst>
                <a:rect l="0" t="0" r="r" b="b"/>
                <a:pathLst>
                  <a:path w="16" h="16">
                    <a:moveTo>
                      <a:pt x="16" y="8"/>
                    </a:moveTo>
                    <a:cubicBezTo>
                      <a:pt x="15" y="13"/>
                      <a:pt x="11" y="16"/>
                      <a:pt x="7" y="15"/>
                    </a:cubicBezTo>
                    <a:cubicBezTo>
                      <a:pt x="3" y="15"/>
                      <a:pt x="0" y="11"/>
                      <a:pt x="0" y="7"/>
                    </a:cubicBezTo>
                    <a:cubicBezTo>
                      <a:pt x="0" y="3"/>
                      <a:pt x="4" y="0"/>
                      <a:pt x="9" y="0"/>
                    </a:cubicBezTo>
                    <a:cubicBezTo>
                      <a:pt x="13" y="0"/>
                      <a:pt x="16" y="4"/>
                      <a:pt x="16" y="8"/>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2" name="Freeform 351">
                <a:extLst>
                  <a:ext uri="{FF2B5EF4-FFF2-40B4-BE49-F238E27FC236}">
                    <a16:creationId xmlns:a16="http://schemas.microsoft.com/office/drawing/2014/main" id="{791126F9-8E19-4EF8-A30D-BC5276D3622C}"/>
                  </a:ext>
                </a:extLst>
              </p:cNvPr>
              <p:cNvSpPr>
                <a:spLocks/>
              </p:cNvSpPr>
              <p:nvPr/>
            </p:nvSpPr>
            <p:spPr bwMode="auto">
              <a:xfrm>
                <a:off x="3677595" y="2876981"/>
                <a:ext cx="63500" cy="247650"/>
              </a:xfrm>
              <a:custGeom>
                <a:avLst/>
                <a:gdLst>
                  <a:gd name="T0" fmla="*/ 0 w 21"/>
                  <a:gd name="T1" fmla="*/ 79 h 82"/>
                  <a:gd name="T2" fmla="*/ 9 w 21"/>
                  <a:gd name="T3" fmla="*/ 80 h 82"/>
                  <a:gd name="T4" fmla="*/ 21 w 21"/>
                  <a:gd name="T5" fmla="*/ 8 h 82"/>
                  <a:gd name="T6" fmla="*/ 14 w 21"/>
                  <a:gd name="T7" fmla="*/ 0 h 82"/>
                  <a:gd name="T8" fmla="*/ 5 w 21"/>
                  <a:gd name="T9" fmla="*/ 7 h 82"/>
                  <a:gd name="T10" fmla="*/ 0 w 21"/>
                  <a:gd name="T11" fmla="*/ 79 h 82"/>
                </a:gdLst>
                <a:ahLst/>
                <a:cxnLst>
                  <a:cxn ang="0">
                    <a:pos x="T0" y="T1"/>
                  </a:cxn>
                  <a:cxn ang="0">
                    <a:pos x="T2" y="T3"/>
                  </a:cxn>
                  <a:cxn ang="0">
                    <a:pos x="T4" y="T5"/>
                  </a:cxn>
                  <a:cxn ang="0">
                    <a:pos x="T6" y="T7"/>
                  </a:cxn>
                  <a:cxn ang="0">
                    <a:pos x="T8" y="T9"/>
                  </a:cxn>
                  <a:cxn ang="0">
                    <a:pos x="T10" y="T11"/>
                  </a:cxn>
                </a:cxnLst>
                <a:rect l="0" t="0" r="r" b="b"/>
                <a:pathLst>
                  <a:path w="21" h="82">
                    <a:moveTo>
                      <a:pt x="0" y="79"/>
                    </a:moveTo>
                    <a:cubicBezTo>
                      <a:pt x="0" y="81"/>
                      <a:pt x="9" y="82"/>
                      <a:pt x="9" y="80"/>
                    </a:cubicBezTo>
                    <a:cubicBezTo>
                      <a:pt x="21" y="8"/>
                      <a:pt x="21" y="8"/>
                      <a:pt x="21" y="8"/>
                    </a:cubicBezTo>
                    <a:cubicBezTo>
                      <a:pt x="21" y="4"/>
                      <a:pt x="18" y="0"/>
                      <a:pt x="14" y="0"/>
                    </a:cubicBezTo>
                    <a:cubicBezTo>
                      <a:pt x="9" y="0"/>
                      <a:pt x="5" y="3"/>
                      <a:pt x="5" y="7"/>
                    </a:cubicBezTo>
                    <a:cubicBezTo>
                      <a:pt x="1" y="29"/>
                      <a:pt x="4" y="50"/>
                      <a:pt x="0" y="79"/>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3" name="Freeform 352">
                <a:extLst>
                  <a:ext uri="{FF2B5EF4-FFF2-40B4-BE49-F238E27FC236}">
                    <a16:creationId xmlns:a16="http://schemas.microsoft.com/office/drawing/2014/main" id="{6D903428-A4DC-4B27-A195-E66F35AF38A3}"/>
                  </a:ext>
                </a:extLst>
              </p:cNvPr>
              <p:cNvSpPr>
                <a:spLocks/>
              </p:cNvSpPr>
              <p:nvPr/>
            </p:nvSpPr>
            <p:spPr bwMode="auto">
              <a:xfrm>
                <a:off x="3485508" y="2996043"/>
                <a:ext cx="49212" cy="47625"/>
              </a:xfrm>
              <a:custGeom>
                <a:avLst/>
                <a:gdLst>
                  <a:gd name="T0" fmla="*/ 16 w 16"/>
                  <a:gd name="T1" fmla="*/ 9 h 16"/>
                  <a:gd name="T2" fmla="*/ 7 w 16"/>
                  <a:gd name="T3" fmla="*/ 16 h 16"/>
                  <a:gd name="T4" fmla="*/ 0 w 16"/>
                  <a:gd name="T5" fmla="*/ 8 h 16"/>
                  <a:gd name="T6" fmla="*/ 8 w 16"/>
                  <a:gd name="T7" fmla="*/ 0 h 16"/>
                  <a:gd name="T8" fmla="*/ 16 w 16"/>
                  <a:gd name="T9" fmla="*/ 9 h 16"/>
                </a:gdLst>
                <a:ahLst/>
                <a:cxnLst>
                  <a:cxn ang="0">
                    <a:pos x="T0" y="T1"/>
                  </a:cxn>
                  <a:cxn ang="0">
                    <a:pos x="T2" y="T3"/>
                  </a:cxn>
                  <a:cxn ang="0">
                    <a:pos x="T4" y="T5"/>
                  </a:cxn>
                  <a:cxn ang="0">
                    <a:pos x="T6" y="T7"/>
                  </a:cxn>
                  <a:cxn ang="0">
                    <a:pos x="T8" y="T9"/>
                  </a:cxn>
                </a:cxnLst>
                <a:rect l="0" t="0" r="r" b="b"/>
                <a:pathLst>
                  <a:path w="16" h="16">
                    <a:moveTo>
                      <a:pt x="16" y="9"/>
                    </a:moveTo>
                    <a:cubicBezTo>
                      <a:pt x="15" y="13"/>
                      <a:pt x="12" y="16"/>
                      <a:pt x="7" y="16"/>
                    </a:cubicBezTo>
                    <a:cubicBezTo>
                      <a:pt x="3" y="16"/>
                      <a:pt x="0" y="12"/>
                      <a:pt x="0" y="8"/>
                    </a:cubicBezTo>
                    <a:cubicBezTo>
                      <a:pt x="0" y="3"/>
                      <a:pt x="4" y="0"/>
                      <a:pt x="8" y="0"/>
                    </a:cubicBezTo>
                    <a:cubicBezTo>
                      <a:pt x="13" y="1"/>
                      <a:pt x="16" y="5"/>
                      <a:pt x="16" y="9"/>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4" name="Freeform 353">
                <a:extLst>
                  <a:ext uri="{FF2B5EF4-FFF2-40B4-BE49-F238E27FC236}">
                    <a16:creationId xmlns:a16="http://schemas.microsoft.com/office/drawing/2014/main" id="{A9A488C2-A84B-40B0-8C23-A13E8BBEFD11}"/>
                  </a:ext>
                </a:extLst>
              </p:cNvPr>
              <p:cNvSpPr>
                <a:spLocks/>
              </p:cNvSpPr>
              <p:nvPr/>
            </p:nvSpPr>
            <p:spPr bwMode="auto">
              <a:xfrm>
                <a:off x="3461695" y="2808718"/>
                <a:ext cx="79375" cy="234950"/>
              </a:xfrm>
              <a:custGeom>
                <a:avLst/>
                <a:gdLst>
                  <a:gd name="T0" fmla="*/ 24 w 26"/>
                  <a:gd name="T1" fmla="*/ 70 h 78"/>
                  <a:gd name="T2" fmla="*/ 16 w 26"/>
                  <a:gd name="T3" fmla="*/ 78 h 78"/>
                  <a:gd name="T4" fmla="*/ 8 w 26"/>
                  <a:gd name="T5" fmla="*/ 71 h 78"/>
                  <a:gd name="T6" fmla="*/ 0 w 26"/>
                  <a:gd name="T7" fmla="*/ 14 h 78"/>
                  <a:gd name="T8" fmla="*/ 12 w 26"/>
                  <a:gd name="T9" fmla="*/ 1 h 78"/>
                  <a:gd name="T10" fmla="*/ 26 w 26"/>
                  <a:gd name="T11" fmla="*/ 13 h 78"/>
                  <a:gd name="T12" fmla="*/ 24 w 26"/>
                  <a:gd name="T13" fmla="*/ 70 h 78"/>
                </a:gdLst>
                <a:ahLst/>
                <a:cxnLst>
                  <a:cxn ang="0">
                    <a:pos x="T0" y="T1"/>
                  </a:cxn>
                  <a:cxn ang="0">
                    <a:pos x="T2" y="T3"/>
                  </a:cxn>
                  <a:cxn ang="0">
                    <a:pos x="T4" y="T5"/>
                  </a:cxn>
                  <a:cxn ang="0">
                    <a:pos x="T6" y="T7"/>
                  </a:cxn>
                  <a:cxn ang="0">
                    <a:pos x="T8" y="T9"/>
                  </a:cxn>
                  <a:cxn ang="0">
                    <a:pos x="T10" y="T11"/>
                  </a:cxn>
                  <a:cxn ang="0">
                    <a:pos x="T12" y="T13"/>
                  </a:cxn>
                </a:cxnLst>
                <a:rect l="0" t="0" r="r" b="b"/>
                <a:pathLst>
                  <a:path w="26" h="78">
                    <a:moveTo>
                      <a:pt x="24" y="70"/>
                    </a:moveTo>
                    <a:cubicBezTo>
                      <a:pt x="24" y="74"/>
                      <a:pt x="21" y="78"/>
                      <a:pt x="16" y="78"/>
                    </a:cubicBezTo>
                    <a:cubicBezTo>
                      <a:pt x="12" y="78"/>
                      <a:pt x="8" y="75"/>
                      <a:pt x="8" y="71"/>
                    </a:cubicBezTo>
                    <a:cubicBezTo>
                      <a:pt x="0" y="14"/>
                      <a:pt x="0" y="14"/>
                      <a:pt x="0" y="14"/>
                    </a:cubicBezTo>
                    <a:cubicBezTo>
                      <a:pt x="0" y="7"/>
                      <a:pt x="5" y="1"/>
                      <a:pt x="12" y="1"/>
                    </a:cubicBezTo>
                    <a:cubicBezTo>
                      <a:pt x="19" y="0"/>
                      <a:pt x="26" y="6"/>
                      <a:pt x="26" y="13"/>
                    </a:cubicBezTo>
                    <a:lnTo>
                      <a:pt x="24" y="7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5" name="Freeform 354">
                <a:extLst>
                  <a:ext uri="{FF2B5EF4-FFF2-40B4-BE49-F238E27FC236}">
                    <a16:creationId xmlns:a16="http://schemas.microsoft.com/office/drawing/2014/main" id="{8C153925-0F57-4C22-8CA3-D9CB8C190066}"/>
                  </a:ext>
                </a:extLst>
              </p:cNvPr>
              <p:cNvSpPr>
                <a:spLocks/>
              </p:cNvSpPr>
              <p:nvPr/>
            </p:nvSpPr>
            <p:spPr bwMode="auto">
              <a:xfrm>
                <a:off x="3418833" y="2796018"/>
                <a:ext cx="52387" cy="117475"/>
              </a:xfrm>
              <a:custGeom>
                <a:avLst/>
                <a:gdLst>
                  <a:gd name="T0" fmla="*/ 1 w 17"/>
                  <a:gd name="T1" fmla="*/ 17 h 39"/>
                  <a:gd name="T2" fmla="*/ 5 w 17"/>
                  <a:gd name="T3" fmla="*/ 32 h 39"/>
                  <a:gd name="T4" fmla="*/ 8 w 17"/>
                  <a:gd name="T5" fmla="*/ 34 h 39"/>
                  <a:gd name="T6" fmla="*/ 12 w 17"/>
                  <a:gd name="T7" fmla="*/ 37 h 39"/>
                  <a:gd name="T8" fmla="*/ 15 w 17"/>
                  <a:gd name="T9" fmla="*/ 38 h 39"/>
                  <a:gd name="T10" fmla="*/ 14 w 17"/>
                  <a:gd name="T11" fmla="*/ 35 h 39"/>
                  <a:gd name="T12" fmla="*/ 15 w 17"/>
                  <a:gd name="T13" fmla="*/ 31 h 39"/>
                  <a:gd name="T14" fmla="*/ 14 w 17"/>
                  <a:gd name="T15" fmla="*/ 27 h 39"/>
                  <a:gd name="T16" fmla="*/ 17 w 17"/>
                  <a:gd name="T17" fmla="*/ 27 h 39"/>
                  <a:gd name="T18" fmla="*/ 12 w 17"/>
                  <a:gd name="T19" fmla="*/ 18 h 39"/>
                  <a:gd name="T20" fmla="*/ 10 w 17"/>
                  <a:gd name="T21" fmla="*/ 17 h 39"/>
                  <a:gd name="T22" fmla="*/ 7 w 17"/>
                  <a:gd name="T23" fmla="*/ 0 h 39"/>
                  <a:gd name="T24" fmla="*/ 0 w 17"/>
                  <a:gd name="T25" fmla="*/ 6 h 39"/>
                  <a:gd name="T26" fmla="*/ 1 w 17"/>
                  <a:gd name="T27" fmla="*/ 1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39">
                    <a:moveTo>
                      <a:pt x="1" y="17"/>
                    </a:moveTo>
                    <a:cubicBezTo>
                      <a:pt x="1" y="24"/>
                      <a:pt x="2" y="26"/>
                      <a:pt x="5" y="32"/>
                    </a:cubicBezTo>
                    <a:cubicBezTo>
                      <a:pt x="6" y="36"/>
                      <a:pt x="8" y="36"/>
                      <a:pt x="8" y="34"/>
                    </a:cubicBezTo>
                    <a:cubicBezTo>
                      <a:pt x="9" y="38"/>
                      <a:pt x="12" y="39"/>
                      <a:pt x="12" y="37"/>
                    </a:cubicBezTo>
                    <a:cubicBezTo>
                      <a:pt x="12" y="37"/>
                      <a:pt x="14" y="39"/>
                      <a:pt x="15" y="38"/>
                    </a:cubicBezTo>
                    <a:cubicBezTo>
                      <a:pt x="15" y="37"/>
                      <a:pt x="14" y="35"/>
                      <a:pt x="14" y="35"/>
                    </a:cubicBezTo>
                    <a:cubicBezTo>
                      <a:pt x="15" y="35"/>
                      <a:pt x="16" y="34"/>
                      <a:pt x="15" y="31"/>
                    </a:cubicBezTo>
                    <a:cubicBezTo>
                      <a:pt x="14" y="29"/>
                      <a:pt x="14" y="27"/>
                      <a:pt x="14" y="27"/>
                    </a:cubicBezTo>
                    <a:cubicBezTo>
                      <a:pt x="15" y="29"/>
                      <a:pt x="17" y="29"/>
                      <a:pt x="17" y="27"/>
                    </a:cubicBezTo>
                    <a:cubicBezTo>
                      <a:pt x="16" y="25"/>
                      <a:pt x="14" y="21"/>
                      <a:pt x="12" y="18"/>
                    </a:cubicBezTo>
                    <a:cubicBezTo>
                      <a:pt x="11" y="17"/>
                      <a:pt x="11" y="17"/>
                      <a:pt x="10" y="17"/>
                    </a:cubicBezTo>
                    <a:cubicBezTo>
                      <a:pt x="7" y="0"/>
                      <a:pt x="7" y="0"/>
                      <a:pt x="7" y="0"/>
                    </a:cubicBezTo>
                    <a:cubicBezTo>
                      <a:pt x="0" y="6"/>
                      <a:pt x="0" y="6"/>
                      <a:pt x="0" y="6"/>
                    </a:cubicBezTo>
                    <a:lnTo>
                      <a:pt x="1" y="17"/>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6" name="Freeform 355">
                <a:extLst>
                  <a:ext uri="{FF2B5EF4-FFF2-40B4-BE49-F238E27FC236}">
                    <a16:creationId xmlns:a16="http://schemas.microsoft.com/office/drawing/2014/main" id="{CA6ECABB-995F-4878-A3C2-F488B4E41A0E}"/>
                  </a:ext>
                </a:extLst>
              </p:cNvPr>
              <p:cNvSpPr>
                <a:spLocks/>
              </p:cNvSpPr>
              <p:nvPr/>
            </p:nvSpPr>
            <p:spPr bwMode="auto">
              <a:xfrm>
                <a:off x="3461695" y="2842056"/>
                <a:ext cx="103187" cy="382588"/>
              </a:xfrm>
              <a:custGeom>
                <a:avLst/>
                <a:gdLst>
                  <a:gd name="T0" fmla="*/ 36 w 65"/>
                  <a:gd name="T1" fmla="*/ 241 h 241"/>
                  <a:gd name="T2" fmla="*/ 0 w 65"/>
                  <a:gd name="T3" fmla="*/ 241 h 241"/>
                  <a:gd name="T4" fmla="*/ 4 w 65"/>
                  <a:gd name="T5" fmla="*/ 121 h 241"/>
                  <a:gd name="T6" fmla="*/ 0 w 65"/>
                  <a:gd name="T7" fmla="*/ 0 h 241"/>
                  <a:gd name="T8" fmla="*/ 65 w 65"/>
                  <a:gd name="T9" fmla="*/ 0 h 241"/>
                  <a:gd name="T10" fmla="*/ 46 w 65"/>
                  <a:gd name="T11" fmla="*/ 121 h 241"/>
                  <a:gd name="T12" fmla="*/ 36 w 65"/>
                  <a:gd name="T13" fmla="*/ 241 h 241"/>
                </a:gdLst>
                <a:ahLst/>
                <a:cxnLst>
                  <a:cxn ang="0">
                    <a:pos x="T0" y="T1"/>
                  </a:cxn>
                  <a:cxn ang="0">
                    <a:pos x="T2" y="T3"/>
                  </a:cxn>
                  <a:cxn ang="0">
                    <a:pos x="T4" y="T5"/>
                  </a:cxn>
                  <a:cxn ang="0">
                    <a:pos x="T6" y="T7"/>
                  </a:cxn>
                  <a:cxn ang="0">
                    <a:pos x="T8" y="T9"/>
                  </a:cxn>
                  <a:cxn ang="0">
                    <a:pos x="T10" y="T11"/>
                  </a:cxn>
                  <a:cxn ang="0">
                    <a:pos x="T12" y="T13"/>
                  </a:cxn>
                </a:cxnLst>
                <a:rect l="0" t="0" r="r" b="b"/>
                <a:pathLst>
                  <a:path w="65" h="241">
                    <a:moveTo>
                      <a:pt x="36" y="241"/>
                    </a:moveTo>
                    <a:lnTo>
                      <a:pt x="0" y="241"/>
                    </a:lnTo>
                    <a:lnTo>
                      <a:pt x="4" y="121"/>
                    </a:lnTo>
                    <a:lnTo>
                      <a:pt x="0" y="0"/>
                    </a:lnTo>
                    <a:lnTo>
                      <a:pt x="65" y="0"/>
                    </a:lnTo>
                    <a:lnTo>
                      <a:pt x="46" y="121"/>
                    </a:lnTo>
                    <a:lnTo>
                      <a:pt x="36" y="241"/>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7" name="Freeform 356">
                <a:extLst>
                  <a:ext uri="{FF2B5EF4-FFF2-40B4-BE49-F238E27FC236}">
                    <a16:creationId xmlns:a16="http://schemas.microsoft.com/office/drawing/2014/main" id="{34D538A0-39B7-4419-B838-5E0BB805FF51}"/>
                  </a:ext>
                </a:extLst>
              </p:cNvPr>
              <p:cNvSpPr>
                <a:spLocks/>
              </p:cNvSpPr>
              <p:nvPr/>
            </p:nvSpPr>
            <p:spPr bwMode="auto">
              <a:xfrm>
                <a:off x="3534720" y="2808718"/>
                <a:ext cx="212725" cy="307975"/>
              </a:xfrm>
              <a:custGeom>
                <a:avLst/>
                <a:gdLst>
                  <a:gd name="T0" fmla="*/ 44 w 70"/>
                  <a:gd name="T1" fmla="*/ 102 h 102"/>
                  <a:gd name="T2" fmla="*/ 63 w 70"/>
                  <a:gd name="T3" fmla="*/ 100 h 102"/>
                  <a:gd name="T4" fmla="*/ 70 w 70"/>
                  <a:gd name="T5" fmla="*/ 33 h 102"/>
                  <a:gd name="T6" fmla="*/ 63 w 70"/>
                  <a:gd name="T7" fmla="*/ 21 h 102"/>
                  <a:gd name="T8" fmla="*/ 9 w 70"/>
                  <a:gd name="T9" fmla="*/ 0 h 102"/>
                  <a:gd name="T10" fmla="*/ 0 w 70"/>
                  <a:gd name="T11" fmla="*/ 30 h 102"/>
                  <a:gd name="T12" fmla="*/ 48 w 70"/>
                  <a:gd name="T13" fmla="*/ 42 h 102"/>
                  <a:gd name="T14" fmla="*/ 44 w 70"/>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02">
                    <a:moveTo>
                      <a:pt x="44" y="102"/>
                    </a:moveTo>
                    <a:cubicBezTo>
                      <a:pt x="63" y="100"/>
                      <a:pt x="63" y="100"/>
                      <a:pt x="63" y="100"/>
                    </a:cubicBezTo>
                    <a:cubicBezTo>
                      <a:pt x="70" y="33"/>
                      <a:pt x="70" y="33"/>
                      <a:pt x="70" y="33"/>
                    </a:cubicBezTo>
                    <a:cubicBezTo>
                      <a:pt x="70" y="28"/>
                      <a:pt x="67" y="23"/>
                      <a:pt x="63" y="21"/>
                    </a:cubicBezTo>
                    <a:cubicBezTo>
                      <a:pt x="9" y="0"/>
                      <a:pt x="9" y="0"/>
                      <a:pt x="9" y="0"/>
                    </a:cubicBezTo>
                    <a:cubicBezTo>
                      <a:pt x="0" y="30"/>
                      <a:pt x="0" y="30"/>
                      <a:pt x="0" y="30"/>
                    </a:cubicBezTo>
                    <a:cubicBezTo>
                      <a:pt x="48" y="42"/>
                      <a:pt x="48" y="42"/>
                      <a:pt x="48" y="42"/>
                    </a:cubicBezTo>
                    <a:lnTo>
                      <a:pt x="44" y="102"/>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8" name="Freeform 357">
                <a:extLst>
                  <a:ext uri="{FF2B5EF4-FFF2-40B4-BE49-F238E27FC236}">
                    <a16:creationId xmlns:a16="http://schemas.microsoft.com/office/drawing/2014/main" id="{51DC9397-58C1-4E1B-A7AE-F661F0BD8C97}"/>
                  </a:ext>
                </a:extLst>
              </p:cNvPr>
              <p:cNvSpPr>
                <a:spLocks/>
              </p:cNvSpPr>
              <p:nvPr/>
            </p:nvSpPr>
            <p:spPr bwMode="auto">
              <a:xfrm>
                <a:off x="3379145" y="2699181"/>
                <a:ext cx="55562" cy="53975"/>
              </a:xfrm>
              <a:custGeom>
                <a:avLst/>
                <a:gdLst>
                  <a:gd name="T0" fmla="*/ 12 w 18"/>
                  <a:gd name="T1" fmla="*/ 2 h 18"/>
                  <a:gd name="T2" fmla="*/ 16 w 18"/>
                  <a:gd name="T3" fmla="*/ 12 h 18"/>
                  <a:gd name="T4" fmla="*/ 5 w 18"/>
                  <a:gd name="T5" fmla="*/ 16 h 18"/>
                  <a:gd name="T6" fmla="*/ 2 w 18"/>
                  <a:gd name="T7" fmla="*/ 5 h 18"/>
                  <a:gd name="T8" fmla="*/ 12 w 18"/>
                  <a:gd name="T9" fmla="*/ 2 h 18"/>
                </a:gdLst>
                <a:ahLst/>
                <a:cxnLst>
                  <a:cxn ang="0">
                    <a:pos x="T0" y="T1"/>
                  </a:cxn>
                  <a:cxn ang="0">
                    <a:pos x="T2" y="T3"/>
                  </a:cxn>
                  <a:cxn ang="0">
                    <a:pos x="T4" y="T5"/>
                  </a:cxn>
                  <a:cxn ang="0">
                    <a:pos x="T6" y="T7"/>
                  </a:cxn>
                  <a:cxn ang="0">
                    <a:pos x="T8" y="T9"/>
                  </a:cxn>
                </a:cxnLst>
                <a:rect l="0" t="0" r="r" b="b"/>
                <a:pathLst>
                  <a:path w="18" h="18">
                    <a:moveTo>
                      <a:pt x="12" y="2"/>
                    </a:moveTo>
                    <a:cubicBezTo>
                      <a:pt x="16" y="4"/>
                      <a:pt x="18" y="8"/>
                      <a:pt x="16" y="12"/>
                    </a:cubicBezTo>
                    <a:cubicBezTo>
                      <a:pt x="14" y="16"/>
                      <a:pt x="9" y="18"/>
                      <a:pt x="5" y="16"/>
                    </a:cubicBezTo>
                    <a:cubicBezTo>
                      <a:pt x="1" y="14"/>
                      <a:pt x="0" y="9"/>
                      <a:pt x="2" y="5"/>
                    </a:cubicBezTo>
                    <a:cubicBezTo>
                      <a:pt x="4" y="1"/>
                      <a:pt x="8" y="0"/>
                      <a:pt x="12" y="2"/>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9" name="Freeform 358">
                <a:extLst>
                  <a:ext uri="{FF2B5EF4-FFF2-40B4-BE49-F238E27FC236}">
                    <a16:creationId xmlns:a16="http://schemas.microsoft.com/office/drawing/2014/main" id="{6A8B9993-7C1C-48E7-A4AA-F60AB718ADE8}"/>
                  </a:ext>
                </a:extLst>
              </p:cNvPr>
              <p:cNvSpPr>
                <a:spLocks/>
              </p:cNvSpPr>
              <p:nvPr/>
            </p:nvSpPr>
            <p:spPr bwMode="auto">
              <a:xfrm>
                <a:off x="3431533" y="2564243"/>
                <a:ext cx="76200" cy="77788"/>
              </a:xfrm>
              <a:custGeom>
                <a:avLst/>
                <a:gdLst>
                  <a:gd name="T0" fmla="*/ 22 w 25"/>
                  <a:gd name="T1" fmla="*/ 18 h 26"/>
                  <a:gd name="T2" fmla="*/ 7 w 25"/>
                  <a:gd name="T3" fmla="*/ 23 h 26"/>
                  <a:gd name="T4" fmla="*/ 3 w 25"/>
                  <a:gd name="T5" fmla="*/ 8 h 26"/>
                  <a:gd name="T6" fmla="*/ 17 w 25"/>
                  <a:gd name="T7" fmla="*/ 3 h 26"/>
                  <a:gd name="T8" fmla="*/ 22 w 25"/>
                  <a:gd name="T9" fmla="*/ 18 h 26"/>
                </a:gdLst>
                <a:ahLst/>
                <a:cxnLst>
                  <a:cxn ang="0">
                    <a:pos x="T0" y="T1"/>
                  </a:cxn>
                  <a:cxn ang="0">
                    <a:pos x="T2" y="T3"/>
                  </a:cxn>
                  <a:cxn ang="0">
                    <a:pos x="T4" y="T5"/>
                  </a:cxn>
                  <a:cxn ang="0">
                    <a:pos x="T6" y="T7"/>
                  </a:cxn>
                  <a:cxn ang="0">
                    <a:pos x="T8" y="T9"/>
                  </a:cxn>
                </a:cxnLst>
                <a:rect l="0" t="0" r="r" b="b"/>
                <a:pathLst>
                  <a:path w="25" h="26">
                    <a:moveTo>
                      <a:pt x="22" y="18"/>
                    </a:moveTo>
                    <a:cubicBezTo>
                      <a:pt x="20" y="23"/>
                      <a:pt x="13" y="26"/>
                      <a:pt x="7" y="23"/>
                    </a:cubicBezTo>
                    <a:cubicBezTo>
                      <a:pt x="2" y="20"/>
                      <a:pt x="0" y="13"/>
                      <a:pt x="3" y="8"/>
                    </a:cubicBezTo>
                    <a:cubicBezTo>
                      <a:pt x="5" y="3"/>
                      <a:pt x="12" y="0"/>
                      <a:pt x="17" y="3"/>
                    </a:cubicBezTo>
                    <a:cubicBezTo>
                      <a:pt x="23" y="6"/>
                      <a:pt x="25" y="13"/>
                      <a:pt x="22" y="18"/>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0" name="Freeform 359">
                <a:extLst>
                  <a:ext uri="{FF2B5EF4-FFF2-40B4-BE49-F238E27FC236}">
                    <a16:creationId xmlns:a16="http://schemas.microsoft.com/office/drawing/2014/main" id="{6353D51F-D92A-4E90-B8E6-451CE9EA45BF}"/>
                  </a:ext>
                </a:extLst>
              </p:cNvPr>
              <p:cNvSpPr>
                <a:spLocks/>
              </p:cNvSpPr>
              <p:nvPr/>
            </p:nvSpPr>
            <p:spPr bwMode="auto">
              <a:xfrm>
                <a:off x="3385495" y="2588056"/>
                <a:ext cx="112712" cy="147638"/>
              </a:xfrm>
              <a:custGeom>
                <a:avLst/>
                <a:gdLst>
                  <a:gd name="T0" fmla="*/ 35 w 71"/>
                  <a:gd name="T1" fmla="*/ 0 h 93"/>
                  <a:gd name="T2" fmla="*/ 0 w 71"/>
                  <a:gd name="T3" fmla="*/ 80 h 93"/>
                  <a:gd name="T4" fmla="*/ 27 w 71"/>
                  <a:gd name="T5" fmla="*/ 93 h 93"/>
                  <a:gd name="T6" fmla="*/ 71 w 71"/>
                  <a:gd name="T7" fmla="*/ 19 h 93"/>
                  <a:gd name="T8" fmla="*/ 35 w 71"/>
                  <a:gd name="T9" fmla="*/ 0 h 93"/>
                </a:gdLst>
                <a:ahLst/>
                <a:cxnLst>
                  <a:cxn ang="0">
                    <a:pos x="T0" y="T1"/>
                  </a:cxn>
                  <a:cxn ang="0">
                    <a:pos x="T2" y="T3"/>
                  </a:cxn>
                  <a:cxn ang="0">
                    <a:pos x="T4" y="T5"/>
                  </a:cxn>
                  <a:cxn ang="0">
                    <a:pos x="T6" y="T7"/>
                  </a:cxn>
                  <a:cxn ang="0">
                    <a:pos x="T8" y="T9"/>
                  </a:cxn>
                </a:cxnLst>
                <a:rect l="0" t="0" r="r" b="b"/>
                <a:pathLst>
                  <a:path w="71" h="93">
                    <a:moveTo>
                      <a:pt x="35" y="0"/>
                    </a:moveTo>
                    <a:lnTo>
                      <a:pt x="0" y="80"/>
                    </a:lnTo>
                    <a:lnTo>
                      <a:pt x="27" y="93"/>
                    </a:lnTo>
                    <a:lnTo>
                      <a:pt x="71" y="19"/>
                    </a:lnTo>
                    <a:lnTo>
                      <a:pt x="35" y="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1" name="Freeform 360">
                <a:extLst>
                  <a:ext uri="{FF2B5EF4-FFF2-40B4-BE49-F238E27FC236}">
                    <a16:creationId xmlns:a16="http://schemas.microsoft.com/office/drawing/2014/main" id="{E82F6E55-BC67-4872-A217-2C3922B6CBCE}"/>
                  </a:ext>
                </a:extLst>
              </p:cNvPr>
              <p:cNvSpPr>
                <a:spLocks/>
              </p:cNvSpPr>
              <p:nvPr/>
            </p:nvSpPr>
            <p:spPr bwMode="auto">
              <a:xfrm>
                <a:off x="3412483" y="2832531"/>
                <a:ext cx="39687" cy="17463"/>
              </a:xfrm>
              <a:custGeom>
                <a:avLst/>
                <a:gdLst>
                  <a:gd name="T0" fmla="*/ 25 w 25"/>
                  <a:gd name="T1" fmla="*/ 8 h 11"/>
                  <a:gd name="T2" fmla="*/ 2 w 25"/>
                  <a:gd name="T3" fmla="*/ 11 h 11"/>
                  <a:gd name="T4" fmla="*/ 0 w 25"/>
                  <a:gd name="T5" fmla="*/ 6 h 11"/>
                  <a:gd name="T6" fmla="*/ 23 w 25"/>
                  <a:gd name="T7" fmla="*/ 0 h 11"/>
                  <a:gd name="T8" fmla="*/ 25 w 25"/>
                  <a:gd name="T9" fmla="*/ 8 h 11"/>
                </a:gdLst>
                <a:ahLst/>
                <a:cxnLst>
                  <a:cxn ang="0">
                    <a:pos x="T0" y="T1"/>
                  </a:cxn>
                  <a:cxn ang="0">
                    <a:pos x="T2" y="T3"/>
                  </a:cxn>
                  <a:cxn ang="0">
                    <a:pos x="T4" y="T5"/>
                  </a:cxn>
                  <a:cxn ang="0">
                    <a:pos x="T6" y="T7"/>
                  </a:cxn>
                  <a:cxn ang="0">
                    <a:pos x="T8" y="T9"/>
                  </a:cxn>
                </a:cxnLst>
                <a:rect l="0" t="0" r="r" b="b"/>
                <a:pathLst>
                  <a:path w="25" h="11">
                    <a:moveTo>
                      <a:pt x="25" y="8"/>
                    </a:moveTo>
                    <a:lnTo>
                      <a:pt x="2" y="11"/>
                    </a:lnTo>
                    <a:lnTo>
                      <a:pt x="0" y="6"/>
                    </a:lnTo>
                    <a:lnTo>
                      <a:pt x="23" y="0"/>
                    </a:lnTo>
                    <a:lnTo>
                      <a:pt x="25" y="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2" name="Freeform 361">
                <a:extLst>
                  <a:ext uri="{FF2B5EF4-FFF2-40B4-BE49-F238E27FC236}">
                    <a16:creationId xmlns:a16="http://schemas.microsoft.com/office/drawing/2014/main" id="{4462B339-F388-415F-94B3-067DA71F0F4F}"/>
                  </a:ext>
                </a:extLst>
              </p:cNvPr>
              <p:cNvSpPr>
                <a:spLocks/>
              </p:cNvSpPr>
              <p:nvPr/>
            </p:nvSpPr>
            <p:spPr bwMode="auto">
              <a:xfrm>
                <a:off x="3379145" y="2699181"/>
                <a:ext cx="55562" cy="52388"/>
              </a:xfrm>
              <a:custGeom>
                <a:avLst/>
                <a:gdLst>
                  <a:gd name="T0" fmla="*/ 11 w 18"/>
                  <a:gd name="T1" fmla="*/ 16 h 17"/>
                  <a:gd name="T2" fmla="*/ 1 w 18"/>
                  <a:gd name="T3" fmla="*/ 11 h 17"/>
                  <a:gd name="T4" fmla="*/ 7 w 18"/>
                  <a:gd name="T5" fmla="*/ 1 h 17"/>
                  <a:gd name="T6" fmla="*/ 17 w 18"/>
                  <a:gd name="T7" fmla="*/ 7 h 17"/>
                  <a:gd name="T8" fmla="*/ 11 w 18"/>
                  <a:gd name="T9" fmla="*/ 16 h 17"/>
                </a:gdLst>
                <a:ahLst/>
                <a:cxnLst>
                  <a:cxn ang="0">
                    <a:pos x="T0" y="T1"/>
                  </a:cxn>
                  <a:cxn ang="0">
                    <a:pos x="T2" y="T3"/>
                  </a:cxn>
                  <a:cxn ang="0">
                    <a:pos x="T4" y="T5"/>
                  </a:cxn>
                  <a:cxn ang="0">
                    <a:pos x="T6" y="T7"/>
                  </a:cxn>
                  <a:cxn ang="0">
                    <a:pos x="T8" y="T9"/>
                  </a:cxn>
                </a:cxnLst>
                <a:rect l="0" t="0" r="r" b="b"/>
                <a:pathLst>
                  <a:path w="18" h="17">
                    <a:moveTo>
                      <a:pt x="11" y="16"/>
                    </a:moveTo>
                    <a:cubicBezTo>
                      <a:pt x="7" y="17"/>
                      <a:pt x="2" y="15"/>
                      <a:pt x="1" y="11"/>
                    </a:cubicBezTo>
                    <a:cubicBezTo>
                      <a:pt x="0" y="6"/>
                      <a:pt x="3" y="2"/>
                      <a:pt x="7" y="1"/>
                    </a:cubicBezTo>
                    <a:cubicBezTo>
                      <a:pt x="11" y="0"/>
                      <a:pt x="16" y="2"/>
                      <a:pt x="17" y="7"/>
                    </a:cubicBezTo>
                    <a:cubicBezTo>
                      <a:pt x="18" y="11"/>
                      <a:pt x="15" y="15"/>
                      <a:pt x="11" y="16"/>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3" name="Freeform 362">
                <a:extLst>
                  <a:ext uri="{FF2B5EF4-FFF2-40B4-BE49-F238E27FC236}">
                    <a16:creationId xmlns:a16="http://schemas.microsoft.com/office/drawing/2014/main" id="{1021B10E-C159-40C0-9D9A-D9AEC49D5150}"/>
                  </a:ext>
                </a:extLst>
              </p:cNvPr>
              <p:cNvSpPr>
                <a:spLocks/>
              </p:cNvSpPr>
              <p:nvPr/>
            </p:nvSpPr>
            <p:spPr bwMode="auto">
              <a:xfrm>
                <a:off x="3382320" y="2721406"/>
                <a:ext cx="69850" cy="120650"/>
              </a:xfrm>
              <a:custGeom>
                <a:avLst/>
                <a:gdLst>
                  <a:gd name="T0" fmla="*/ 44 w 44"/>
                  <a:gd name="T1" fmla="*/ 70 h 76"/>
                  <a:gd name="T2" fmla="*/ 31 w 44"/>
                  <a:gd name="T3" fmla="*/ 0 h 76"/>
                  <a:gd name="T4" fmla="*/ 0 w 44"/>
                  <a:gd name="T5" fmla="*/ 7 h 76"/>
                  <a:gd name="T6" fmla="*/ 18 w 44"/>
                  <a:gd name="T7" fmla="*/ 76 h 76"/>
                  <a:gd name="T8" fmla="*/ 44 w 44"/>
                  <a:gd name="T9" fmla="*/ 70 h 76"/>
                </a:gdLst>
                <a:ahLst/>
                <a:cxnLst>
                  <a:cxn ang="0">
                    <a:pos x="T0" y="T1"/>
                  </a:cxn>
                  <a:cxn ang="0">
                    <a:pos x="T2" y="T3"/>
                  </a:cxn>
                  <a:cxn ang="0">
                    <a:pos x="T4" y="T5"/>
                  </a:cxn>
                  <a:cxn ang="0">
                    <a:pos x="T6" y="T7"/>
                  </a:cxn>
                  <a:cxn ang="0">
                    <a:pos x="T8" y="T9"/>
                  </a:cxn>
                </a:cxnLst>
                <a:rect l="0" t="0" r="r" b="b"/>
                <a:pathLst>
                  <a:path w="44" h="76">
                    <a:moveTo>
                      <a:pt x="44" y="70"/>
                    </a:moveTo>
                    <a:lnTo>
                      <a:pt x="31" y="0"/>
                    </a:lnTo>
                    <a:lnTo>
                      <a:pt x="0" y="7"/>
                    </a:lnTo>
                    <a:lnTo>
                      <a:pt x="18" y="76"/>
                    </a:lnTo>
                    <a:lnTo>
                      <a:pt x="44" y="7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4" name="Freeform 363">
                <a:extLst>
                  <a:ext uri="{FF2B5EF4-FFF2-40B4-BE49-F238E27FC236}">
                    <a16:creationId xmlns:a16="http://schemas.microsoft.com/office/drawing/2014/main" id="{F96DEFCF-1248-4319-95E7-46E41F9F0A98}"/>
                  </a:ext>
                </a:extLst>
              </p:cNvPr>
              <p:cNvSpPr>
                <a:spLocks/>
              </p:cNvSpPr>
              <p:nvPr/>
            </p:nvSpPr>
            <p:spPr bwMode="auto">
              <a:xfrm>
                <a:off x="3631558" y="2753156"/>
                <a:ext cx="49212" cy="122238"/>
              </a:xfrm>
              <a:custGeom>
                <a:avLst/>
                <a:gdLst>
                  <a:gd name="T0" fmla="*/ 16 w 16"/>
                  <a:gd name="T1" fmla="*/ 16 h 40"/>
                  <a:gd name="T2" fmla="*/ 13 w 16"/>
                  <a:gd name="T3" fmla="*/ 32 h 40"/>
                  <a:gd name="T4" fmla="*/ 10 w 16"/>
                  <a:gd name="T5" fmla="*/ 34 h 40"/>
                  <a:gd name="T6" fmla="*/ 6 w 16"/>
                  <a:gd name="T7" fmla="*/ 37 h 40"/>
                  <a:gd name="T8" fmla="*/ 4 w 16"/>
                  <a:gd name="T9" fmla="*/ 38 h 40"/>
                  <a:gd name="T10" fmla="*/ 4 w 16"/>
                  <a:gd name="T11" fmla="*/ 35 h 40"/>
                  <a:gd name="T12" fmla="*/ 3 w 16"/>
                  <a:gd name="T13" fmla="*/ 31 h 40"/>
                  <a:gd name="T14" fmla="*/ 4 w 16"/>
                  <a:gd name="T15" fmla="*/ 27 h 40"/>
                  <a:gd name="T16" fmla="*/ 0 w 16"/>
                  <a:gd name="T17" fmla="*/ 28 h 40"/>
                  <a:gd name="T18" fmla="*/ 5 w 16"/>
                  <a:gd name="T19" fmla="*/ 18 h 40"/>
                  <a:gd name="T20" fmla="*/ 6 w 16"/>
                  <a:gd name="T21" fmla="*/ 17 h 40"/>
                  <a:gd name="T22" fmla="*/ 8 w 16"/>
                  <a:gd name="T23" fmla="*/ 0 h 40"/>
                  <a:gd name="T24" fmla="*/ 16 w 16"/>
                  <a:gd name="T25" fmla="*/ 5 h 40"/>
                  <a:gd name="T26" fmla="*/ 16 w 16"/>
                  <a:gd name="T27"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40">
                    <a:moveTo>
                      <a:pt x="16" y="16"/>
                    </a:moveTo>
                    <a:cubicBezTo>
                      <a:pt x="16" y="24"/>
                      <a:pt x="15" y="26"/>
                      <a:pt x="13" y="32"/>
                    </a:cubicBezTo>
                    <a:cubicBezTo>
                      <a:pt x="12" y="36"/>
                      <a:pt x="10" y="36"/>
                      <a:pt x="10" y="34"/>
                    </a:cubicBezTo>
                    <a:cubicBezTo>
                      <a:pt x="9" y="38"/>
                      <a:pt x="6" y="40"/>
                      <a:pt x="6" y="37"/>
                    </a:cubicBezTo>
                    <a:cubicBezTo>
                      <a:pt x="6" y="38"/>
                      <a:pt x="5" y="39"/>
                      <a:pt x="4" y="38"/>
                    </a:cubicBezTo>
                    <a:cubicBezTo>
                      <a:pt x="3" y="38"/>
                      <a:pt x="4" y="36"/>
                      <a:pt x="4" y="35"/>
                    </a:cubicBezTo>
                    <a:cubicBezTo>
                      <a:pt x="3" y="35"/>
                      <a:pt x="2" y="34"/>
                      <a:pt x="3" y="31"/>
                    </a:cubicBezTo>
                    <a:cubicBezTo>
                      <a:pt x="4" y="29"/>
                      <a:pt x="4" y="27"/>
                      <a:pt x="4" y="27"/>
                    </a:cubicBezTo>
                    <a:cubicBezTo>
                      <a:pt x="2" y="29"/>
                      <a:pt x="1" y="29"/>
                      <a:pt x="0" y="28"/>
                    </a:cubicBezTo>
                    <a:cubicBezTo>
                      <a:pt x="2" y="26"/>
                      <a:pt x="3" y="21"/>
                      <a:pt x="5" y="18"/>
                    </a:cubicBezTo>
                    <a:cubicBezTo>
                      <a:pt x="5" y="18"/>
                      <a:pt x="6" y="17"/>
                      <a:pt x="6" y="17"/>
                    </a:cubicBezTo>
                    <a:cubicBezTo>
                      <a:pt x="8" y="0"/>
                      <a:pt x="8" y="0"/>
                      <a:pt x="8" y="0"/>
                    </a:cubicBezTo>
                    <a:cubicBezTo>
                      <a:pt x="16" y="5"/>
                      <a:pt x="16" y="5"/>
                      <a:pt x="16" y="5"/>
                    </a:cubicBezTo>
                    <a:lnTo>
                      <a:pt x="16" y="16"/>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5" name="Freeform 364">
                <a:extLst>
                  <a:ext uri="{FF2B5EF4-FFF2-40B4-BE49-F238E27FC236}">
                    <a16:creationId xmlns:a16="http://schemas.microsoft.com/office/drawing/2014/main" id="{D1704B8F-4A44-4BCD-AAB4-F310EA51ED3A}"/>
                  </a:ext>
                </a:extLst>
              </p:cNvPr>
              <p:cNvSpPr>
                <a:spLocks/>
              </p:cNvSpPr>
              <p:nvPr/>
            </p:nvSpPr>
            <p:spPr bwMode="auto">
              <a:xfrm>
                <a:off x="3658545" y="2665843"/>
                <a:ext cx="55562" cy="52388"/>
              </a:xfrm>
              <a:custGeom>
                <a:avLst/>
                <a:gdLst>
                  <a:gd name="T0" fmla="*/ 4 w 18"/>
                  <a:gd name="T1" fmla="*/ 3 h 17"/>
                  <a:gd name="T2" fmla="*/ 3 w 18"/>
                  <a:gd name="T3" fmla="*/ 14 h 17"/>
                  <a:gd name="T4" fmla="*/ 14 w 18"/>
                  <a:gd name="T5" fmla="*/ 14 h 17"/>
                  <a:gd name="T6" fmla="*/ 15 w 18"/>
                  <a:gd name="T7" fmla="*/ 3 h 17"/>
                  <a:gd name="T8" fmla="*/ 4 w 18"/>
                  <a:gd name="T9" fmla="*/ 3 h 17"/>
                </a:gdLst>
                <a:ahLst/>
                <a:cxnLst>
                  <a:cxn ang="0">
                    <a:pos x="T0" y="T1"/>
                  </a:cxn>
                  <a:cxn ang="0">
                    <a:pos x="T2" y="T3"/>
                  </a:cxn>
                  <a:cxn ang="0">
                    <a:pos x="T4" y="T5"/>
                  </a:cxn>
                  <a:cxn ang="0">
                    <a:pos x="T6" y="T7"/>
                  </a:cxn>
                  <a:cxn ang="0">
                    <a:pos x="T8" y="T9"/>
                  </a:cxn>
                </a:cxnLst>
                <a:rect l="0" t="0" r="r" b="b"/>
                <a:pathLst>
                  <a:path w="18" h="17">
                    <a:moveTo>
                      <a:pt x="4" y="3"/>
                    </a:moveTo>
                    <a:cubicBezTo>
                      <a:pt x="0" y="6"/>
                      <a:pt x="0" y="11"/>
                      <a:pt x="3" y="14"/>
                    </a:cubicBezTo>
                    <a:cubicBezTo>
                      <a:pt x="6" y="17"/>
                      <a:pt x="11" y="17"/>
                      <a:pt x="14" y="14"/>
                    </a:cubicBezTo>
                    <a:cubicBezTo>
                      <a:pt x="18" y="11"/>
                      <a:pt x="18" y="6"/>
                      <a:pt x="15" y="3"/>
                    </a:cubicBezTo>
                    <a:cubicBezTo>
                      <a:pt x="12" y="0"/>
                      <a:pt x="7" y="0"/>
                      <a:pt x="4" y="3"/>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6" name="Freeform 365">
                <a:extLst>
                  <a:ext uri="{FF2B5EF4-FFF2-40B4-BE49-F238E27FC236}">
                    <a16:creationId xmlns:a16="http://schemas.microsoft.com/office/drawing/2014/main" id="{05751524-8A30-47F8-80C5-A4362D879305}"/>
                  </a:ext>
                </a:extLst>
              </p:cNvPr>
              <p:cNvSpPr>
                <a:spLocks/>
              </p:cNvSpPr>
              <p:nvPr/>
            </p:nvSpPr>
            <p:spPr bwMode="auto">
              <a:xfrm>
                <a:off x="3564883" y="2564243"/>
                <a:ext cx="73025" cy="74613"/>
              </a:xfrm>
              <a:custGeom>
                <a:avLst/>
                <a:gdLst>
                  <a:gd name="T0" fmla="*/ 4 w 24"/>
                  <a:gd name="T1" fmla="*/ 20 h 25"/>
                  <a:gd name="T2" fmla="*/ 20 w 24"/>
                  <a:gd name="T3" fmla="*/ 21 h 25"/>
                  <a:gd name="T4" fmla="*/ 20 w 24"/>
                  <a:gd name="T5" fmla="*/ 5 h 25"/>
                  <a:gd name="T6" fmla="*/ 5 w 24"/>
                  <a:gd name="T7" fmla="*/ 5 h 25"/>
                  <a:gd name="T8" fmla="*/ 4 w 24"/>
                  <a:gd name="T9" fmla="*/ 20 h 25"/>
                </a:gdLst>
                <a:ahLst/>
                <a:cxnLst>
                  <a:cxn ang="0">
                    <a:pos x="T0" y="T1"/>
                  </a:cxn>
                  <a:cxn ang="0">
                    <a:pos x="T2" y="T3"/>
                  </a:cxn>
                  <a:cxn ang="0">
                    <a:pos x="T4" y="T5"/>
                  </a:cxn>
                  <a:cxn ang="0">
                    <a:pos x="T6" y="T7"/>
                  </a:cxn>
                  <a:cxn ang="0">
                    <a:pos x="T8" y="T9"/>
                  </a:cxn>
                </a:cxnLst>
                <a:rect l="0" t="0" r="r" b="b"/>
                <a:pathLst>
                  <a:path w="24" h="25">
                    <a:moveTo>
                      <a:pt x="4" y="20"/>
                    </a:moveTo>
                    <a:cubicBezTo>
                      <a:pt x="8" y="25"/>
                      <a:pt x="15" y="25"/>
                      <a:pt x="20" y="21"/>
                    </a:cubicBezTo>
                    <a:cubicBezTo>
                      <a:pt x="24" y="16"/>
                      <a:pt x="24" y="10"/>
                      <a:pt x="20" y="5"/>
                    </a:cubicBezTo>
                    <a:cubicBezTo>
                      <a:pt x="16" y="1"/>
                      <a:pt x="9" y="0"/>
                      <a:pt x="5" y="5"/>
                    </a:cubicBezTo>
                    <a:cubicBezTo>
                      <a:pt x="0" y="9"/>
                      <a:pt x="0" y="16"/>
                      <a:pt x="4" y="20"/>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7" name="Freeform 366">
                <a:extLst>
                  <a:ext uri="{FF2B5EF4-FFF2-40B4-BE49-F238E27FC236}">
                    <a16:creationId xmlns:a16="http://schemas.microsoft.com/office/drawing/2014/main" id="{B43697F2-2EC6-46BD-ABE4-DE08CCAA1E5C}"/>
                  </a:ext>
                </a:extLst>
              </p:cNvPr>
              <p:cNvSpPr>
                <a:spLocks/>
              </p:cNvSpPr>
              <p:nvPr/>
            </p:nvSpPr>
            <p:spPr bwMode="auto">
              <a:xfrm>
                <a:off x="3577583" y="2578531"/>
                <a:ext cx="127000" cy="130175"/>
              </a:xfrm>
              <a:custGeom>
                <a:avLst/>
                <a:gdLst>
                  <a:gd name="T0" fmla="*/ 30 w 80"/>
                  <a:gd name="T1" fmla="*/ 0 h 82"/>
                  <a:gd name="T2" fmla="*/ 80 w 80"/>
                  <a:gd name="T3" fmla="*/ 61 h 82"/>
                  <a:gd name="T4" fmla="*/ 57 w 80"/>
                  <a:gd name="T5" fmla="*/ 82 h 82"/>
                  <a:gd name="T6" fmla="*/ 0 w 80"/>
                  <a:gd name="T7" fmla="*/ 29 h 82"/>
                  <a:gd name="T8" fmla="*/ 30 w 80"/>
                  <a:gd name="T9" fmla="*/ 0 h 82"/>
                </a:gdLst>
                <a:ahLst/>
                <a:cxnLst>
                  <a:cxn ang="0">
                    <a:pos x="T0" y="T1"/>
                  </a:cxn>
                  <a:cxn ang="0">
                    <a:pos x="T2" y="T3"/>
                  </a:cxn>
                  <a:cxn ang="0">
                    <a:pos x="T4" y="T5"/>
                  </a:cxn>
                  <a:cxn ang="0">
                    <a:pos x="T6" y="T7"/>
                  </a:cxn>
                  <a:cxn ang="0">
                    <a:pos x="T8" y="T9"/>
                  </a:cxn>
                </a:cxnLst>
                <a:rect l="0" t="0" r="r" b="b"/>
                <a:pathLst>
                  <a:path w="80" h="82">
                    <a:moveTo>
                      <a:pt x="30" y="0"/>
                    </a:moveTo>
                    <a:lnTo>
                      <a:pt x="80" y="61"/>
                    </a:lnTo>
                    <a:lnTo>
                      <a:pt x="57" y="82"/>
                    </a:lnTo>
                    <a:lnTo>
                      <a:pt x="0" y="29"/>
                    </a:lnTo>
                    <a:lnTo>
                      <a:pt x="30" y="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8" name="Freeform 367">
                <a:extLst>
                  <a:ext uri="{FF2B5EF4-FFF2-40B4-BE49-F238E27FC236}">
                    <a16:creationId xmlns:a16="http://schemas.microsoft.com/office/drawing/2014/main" id="{1482BE7F-640E-4A47-B8F4-08F13CD8F1F8}"/>
                  </a:ext>
                </a:extLst>
              </p:cNvPr>
              <p:cNvSpPr>
                <a:spLocks/>
              </p:cNvSpPr>
              <p:nvPr/>
            </p:nvSpPr>
            <p:spPr bwMode="auto">
              <a:xfrm>
                <a:off x="3647433" y="2789668"/>
                <a:ext cx="41275" cy="19050"/>
              </a:xfrm>
              <a:custGeom>
                <a:avLst/>
                <a:gdLst>
                  <a:gd name="T0" fmla="*/ 0 w 26"/>
                  <a:gd name="T1" fmla="*/ 8 h 12"/>
                  <a:gd name="T2" fmla="*/ 24 w 26"/>
                  <a:gd name="T3" fmla="*/ 12 h 12"/>
                  <a:gd name="T4" fmla="*/ 26 w 26"/>
                  <a:gd name="T5" fmla="*/ 4 h 12"/>
                  <a:gd name="T6" fmla="*/ 2 w 26"/>
                  <a:gd name="T7" fmla="*/ 0 h 12"/>
                  <a:gd name="T8" fmla="*/ 0 w 26"/>
                  <a:gd name="T9" fmla="*/ 8 h 12"/>
                </a:gdLst>
                <a:ahLst/>
                <a:cxnLst>
                  <a:cxn ang="0">
                    <a:pos x="T0" y="T1"/>
                  </a:cxn>
                  <a:cxn ang="0">
                    <a:pos x="T2" y="T3"/>
                  </a:cxn>
                  <a:cxn ang="0">
                    <a:pos x="T4" y="T5"/>
                  </a:cxn>
                  <a:cxn ang="0">
                    <a:pos x="T6" y="T7"/>
                  </a:cxn>
                  <a:cxn ang="0">
                    <a:pos x="T8" y="T9"/>
                  </a:cxn>
                </a:cxnLst>
                <a:rect l="0" t="0" r="r" b="b"/>
                <a:pathLst>
                  <a:path w="26" h="12">
                    <a:moveTo>
                      <a:pt x="0" y="8"/>
                    </a:moveTo>
                    <a:lnTo>
                      <a:pt x="24" y="12"/>
                    </a:lnTo>
                    <a:lnTo>
                      <a:pt x="26" y="4"/>
                    </a:lnTo>
                    <a:lnTo>
                      <a:pt x="2" y="0"/>
                    </a:lnTo>
                    <a:lnTo>
                      <a:pt x="0" y="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9" name="Freeform 368">
                <a:extLst>
                  <a:ext uri="{FF2B5EF4-FFF2-40B4-BE49-F238E27FC236}">
                    <a16:creationId xmlns:a16="http://schemas.microsoft.com/office/drawing/2014/main" id="{9F4FF36F-5FA6-44C6-A507-9FADCD321B7E}"/>
                  </a:ext>
                </a:extLst>
              </p:cNvPr>
              <p:cNvSpPr>
                <a:spLocks/>
              </p:cNvSpPr>
              <p:nvPr/>
            </p:nvSpPr>
            <p:spPr bwMode="auto">
              <a:xfrm>
                <a:off x="3658545" y="2665843"/>
                <a:ext cx="55562" cy="52388"/>
              </a:xfrm>
              <a:custGeom>
                <a:avLst/>
                <a:gdLst>
                  <a:gd name="T0" fmla="*/ 8 w 18"/>
                  <a:gd name="T1" fmla="*/ 16 h 17"/>
                  <a:gd name="T2" fmla="*/ 17 w 18"/>
                  <a:gd name="T3" fmla="*/ 10 h 17"/>
                  <a:gd name="T4" fmla="*/ 11 w 18"/>
                  <a:gd name="T5" fmla="*/ 1 h 17"/>
                  <a:gd name="T6" fmla="*/ 1 w 18"/>
                  <a:gd name="T7" fmla="*/ 7 h 17"/>
                  <a:gd name="T8" fmla="*/ 8 w 18"/>
                  <a:gd name="T9" fmla="*/ 16 h 17"/>
                </a:gdLst>
                <a:ahLst/>
                <a:cxnLst>
                  <a:cxn ang="0">
                    <a:pos x="T0" y="T1"/>
                  </a:cxn>
                  <a:cxn ang="0">
                    <a:pos x="T2" y="T3"/>
                  </a:cxn>
                  <a:cxn ang="0">
                    <a:pos x="T4" y="T5"/>
                  </a:cxn>
                  <a:cxn ang="0">
                    <a:pos x="T6" y="T7"/>
                  </a:cxn>
                  <a:cxn ang="0">
                    <a:pos x="T8" y="T9"/>
                  </a:cxn>
                </a:cxnLst>
                <a:rect l="0" t="0" r="r" b="b"/>
                <a:pathLst>
                  <a:path w="18" h="17">
                    <a:moveTo>
                      <a:pt x="8" y="16"/>
                    </a:moveTo>
                    <a:cubicBezTo>
                      <a:pt x="12" y="17"/>
                      <a:pt x="16" y="14"/>
                      <a:pt x="17" y="10"/>
                    </a:cubicBezTo>
                    <a:cubicBezTo>
                      <a:pt x="18" y="6"/>
                      <a:pt x="15" y="1"/>
                      <a:pt x="11" y="1"/>
                    </a:cubicBezTo>
                    <a:cubicBezTo>
                      <a:pt x="6" y="0"/>
                      <a:pt x="2" y="3"/>
                      <a:pt x="1" y="7"/>
                    </a:cubicBezTo>
                    <a:cubicBezTo>
                      <a:pt x="0" y="11"/>
                      <a:pt x="3" y="16"/>
                      <a:pt x="8" y="16"/>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0" name="Freeform 369">
                <a:extLst>
                  <a:ext uri="{FF2B5EF4-FFF2-40B4-BE49-F238E27FC236}">
                    <a16:creationId xmlns:a16="http://schemas.microsoft.com/office/drawing/2014/main" id="{E3217640-551D-44EE-9483-B7EF310FAD44}"/>
                  </a:ext>
                </a:extLst>
              </p:cNvPr>
              <p:cNvSpPr>
                <a:spLocks/>
              </p:cNvSpPr>
              <p:nvPr/>
            </p:nvSpPr>
            <p:spPr bwMode="auto">
              <a:xfrm>
                <a:off x="3650608" y="2688068"/>
                <a:ext cx="60325" cy="107950"/>
              </a:xfrm>
              <a:custGeom>
                <a:avLst/>
                <a:gdLst>
                  <a:gd name="T0" fmla="*/ 0 w 38"/>
                  <a:gd name="T1" fmla="*/ 64 h 68"/>
                  <a:gd name="T2" fmla="*/ 7 w 38"/>
                  <a:gd name="T3" fmla="*/ 0 h 68"/>
                  <a:gd name="T4" fmla="*/ 38 w 38"/>
                  <a:gd name="T5" fmla="*/ 5 h 68"/>
                  <a:gd name="T6" fmla="*/ 26 w 38"/>
                  <a:gd name="T7" fmla="*/ 68 h 68"/>
                  <a:gd name="T8" fmla="*/ 0 w 38"/>
                  <a:gd name="T9" fmla="*/ 64 h 68"/>
                </a:gdLst>
                <a:ahLst/>
                <a:cxnLst>
                  <a:cxn ang="0">
                    <a:pos x="T0" y="T1"/>
                  </a:cxn>
                  <a:cxn ang="0">
                    <a:pos x="T2" y="T3"/>
                  </a:cxn>
                  <a:cxn ang="0">
                    <a:pos x="T4" y="T5"/>
                  </a:cxn>
                  <a:cxn ang="0">
                    <a:pos x="T6" y="T7"/>
                  </a:cxn>
                  <a:cxn ang="0">
                    <a:pos x="T8" y="T9"/>
                  </a:cxn>
                </a:cxnLst>
                <a:rect l="0" t="0" r="r" b="b"/>
                <a:pathLst>
                  <a:path w="38" h="68">
                    <a:moveTo>
                      <a:pt x="0" y="64"/>
                    </a:moveTo>
                    <a:lnTo>
                      <a:pt x="7" y="0"/>
                    </a:lnTo>
                    <a:lnTo>
                      <a:pt x="38" y="5"/>
                    </a:lnTo>
                    <a:lnTo>
                      <a:pt x="26" y="68"/>
                    </a:lnTo>
                    <a:lnTo>
                      <a:pt x="0" y="64"/>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1" name="Freeform 370">
                <a:extLst>
                  <a:ext uri="{FF2B5EF4-FFF2-40B4-BE49-F238E27FC236}">
                    <a16:creationId xmlns:a16="http://schemas.microsoft.com/office/drawing/2014/main" id="{A613BD0C-4F77-45D9-8D23-F50B3587D2CE}"/>
                  </a:ext>
                </a:extLst>
              </p:cNvPr>
              <p:cNvSpPr>
                <a:spLocks/>
              </p:cNvSpPr>
              <p:nvPr/>
            </p:nvSpPr>
            <p:spPr bwMode="auto">
              <a:xfrm>
                <a:off x="3452170" y="2561068"/>
                <a:ext cx="179387" cy="304800"/>
              </a:xfrm>
              <a:custGeom>
                <a:avLst/>
                <a:gdLst>
                  <a:gd name="T0" fmla="*/ 113 w 113"/>
                  <a:gd name="T1" fmla="*/ 173 h 192"/>
                  <a:gd name="T2" fmla="*/ 56 w 113"/>
                  <a:gd name="T3" fmla="*/ 192 h 192"/>
                  <a:gd name="T4" fmla="*/ 0 w 113"/>
                  <a:gd name="T5" fmla="*/ 192 h 192"/>
                  <a:gd name="T6" fmla="*/ 12 w 113"/>
                  <a:gd name="T7" fmla="*/ 118 h 192"/>
                  <a:gd name="T8" fmla="*/ 2 w 113"/>
                  <a:gd name="T9" fmla="*/ 51 h 192"/>
                  <a:gd name="T10" fmla="*/ 8 w 113"/>
                  <a:gd name="T11" fmla="*/ 5 h 192"/>
                  <a:gd name="T12" fmla="*/ 54 w 113"/>
                  <a:gd name="T13" fmla="*/ 0 h 192"/>
                  <a:gd name="T14" fmla="*/ 100 w 113"/>
                  <a:gd name="T15" fmla="*/ 5 h 192"/>
                  <a:gd name="T16" fmla="*/ 109 w 113"/>
                  <a:gd name="T17" fmla="*/ 42 h 192"/>
                  <a:gd name="T18" fmla="*/ 96 w 113"/>
                  <a:gd name="T19" fmla="*/ 118 h 192"/>
                  <a:gd name="T20" fmla="*/ 113 w 113"/>
                  <a:gd name="T21" fmla="*/ 17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92">
                    <a:moveTo>
                      <a:pt x="113" y="173"/>
                    </a:moveTo>
                    <a:lnTo>
                      <a:pt x="56" y="192"/>
                    </a:lnTo>
                    <a:lnTo>
                      <a:pt x="0" y="192"/>
                    </a:lnTo>
                    <a:lnTo>
                      <a:pt x="12" y="118"/>
                    </a:lnTo>
                    <a:lnTo>
                      <a:pt x="2" y="51"/>
                    </a:lnTo>
                    <a:lnTo>
                      <a:pt x="8" y="5"/>
                    </a:lnTo>
                    <a:lnTo>
                      <a:pt x="54" y="0"/>
                    </a:lnTo>
                    <a:lnTo>
                      <a:pt x="100" y="5"/>
                    </a:lnTo>
                    <a:lnTo>
                      <a:pt x="109" y="42"/>
                    </a:lnTo>
                    <a:lnTo>
                      <a:pt x="96" y="118"/>
                    </a:lnTo>
                    <a:lnTo>
                      <a:pt x="113" y="173"/>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2" name="Freeform 371">
                <a:extLst>
                  <a:ext uri="{FF2B5EF4-FFF2-40B4-BE49-F238E27FC236}">
                    <a16:creationId xmlns:a16="http://schemas.microsoft.com/office/drawing/2014/main" id="{9A4EA45A-042E-4F59-8FFA-EAEE820DA003}"/>
                  </a:ext>
                </a:extLst>
              </p:cNvPr>
              <p:cNvSpPr>
                <a:spLocks/>
              </p:cNvSpPr>
              <p:nvPr/>
            </p:nvSpPr>
            <p:spPr bwMode="auto">
              <a:xfrm>
                <a:off x="3501383" y="2557893"/>
                <a:ext cx="36512" cy="201613"/>
              </a:xfrm>
              <a:custGeom>
                <a:avLst/>
                <a:gdLst>
                  <a:gd name="T0" fmla="*/ 12 w 12"/>
                  <a:gd name="T1" fmla="*/ 67 h 67"/>
                  <a:gd name="T2" fmla="*/ 12 w 12"/>
                  <a:gd name="T3" fmla="*/ 10 h 67"/>
                  <a:gd name="T4" fmla="*/ 10 w 12"/>
                  <a:gd name="T5" fmla="*/ 2 h 67"/>
                  <a:gd name="T6" fmla="*/ 0 w 12"/>
                  <a:gd name="T7" fmla="*/ 7 h 67"/>
                  <a:gd name="T8" fmla="*/ 12 w 12"/>
                  <a:gd name="T9" fmla="*/ 67 h 67"/>
                </a:gdLst>
                <a:ahLst/>
                <a:cxnLst>
                  <a:cxn ang="0">
                    <a:pos x="T0" y="T1"/>
                  </a:cxn>
                  <a:cxn ang="0">
                    <a:pos x="T2" y="T3"/>
                  </a:cxn>
                  <a:cxn ang="0">
                    <a:pos x="T4" y="T5"/>
                  </a:cxn>
                  <a:cxn ang="0">
                    <a:pos x="T6" y="T7"/>
                  </a:cxn>
                  <a:cxn ang="0">
                    <a:pos x="T8" y="T9"/>
                  </a:cxn>
                </a:cxnLst>
                <a:rect l="0" t="0" r="r" b="b"/>
                <a:pathLst>
                  <a:path w="12" h="67">
                    <a:moveTo>
                      <a:pt x="12" y="67"/>
                    </a:moveTo>
                    <a:cubicBezTo>
                      <a:pt x="12" y="10"/>
                      <a:pt x="12" y="10"/>
                      <a:pt x="12" y="10"/>
                    </a:cubicBezTo>
                    <a:cubicBezTo>
                      <a:pt x="10" y="2"/>
                      <a:pt x="10" y="2"/>
                      <a:pt x="10" y="2"/>
                    </a:cubicBezTo>
                    <a:cubicBezTo>
                      <a:pt x="10" y="2"/>
                      <a:pt x="0" y="0"/>
                      <a:pt x="0" y="7"/>
                    </a:cubicBezTo>
                    <a:cubicBezTo>
                      <a:pt x="0" y="15"/>
                      <a:pt x="5" y="48"/>
                      <a:pt x="12" y="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3" name="Freeform 372">
                <a:extLst>
                  <a:ext uri="{FF2B5EF4-FFF2-40B4-BE49-F238E27FC236}">
                    <a16:creationId xmlns:a16="http://schemas.microsoft.com/office/drawing/2014/main" id="{5308EDCD-6480-41BA-B2B8-B75CECAC24F9}"/>
                  </a:ext>
                </a:extLst>
              </p:cNvPr>
              <p:cNvSpPr>
                <a:spLocks/>
              </p:cNvSpPr>
              <p:nvPr/>
            </p:nvSpPr>
            <p:spPr bwMode="auto">
              <a:xfrm>
                <a:off x="3537895" y="2557893"/>
                <a:ext cx="33337" cy="201613"/>
              </a:xfrm>
              <a:custGeom>
                <a:avLst/>
                <a:gdLst>
                  <a:gd name="T0" fmla="*/ 0 w 11"/>
                  <a:gd name="T1" fmla="*/ 67 h 67"/>
                  <a:gd name="T2" fmla="*/ 0 w 11"/>
                  <a:gd name="T3" fmla="*/ 10 h 67"/>
                  <a:gd name="T4" fmla="*/ 1 w 11"/>
                  <a:gd name="T5" fmla="*/ 2 h 67"/>
                  <a:gd name="T6" fmla="*/ 11 w 11"/>
                  <a:gd name="T7" fmla="*/ 7 h 67"/>
                  <a:gd name="T8" fmla="*/ 0 w 11"/>
                  <a:gd name="T9" fmla="*/ 67 h 67"/>
                </a:gdLst>
                <a:ahLst/>
                <a:cxnLst>
                  <a:cxn ang="0">
                    <a:pos x="T0" y="T1"/>
                  </a:cxn>
                  <a:cxn ang="0">
                    <a:pos x="T2" y="T3"/>
                  </a:cxn>
                  <a:cxn ang="0">
                    <a:pos x="T4" y="T5"/>
                  </a:cxn>
                  <a:cxn ang="0">
                    <a:pos x="T6" y="T7"/>
                  </a:cxn>
                  <a:cxn ang="0">
                    <a:pos x="T8" y="T9"/>
                  </a:cxn>
                </a:cxnLst>
                <a:rect l="0" t="0" r="r" b="b"/>
                <a:pathLst>
                  <a:path w="11" h="67">
                    <a:moveTo>
                      <a:pt x="0" y="67"/>
                    </a:moveTo>
                    <a:cubicBezTo>
                      <a:pt x="0" y="10"/>
                      <a:pt x="0" y="10"/>
                      <a:pt x="0" y="10"/>
                    </a:cubicBezTo>
                    <a:cubicBezTo>
                      <a:pt x="1" y="2"/>
                      <a:pt x="1" y="2"/>
                      <a:pt x="1" y="2"/>
                    </a:cubicBezTo>
                    <a:cubicBezTo>
                      <a:pt x="1" y="2"/>
                      <a:pt x="11" y="0"/>
                      <a:pt x="11" y="7"/>
                    </a:cubicBezTo>
                    <a:cubicBezTo>
                      <a:pt x="11" y="15"/>
                      <a:pt x="7" y="48"/>
                      <a:pt x="0" y="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4" name="Freeform 373">
                <a:extLst>
                  <a:ext uri="{FF2B5EF4-FFF2-40B4-BE49-F238E27FC236}">
                    <a16:creationId xmlns:a16="http://schemas.microsoft.com/office/drawing/2014/main" id="{F5B7FD37-B514-4D6C-9C97-D7E2EE0429C5}"/>
                  </a:ext>
                </a:extLst>
              </p:cNvPr>
              <p:cNvSpPr>
                <a:spLocks/>
              </p:cNvSpPr>
              <p:nvPr/>
            </p:nvSpPr>
            <p:spPr bwMode="auto">
              <a:xfrm>
                <a:off x="3631558" y="2835706"/>
                <a:ext cx="9525" cy="9525"/>
              </a:xfrm>
              <a:custGeom>
                <a:avLst/>
                <a:gdLst>
                  <a:gd name="T0" fmla="*/ 0 w 6"/>
                  <a:gd name="T1" fmla="*/ 2 h 6"/>
                  <a:gd name="T2" fmla="*/ 2 w 6"/>
                  <a:gd name="T3" fmla="*/ 6 h 6"/>
                  <a:gd name="T4" fmla="*/ 6 w 6"/>
                  <a:gd name="T5" fmla="*/ 2 h 6"/>
                  <a:gd name="T6" fmla="*/ 0 w 6"/>
                  <a:gd name="T7" fmla="*/ 0 h 6"/>
                  <a:gd name="T8" fmla="*/ 0 w 6"/>
                  <a:gd name="T9" fmla="*/ 2 h 6"/>
                </a:gdLst>
                <a:ahLst/>
                <a:cxnLst>
                  <a:cxn ang="0">
                    <a:pos x="T0" y="T1"/>
                  </a:cxn>
                  <a:cxn ang="0">
                    <a:pos x="T2" y="T3"/>
                  </a:cxn>
                  <a:cxn ang="0">
                    <a:pos x="T4" y="T5"/>
                  </a:cxn>
                  <a:cxn ang="0">
                    <a:pos x="T6" y="T7"/>
                  </a:cxn>
                  <a:cxn ang="0">
                    <a:pos x="T8" y="T9"/>
                  </a:cxn>
                </a:cxnLst>
                <a:rect l="0" t="0" r="r" b="b"/>
                <a:pathLst>
                  <a:path w="6" h="6">
                    <a:moveTo>
                      <a:pt x="0" y="2"/>
                    </a:moveTo>
                    <a:lnTo>
                      <a:pt x="2" y="6"/>
                    </a:lnTo>
                    <a:lnTo>
                      <a:pt x="6" y="2"/>
                    </a:lnTo>
                    <a:lnTo>
                      <a:pt x="0" y="0"/>
                    </a:lnTo>
                    <a:lnTo>
                      <a:pt x="0" y="2"/>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5" name="Freeform 374">
                <a:extLst>
                  <a:ext uri="{FF2B5EF4-FFF2-40B4-BE49-F238E27FC236}">
                    <a16:creationId xmlns:a16="http://schemas.microsoft.com/office/drawing/2014/main" id="{C2E235E8-76D4-46E4-BB1E-538FED148E79}"/>
                  </a:ext>
                </a:extLst>
              </p:cNvPr>
              <p:cNvSpPr>
                <a:spLocks/>
              </p:cNvSpPr>
              <p:nvPr/>
            </p:nvSpPr>
            <p:spPr bwMode="auto">
              <a:xfrm>
                <a:off x="3461695" y="2835706"/>
                <a:ext cx="173037" cy="36513"/>
              </a:xfrm>
              <a:custGeom>
                <a:avLst/>
                <a:gdLst>
                  <a:gd name="T0" fmla="*/ 107 w 109"/>
                  <a:gd name="T1" fmla="*/ 0 h 23"/>
                  <a:gd name="T2" fmla="*/ 57 w 109"/>
                  <a:gd name="T3" fmla="*/ 17 h 23"/>
                  <a:gd name="T4" fmla="*/ 52 w 109"/>
                  <a:gd name="T5" fmla="*/ 9 h 23"/>
                  <a:gd name="T6" fmla="*/ 50 w 109"/>
                  <a:gd name="T7" fmla="*/ 19 h 23"/>
                  <a:gd name="T8" fmla="*/ 0 w 109"/>
                  <a:gd name="T9" fmla="*/ 21 h 23"/>
                  <a:gd name="T10" fmla="*/ 0 w 109"/>
                  <a:gd name="T11" fmla="*/ 23 h 23"/>
                  <a:gd name="T12" fmla="*/ 54 w 109"/>
                  <a:gd name="T13" fmla="*/ 21 h 23"/>
                  <a:gd name="T14" fmla="*/ 55 w 109"/>
                  <a:gd name="T15" fmla="*/ 19 h 23"/>
                  <a:gd name="T16" fmla="*/ 57 w 109"/>
                  <a:gd name="T17" fmla="*/ 19 h 23"/>
                  <a:gd name="T18" fmla="*/ 109 w 109"/>
                  <a:gd name="T19" fmla="*/ 2 h 23"/>
                  <a:gd name="T20" fmla="*/ 107 w 109"/>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23">
                    <a:moveTo>
                      <a:pt x="107" y="0"/>
                    </a:moveTo>
                    <a:lnTo>
                      <a:pt x="57" y="17"/>
                    </a:lnTo>
                    <a:lnTo>
                      <a:pt x="52" y="9"/>
                    </a:lnTo>
                    <a:lnTo>
                      <a:pt x="50" y="19"/>
                    </a:lnTo>
                    <a:lnTo>
                      <a:pt x="0" y="21"/>
                    </a:lnTo>
                    <a:lnTo>
                      <a:pt x="0" y="23"/>
                    </a:lnTo>
                    <a:lnTo>
                      <a:pt x="54" y="21"/>
                    </a:lnTo>
                    <a:lnTo>
                      <a:pt x="55" y="19"/>
                    </a:lnTo>
                    <a:lnTo>
                      <a:pt x="57" y="19"/>
                    </a:lnTo>
                    <a:lnTo>
                      <a:pt x="109" y="2"/>
                    </a:lnTo>
                    <a:lnTo>
                      <a:pt x="107" y="0"/>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6" name="Freeform 491">
                <a:extLst>
                  <a:ext uri="{FF2B5EF4-FFF2-40B4-BE49-F238E27FC236}">
                    <a16:creationId xmlns:a16="http://schemas.microsoft.com/office/drawing/2014/main" id="{70CCE111-CC40-4DFD-958A-79E4DD26C4D8}"/>
                  </a:ext>
                </a:extLst>
              </p:cNvPr>
              <p:cNvSpPr>
                <a:spLocks/>
              </p:cNvSpPr>
              <p:nvPr/>
            </p:nvSpPr>
            <p:spPr bwMode="auto">
              <a:xfrm>
                <a:off x="3514083" y="2527730"/>
                <a:ext cx="50800" cy="84137"/>
              </a:xfrm>
              <a:custGeom>
                <a:avLst/>
                <a:gdLst>
                  <a:gd name="T0" fmla="*/ 17 w 17"/>
                  <a:gd name="T1" fmla="*/ 0 h 28"/>
                  <a:gd name="T2" fmla="*/ 0 w 17"/>
                  <a:gd name="T3" fmla="*/ 1 h 28"/>
                  <a:gd name="T4" fmla="*/ 0 w 17"/>
                  <a:gd name="T5" fmla="*/ 14 h 28"/>
                  <a:gd name="T6" fmla="*/ 8 w 17"/>
                  <a:gd name="T7" fmla="*/ 28 h 28"/>
                  <a:gd name="T8" fmla="*/ 15 w 17"/>
                  <a:gd name="T9" fmla="*/ 14 h 28"/>
                  <a:gd name="T10" fmla="*/ 17 w 17"/>
                  <a:gd name="T11" fmla="*/ 0 h 28"/>
                </a:gdLst>
                <a:ahLst/>
                <a:cxnLst>
                  <a:cxn ang="0">
                    <a:pos x="T0" y="T1"/>
                  </a:cxn>
                  <a:cxn ang="0">
                    <a:pos x="T2" y="T3"/>
                  </a:cxn>
                  <a:cxn ang="0">
                    <a:pos x="T4" y="T5"/>
                  </a:cxn>
                  <a:cxn ang="0">
                    <a:pos x="T6" y="T7"/>
                  </a:cxn>
                  <a:cxn ang="0">
                    <a:pos x="T8" y="T9"/>
                  </a:cxn>
                  <a:cxn ang="0">
                    <a:pos x="T10" y="T11"/>
                  </a:cxn>
                </a:cxnLst>
                <a:rect l="0" t="0" r="r" b="b"/>
                <a:pathLst>
                  <a:path w="17" h="28">
                    <a:moveTo>
                      <a:pt x="17" y="0"/>
                    </a:moveTo>
                    <a:cubicBezTo>
                      <a:pt x="0" y="1"/>
                      <a:pt x="0" y="1"/>
                      <a:pt x="0" y="1"/>
                    </a:cubicBezTo>
                    <a:cubicBezTo>
                      <a:pt x="0" y="14"/>
                      <a:pt x="0" y="14"/>
                      <a:pt x="0" y="14"/>
                    </a:cubicBezTo>
                    <a:cubicBezTo>
                      <a:pt x="0" y="14"/>
                      <a:pt x="1" y="28"/>
                      <a:pt x="8" y="28"/>
                    </a:cubicBezTo>
                    <a:cubicBezTo>
                      <a:pt x="15" y="28"/>
                      <a:pt x="15" y="14"/>
                      <a:pt x="15" y="14"/>
                    </a:cubicBezTo>
                    <a:lnTo>
                      <a:pt x="17" y="0"/>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7" name="Freeform 492">
                <a:extLst>
                  <a:ext uri="{FF2B5EF4-FFF2-40B4-BE49-F238E27FC236}">
                    <a16:creationId xmlns:a16="http://schemas.microsoft.com/office/drawing/2014/main" id="{CE7B1CC8-CBA0-4A43-A179-A84E7910C157}"/>
                  </a:ext>
                </a:extLst>
              </p:cNvPr>
              <p:cNvSpPr>
                <a:spLocks/>
              </p:cNvSpPr>
              <p:nvPr/>
            </p:nvSpPr>
            <p:spPr bwMode="auto">
              <a:xfrm>
                <a:off x="3522021" y="2524555"/>
                <a:ext cx="42862" cy="33337"/>
              </a:xfrm>
              <a:custGeom>
                <a:avLst/>
                <a:gdLst>
                  <a:gd name="T0" fmla="*/ 0 w 14"/>
                  <a:gd name="T1" fmla="*/ 0 h 11"/>
                  <a:gd name="T2" fmla="*/ 13 w 14"/>
                  <a:gd name="T3" fmla="*/ 11 h 11"/>
                  <a:gd name="T4" fmla="*/ 14 w 14"/>
                  <a:gd name="T5" fmla="*/ 3 h 11"/>
                  <a:gd name="T6" fmla="*/ 0 w 14"/>
                  <a:gd name="T7" fmla="*/ 0 h 11"/>
                </a:gdLst>
                <a:ahLst/>
                <a:cxnLst>
                  <a:cxn ang="0">
                    <a:pos x="T0" y="T1"/>
                  </a:cxn>
                  <a:cxn ang="0">
                    <a:pos x="T2" y="T3"/>
                  </a:cxn>
                  <a:cxn ang="0">
                    <a:pos x="T4" y="T5"/>
                  </a:cxn>
                  <a:cxn ang="0">
                    <a:pos x="T6" y="T7"/>
                  </a:cxn>
                </a:cxnLst>
                <a:rect l="0" t="0" r="r" b="b"/>
                <a:pathLst>
                  <a:path w="14" h="11">
                    <a:moveTo>
                      <a:pt x="0" y="0"/>
                    </a:moveTo>
                    <a:cubicBezTo>
                      <a:pt x="0" y="8"/>
                      <a:pt x="3" y="11"/>
                      <a:pt x="13" y="11"/>
                    </a:cubicBezTo>
                    <a:cubicBezTo>
                      <a:pt x="14" y="3"/>
                      <a:pt x="14" y="3"/>
                      <a:pt x="14" y="3"/>
                    </a:cubicBezTo>
                    <a:lnTo>
                      <a:pt x="0" y="0"/>
                    </a:ln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8" name="Rectangle 493">
                <a:extLst>
                  <a:ext uri="{FF2B5EF4-FFF2-40B4-BE49-F238E27FC236}">
                    <a16:creationId xmlns:a16="http://schemas.microsoft.com/office/drawing/2014/main" id="{36AA7FDB-AC9F-4B9A-9FCE-A4DC180E9A12}"/>
                  </a:ext>
                </a:extLst>
              </p:cNvPr>
              <p:cNvSpPr>
                <a:spLocks noChangeArrowheads="1"/>
              </p:cNvSpPr>
              <p:nvPr/>
            </p:nvSpPr>
            <p:spPr bwMode="auto">
              <a:xfrm>
                <a:off x="3531546" y="2535668"/>
                <a:ext cx="1587" cy="1587"/>
              </a:xfrm>
              <a:prstGeom prst="rect">
                <a:avLst/>
              </a:prstGeom>
              <a:solidFill>
                <a:srgbClr val="5D2E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9" name="Freeform 494">
                <a:extLst>
                  <a:ext uri="{FF2B5EF4-FFF2-40B4-BE49-F238E27FC236}">
                    <a16:creationId xmlns:a16="http://schemas.microsoft.com/office/drawing/2014/main" id="{4712A0D0-35E3-4F65-A9DC-5B54B69F98DF}"/>
                  </a:ext>
                </a:extLst>
              </p:cNvPr>
              <p:cNvSpPr>
                <a:spLocks/>
              </p:cNvSpPr>
              <p:nvPr/>
            </p:nvSpPr>
            <p:spPr bwMode="auto">
              <a:xfrm>
                <a:off x="3531546" y="247058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9CC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0" name="Freeform 495">
                <a:extLst>
                  <a:ext uri="{FF2B5EF4-FFF2-40B4-BE49-F238E27FC236}">
                    <a16:creationId xmlns:a16="http://schemas.microsoft.com/office/drawing/2014/main" id="{5D0210C0-C1DE-4D1F-9F98-E1E03BDF10B8}"/>
                  </a:ext>
                </a:extLst>
              </p:cNvPr>
              <p:cNvSpPr>
                <a:spLocks/>
              </p:cNvSpPr>
              <p:nvPr/>
            </p:nvSpPr>
            <p:spPr bwMode="auto">
              <a:xfrm>
                <a:off x="3471221" y="2411843"/>
                <a:ext cx="120650" cy="127000"/>
              </a:xfrm>
              <a:custGeom>
                <a:avLst/>
                <a:gdLst>
                  <a:gd name="T0" fmla="*/ 29 w 40"/>
                  <a:gd name="T1" fmla="*/ 14 h 42"/>
                  <a:gd name="T2" fmla="*/ 1 w 40"/>
                  <a:gd name="T3" fmla="*/ 22 h 42"/>
                  <a:gd name="T4" fmla="*/ 20 w 40"/>
                  <a:gd name="T5" fmla="*/ 41 h 42"/>
                  <a:gd name="T6" fmla="*/ 37 w 40"/>
                  <a:gd name="T7" fmla="*/ 37 h 42"/>
                  <a:gd name="T8" fmla="*/ 40 w 40"/>
                  <a:gd name="T9" fmla="*/ 34 h 42"/>
                  <a:gd name="T10" fmla="*/ 36 w 40"/>
                  <a:gd name="T11" fmla="*/ 23 h 42"/>
                  <a:gd name="T12" fmla="*/ 37 w 40"/>
                  <a:gd name="T13" fmla="*/ 20 h 42"/>
                  <a:gd name="T14" fmla="*/ 30 w 40"/>
                  <a:gd name="T15" fmla="*/ 15 h 42"/>
                  <a:gd name="T16" fmla="*/ 29 w 40"/>
                  <a:gd name="T17" fmla="*/ 1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2">
                    <a:moveTo>
                      <a:pt x="29" y="14"/>
                    </a:moveTo>
                    <a:cubicBezTo>
                      <a:pt x="18" y="0"/>
                      <a:pt x="0" y="9"/>
                      <a:pt x="1" y="22"/>
                    </a:cubicBezTo>
                    <a:cubicBezTo>
                      <a:pt x="1" y="35"/>
                      <a:pt x="11" y="40"/>
                      <a:pt x="20" y="41"/>
                    </a:cubicBezTo>
                    <a:cubicBezTo>
                      <a:pt x="27" y="42"/>
                      <a:pt x="34" y="38"/>
                      <a:pt x="37" y="37"/>
                    </a:cubicBezTo>
                    <a:cubicBezTo>
                      <a:pt x="40" y="35"/>
                      <a:pt x="40" y="34"/>
                      <a:pt x="40" y="34"/>
                    </a:cubicBezTo>
                    <a:cubicBezTo>
                      <a:pt x="39" y="32"/>
                      <a:pt x="35" y="25"/>
                      <a:pt x="36" y="23"/>
                    </a:cubicBezTo>
                    <a:cubicBezTo>
                      <a:pt x="40" y="21"/>
                      <a:pt x="38" y="20"/>
                      <a:pt x="37" y="20"/>
                    </a:cubicBezTo>
                    <a:cubicBezTo>
                      <a:pt x="37" y="19"/>
                      <a:pt x="31" y="16"/>
                      <a:pt x="30" y="15"/>
                    </a:cubicBezTo>
                    <a:cubicBezTo>
                      <a:pt x="30" y="15"/>
                      <a:pt x="30" y="14"/>
                      <a:pt x="29" y="14"/>
                    </a:cubicBez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1" name="Freeform 496">
                <a:extLst>
                  <a:ext uri="{FF2B5EF4-FFF2-40B4-BE49-F238E27FC236}">
                    <a16:creationId xmlns:a16="http://schemas.microsoft.com/office/drawing/2014/main" id="{2700645D-DA77-497D-93A9-BE787AD266F6}"/>
                  </a:ext>
                </a:extLst>
              </p:cNvPr>
              <p:cNvSpPr>
                <a:spLocks/>
              </p:cNvSpPr>
              <p:nvPr/>
            </p:nvSpPr>
            <p:spPr bwMode="auto">
              <a:xfrm>
                <a:off x="3515671" y="2488043"/>
                <a:ext cx="12700" cy="20637"/>
              </a:xfrm>
              <a:custGeom>
                <a:avLst/>
                <a:gdLst>
                  <a:gd name="T0" fmla="*/ 2 w 4"/>
                  <a:gd name="T1" fmla="*/ 0 h 7"/>
                  <a:gd name="T2" fmla="*/ 0 w 4"/>
                  <a:gd name="T3" fmla="*/ 1 h 7"/>
                  <a:gd name="T4" fmla="*/ 2 w 4"/>
                  <a:gd name="T5" fmla="*/ 5 h 7"/>
                  <a:gd name="T6" fmla="*/ 4 w 4"/>
                  <a:gd name="T7" fmla="*/ 7 h 7"/>
                  <a:gd name="T8" fmla="*/ 2 w 4"/>
                  <a:gd name="T9" fmla="*/ 0 h 7"/>
                </a:gdLst>
                <a:ahLst/>
                <a:cxnLst>
                  <a:cxn ang="0">
                    <a:pos x="T0" y="T1"/>
                  </a:cxn>
                  <a:cxn ang="0">
                    <a:pos x="T2" y="T3"/>
                  </a:cxn>
                  <a:cxn ang="0">
                    <a:pos x="T4" y="T5"/>
                  </a:cxn>
                  <a:cxn ang="0">
                    <a:pos x="T6" y="T7"/>
                  </a:cxn>
                  <a:cxn ang="0">
                    <a:pos x="T8" y="T9"/>
                  </a:cxn>
                </a:cxnLst>
                <a:rect l="0" t="0" r="r" b="b"/>
                <a:pathLst>
                  <a:path w="4" h="7">
                    <a:moveTo>
                      <a:pt x="2" y="0"/>
                    </a:moveTo>
                    <a:cubicBezTo>
                      <a:pt x="1" y="0"/>
                      <a:pt x="0" y="0"/>
                      <a:pt x="0" y="1"/>
                    </a:cubicBezTo>
                    <a:cubicBezTo>
                      <a:pt x="0" y="2"/>
                      <a:pt x="1" y="4"/>
                      <a:pt x="2" y="5"/>
                    </a:cubicBezTo>
                    <a:cubicBezTo>
                      <a:pt x="3" y="6"/>
                      <a:pt x="4" y="6"/>
                      <a:pt x="4" y="7"/>
                    </a:cubicBezTo>
                    <a:cubicBezTo>
                      <a:pt x="3" y="5"/>
                      <a:pt x="1" y="2"/>
                      <a:pt x="2" y="0"/>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2" name="Freeform 497">
                <a:extLst>
                  <a:ext uri="{FF2B5EF4-FFF2-40B4-BE49-F238E27FC236}">
                    <a16:creationId xmlns:a16="http://schemas.microsoft.com/office/drawing/2014/main" id="{17998DA6-E5CA-43A5-869D-3317C4E9ECA3}"/>
                  </a:ext>
                </a:extLst>
              </p:cNvPr>
              <p:cNvSpPr>
                <a:spLocks/>
              </p:cNvSpPr>
              <p:nvPr/>
            </p:nvSpPr>
            <p:spPr bwMode="auto">
              <a:xfrm>
                <a:off x="3428358" y="2418193"/>
                <a:ext cx="133350" cy="123825"/>
              </a:xfrm>
              <a:custGeom>
                <a:avLst/>
                <a:gdLst>
                  <a:gd name="T0" fmla="*/ 34 w 44"/>
                  <a:gd name="T1" fmla="*/ 31 h 41"/>
                  <a:gd name="T2" fmla="*/ 34 w 44"/>
                  <a:gd name="T3" fmla="*/ 39 h 41"/>
                  <a:gd name="T4" fmla="*/ 34 w 44"/>
                  <a:gd name="T5" fmla="*/ 39 h 41"/>
                  <a:gd name="T6" fmla="*/ 19 w 44"/>
                  <a:gd name="T7" fmla="*/ 37 h 41"/>
                  <a:gd name="T8" fmla="*/ 18 w 44"/>
                  <a:gd name="T9" fmla="*/ 38 h 41"/>
                  <a:gd name="T10" fmla="*/ 3 w 44"/>
                  <a:gd name="T11" fmla="*/ 33 h 41"/>
                  <a:gd name="T12" fmla="*/ 8 w 44"/>
                  <a:gd name="T13" fmla="*/ 18 h 41"/>
                  <a:gd name="T14" fmla="*/ 10 w 44"/>
                  <a:gd name="T15" fmla="*/ 17 h 41"/>
                  <a:gd name="T16" fmla="*/ 13 w 44"/>
                  <a:gd name="T17" fmla="*/ 10 h 41"/>
                  <a:gd name="T18" fmla="*/ 19 w 44"/>
                  <a:gd name="T19" fmla="*/ 4 h 41"/>
                  <a:gd name="T20" fmla="*/ 32 w 44"/>
                  <a:gd name="T21" fmla="*/ 2 h 41"/>
                  <a:gd name="T22" fmla="*/ 43 w 44"/>
                  <a:gd name="T23" fmla="*/ 4 h 41"/>
                  <a:gd name="T24" fmla="*/ 43 w 44"/>
                  <a:gd name="T25" fmla="*/ 12 h 41"/>
                  <a:gd name="T26" fmla="*/ 43 w 44"/>
                  <a:gd name="T27" fmla="*/ 12 h 41"/>
                  <a:gd name="T28" fmla="*/ 36 w 44"/>
                  <a:gd name="T29" fmla="*/ 15 h 41"/>
                  <a:gd name="T30" fmla="*/ 32 w 44"/>
                  <a:gd name="T31" fmla="*/ 13 h 41"/>
                  <a:gd name="T32" fmla="*/ 32 w 44"/>
                  <a:gd name="T33" fmla="*/ 13 h 41"/>
                  <a:gd name="T34" fmla="*/ 37 w 44"/>
                  <a:gd name="T35" fmla="*/ 23 h 41"/>
                  <a:gd name="T36" fmla="*/ 36 w 44"/>
                  <a:gd name="T37" fmla="*/ 24 h 41"/>
                  <a:gd name="T38" fmla="*/ 31 w 44"/>
                  <a:gd name="T39" fmla="*/ 23 h 41"/>
                  <a:gd name="T40" fmla="*/ 29 w 44"/>
                  <a:gd name="T41" fmla="*/ 24 h 41"/>
                  <a:gd name="T42" fmla="*/ 31 w 44"/>
                  <a:gd name="T43" fmla="*/ 28 h 41"/>
                  <a:gd name="T44" fmla="*/ 33 w 44"/>
                  <a:gd name="T45" fmla="*/ 30 h 41"/>
                  <a:gd name="T46" fmla="*/ 34 w 44"/>
                  <a:gd name="T47"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41">
                    <a:moveTo>
                      <a:pt x="34" y="31"/>
                    </a:moveTo>
                    <a:cubicBezTo>
                      <a:pt x="34" y="31"/>
                      <a:pt x="37" y="36"/>
                      <a:pt x="34" y="39"/>
                    </a:cubicBezTo>
                    <a:cubicBezTo>
                      <a:pt x="34" y="39"/>
                      <a:pt x="34" y="39"/>
                      <a:pt x="34" y="39"/>
                    </a:cubicBezTo>
                    <a:cubicBezTo>
                      <a:pt x="29" y="40"/>
                      <a:pt x="24" y="40"/>
                      <a:pt x="19" y="37"/>
                    </a:cubicBezTo>
                    <a:cubicBezTo>
                      <a:pt x="19" y="37"/>
                      <a:pt x="18" y="38"/>
                      <a:pt x="18" y="38"/>
                    </a:cubicBezTo>
                    <a:cubicBezTo>
                      <a:pt x="12" y="41"/>
                      <a:pt x="5" y="38"/>
                      <a:pt x="3" y="33"/>
                    </a:cubicBezTo>
                    <a:cubicBezTo>
                      <a:pt x="0" y="27"/>
                      <a:pt x="3" y="21"/>
                      <a:pt x="8" y="18"/>
                    </a:cubicBezTo>
                    <a:cubicBezTo>
                      <a:pt x="9" y="18"/>
                      <a:pt x="9" y="17"/>
                      <a:pt x="10" y="17"/>
                    </a:cubicBezTo>
                    <a:cubicBezTo>
                      <a:pt x="10" y="15"/>
                      <a:pt x="11" y="13"/>
                      <a:pt x="13" y="10"/>
                    </a:cubicBezTo>
                    <a:cubicBezTo>
                      <a:pt x="14" y="8"/>
                      <a:pt x="16" y="6"/>
                      <a:pt x="19" y="4"/>
                    </a:cubicBezTo>
                    <a:cubicBezTo>
                      <a:pt x="23" y="2"/>
                      <a:pt x="28" y="1"/>
                      <a:pt x="32" y="2"/>
                    </a:cubicBezTo>
                    <a:cubicBezTo>
                      <a:pt x="36" y="0"/>
                      <a:pt x="40" y="1"/>
                      <a:pt x="43" y="4"/>
                    </a:cubicBezTo>
                    <a:cubicBezTo>
                      <a:pt x="44" y="7"/>
                      <a:pt x="44" y="10"/>
                      <a:pt x="43" y="12"/>
                    </a:cubicBezTo>
                    <a:cubicBezTo>
                      <a:pt x="43" y="12"/>
                      <a:pt x="43" y="12"/>
                      <a:pt x="43" y="12"/>
                    </a:cubicBezTo>
                    <a:cubicBezTo>
                      <a:pt x="41" y="14"/>
                      <a:pt x="38" y="15"/>
                      <a:pt x="36" y="15"/>
                    </a:cubicBezTo>
                    <a:cubicBezTo>
                      <a:pt x="34" y="14"/>
                      <a:pt x="32" y="13"/>
                      <a:pt x="32" y="13"/>
                    </a:cubicBezTo>
                    <a:cubicBezTo>
                      <a:pt x="32" y="13"/>
                      <a:pt x="32" y="13"/>
                      <a:pt x="32" y="13"/>
                    </a:cubicBezTo>
                    <a:cubicBezTo>
                      <a:pt x="37" y="23"/>
                      <a:pt x="37" y="23"/>
                      <a:pt x="37" y="23"/>
                    </a:cubicBezTo>
                    <a:cubicBezTo>
                      <a:pt x="38" y="24"/>
                      <a:pt x="36" y="24"/>
                      <a:pt x="36" y="24"/>
                    </a:cubicBezTo>
                    <a:cubicBezTo>
                      <a:pt x="36" y="24"/>
                      <a:pt x="33" y="23"/>
                      <a:pt x="31" y="23"/>
                    </a:cubicBezTo>
                    <a:cubicBezTo>
                      <a:pt x="30" y="23"/>
                      <a:pt x="29" y="23"/>
                      <a:pt x="29" y="24"/>
                    </a:cubicBezTo>
                    <a:cubicBezTo>
                      <a:pt x="29" y="25"/>
                      <a:pt x="30" y="27"/>
                      <a:pt x="31" y="28"/>
                    </a:cubicBezTo>
                    <a:cubicBezTo>
                      <a:pt x="32" y="29"/>
                      <a:pt x="33" y="29"/>
                      <a:pt x="33" y="30"/>
                    </a:cubicBezTo>
                    <a:cubicBezTo>
                      <a:pt x="34" y="30"/>
                      <a:pt x="34" y="31"/>
                      <a:pt x="34" y="3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3" name="Freeform 498">
                <a:extLst>
                  <a:ext uri="{FF2B5EF4-FFF2-40B4-BE49-F238E27FC236}">
                    <a16:creationId xmlns:a16="http://schemas.microsoft.com/office/drawing/2014/main" id="{60325BB7-F8CC-4967-96F5-27E708FE4E7C}"/>
                  </a:ext>
                </a:extLst>
              </p:cNvPr>
              <p:cNvSpPr>
                <a:spLocks/>
              </p:cNvSpPr>
              <p:nvPr/>
            </p:nvSpPr>
            <p:spPr bwMode="auto">
              <a:xfrm>
                <a:off x="3549008" y="2470580"/>
                <a:ext cx="9525" cy="4762"/>
              </a:xfrm>
              <a:custGeom>
                <a:avLst/>
                <a:gdLst>
                  <a:gd name="T0" fmla="*/ 2 w 3"/>
                  <a:gd name="T1" fmla="*/ 1 h 2"/>
                  <a:gd name="T2" fmla="*/ 3 w 3"/>
                  <a:gd name="T3" fmla="*/ 2 h 2"/>
                  <a:gd name="T4" fmla="*/ 3 w 3"/>
                  <a:gd name="T5" fmla="*/ 1 h 2"/>
                  <a:gd name="T6" fmla="*/ 1 w 3"/>
                  <a:gd name="T7" fmla="*/ 0 h 2"/>
                  <a:gd name="T8" fmla="*/ 0 w 3"/>
                  <a:gd name="T9" fmla="*/ 2 h 2"/>
                  <a:gd name="T10" fmla="*/ 1 w 3"/>
                  <a:gd name="T11" fmla="*/ 2 h 2"/>
                  <a:gd name="T12" fmla="*/ 2 w 3"/>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2" y="1"/>
                    </a:moveTo>
                    <a:cubicBezTo>
                      <a:pt x="3" y="2"/>
                      <a:pt x="3" y="2"/>
                      <a:pt x="3" y="2"/>
                    </a:cubicBezTo>
                    <a:cubicBezTo>
                      <a:pt x="3" y="1"/>
                      <a:pt x="3" y="1"/>
                      <a:pt x="3" y="1"/>
                    </a:cubicBezTo>
                    <a:cubicBezTo>
                      <a:pt x="2" y="0"/>
                      <a:pt x="2" y="0"/>
                      <a:pt x="1" y="0"/>
                    </a:cubicBezTo>
                    <a:cubicBezTo>
                      <a:pt x="0" y="0"/>
                      <a:pt x="0" y="1"/>
                      <a:pt x="0" y="2"/>
                    </a:cubicBezTo>
                    <a:cubicBezTo>
                      <a:pt x="1" y="2"/>
                      <a:pt x="1" y="2"/>
                      <a:pt x="1" y="2"/>
                    </a:cubicBezTo>
                    <a:cubicBezTo>
                      <a:pt x="1" y="2"/>
                      <a:pt x="1" y="2"/>
                      <a:pt x="2"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4" name="Freeform 499">
                <a:extLst>
                  <a:ext uri="{FF2B5EF4-FFF2-40B4-BE49-F238E27FC236}">
                    <a16:creationId xmlns:a16="http://schemas.microsoft.com/office/drawing/2014/main" id="{064A2B14-7FB2-4EED-B550-52CBF4471F3B}"/>
                  </a:ext>
                </a:extLst>
              </p:cNvPr>
              <p:cNvSpPr>
                <a:spLocks/>
              </p:cNvSpPr>
              <p:nvPr/>
            </p:nvSpPr>
            <p:spPr bwMode="auto">
              <a:xfrm>
                <a:off x="3571233" y="2497568"/>
                <a:ext cx="14287" cy="6350"/>
              </a:xfrm>
              <a:custGeom>
                <a:avLst/>
                <a:gdLst>
                  <a:gd name="T0" fmla="*/ 0 w 5"/>
                  <a:gd name="T1" fmla="*/ 2 h 2"/>
                  <a:gd name="T2" fmla="*/ 2 w 5"/>
                  <a:gd name="T3" fmla="*/ 1 h 2"/>
                  <a:gd name="T4" fmla="*/ 4 w 5"/>
                  <a:gd name="T5" fmla="*/ 0 h 2"/>
                  <a:gd name="T6" fmla="*/ 5 w 5"/>
                  <a:gd name="T7" fmla="*/ 0 h 2"/>
                  <a:gd name="T8" fmla="*/ 5 w 5"/>
                  <a:gd name="T9" fmla="*/ 1 h 2"/>
                  <a:gd name="T10" fmla="*/ 5 w 5"/>
                  <a:gd name="T11" fmla="*/ 1 h 2"/>
                  <a:gd name="T12" fmla="*/ 2 w 5"/>
                  <a:gd name="T13" fmla="*/ 2 h 2"/>
                  <a:gd name="T14" fmla="*/ 0 w 5"/>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0" y="2"/>
                    </a:moveTo>
                    <a:cubicBezTo>
                      <a:pt x="0" y="2"/>
                      <a:pt x="1" y="2"/>
                      <a:pt x="2" y="1"/>
                    </a:cubicBezTo>
                    <a:cubicBezTo>
                      <a:pt x="3" y="1"/>
                      <a:pt x="4" y="0"/>
                      <a:pt x="4" y="0"/>
                    </a:cubicBezTo>
                    <a:cubicBezTo>
                      <a:pt x="5" y="0"/>
                      <a:pt x="5" y="0"/>
                      <a:pt x="5" y="0"/>
                    </a:cubicBezTo>
                    <a:cubicBezTo>
                      <a:pt x="5" y="1"/>
                      <a:pt x="5" y="1"/>
                      <a:pt x="5" y="1"/>
                    </a:cubicBezTo>
                    <a:cubicBezTo>
                      <a:pt x="5" y="1"/>
                      <a:pt x="5" y="1"/>
                      <a:pt x="5" y="1"/>
                    </a:cubicBezTo>
                    <a:cubicBezTo>
                      <a:pt x="5" y="1"/>
                      <a:pt x="3" y="1"/>
                      <a:pt x="2" y="2"/>
                    </a:cubicBezTo>
                    <a:cubicBezTo>
                      <a:pt x="1" y="2"/>
                      <a:pt x="0" y="2"/>
                      <a:pt x="0" y="2"/>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5" name="Freeform 500">
                <a:extLst>
                  <a:ext uri="{FF2B5EF4-FFF2-40B4-BE49-F238E27FC236}">
                    <a16:creationId xmlns:a16="http://schemas.microsoft.com/office/drawing/2014/main" id="{17F529A0-5D07-4CFA-836A-DE2B9FF7ABB2}"/>
                  </a:ext>
                </a:extLst>
              </p:cNvPr>
              <p:cNvSpPr>
                <a:spLocks/>
              </p:cNvSpPr>
              <p:nvPr/>
            </p:nvSpPr>
            <p:spPr bwMode="auto">
              <a:xfrm>
                <a:off x="3571233" y="2500743"/>
                <a:ext cx="14287" cy="3175"/>
              </a:xfrm>
              <a:custGeom>
                <a:avLst/>
                <a:gdLst>
                  <a:gd name="T0" fmla="*/ 0 w 5"/>
                  <a:gd name="T1" fmla="*/ 1 h 1"/>
                  <a:gd name="T2" fmla="*/ 2 w 5"/>
                  <a:gd name="T3" fmla="*/ 0 h 1"/>
                  <a:gd name="T4" fmla="*/ 5 w 5"/>
                  <a:gd name="T5" fmla="*/ 0 h 1"/>
                  <a:gd name="T6" fmla="*/ 5 w 5"/>
                  <a:gd name="T7" fmla="*/ 0 h 1"/>
                  <a:gd name="T8" fmla="*/ 5 w 5"/>
                  <a:gd name="T9" fmla="*/ 0 h 1"/>
                  <a:gd name="T10" fmla="*/ 5 w 5"/>
                  <a:gd name="T11" fmla="*/ 0 h 1"/>
                  <a:gd name="T12" fmla="*/ 2 w 5"/>
                  <a:gd name="T13" fmla="*/ 1 h 1"/>
                  <a:gd name="T14" fmla="*/ 0 w 5"/>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
                    <a:moveTo>
                      <a:pt x="0" y="1"/>
                    </a:moveTo>
                    <a:cubicBezTo>
                      <a:pt x="0" y="1"/>
                      <a:pt x="1" y="1"/>
                      <a:pt x="2" y="0"/>
                    </a:cubicBezTo>
                    <a:cubicBezTo>
                      <a:pt x="3" y="0"/>
                      <a:pt x="5" y="0"/>
                      <a:pt x="5" y="0"/>
                    </a:cubicBezTo>
                    <a:cubicBezTo>
                      <a:pt x="5" y="0"/>
                      <a:pt x="5" y="0"/>
                      <a:pt x="5" y="0"/>
                    </a:cubicBezTo>
                    <a:cubicBezTo>
                      <a:pt x="5" y="0"/>
                      <a:pt x="5" y="0"/>
                      <a:pt x="5" y="0"/>
                    </a:cubicBezTo>
                    <a:cubicBezTo>
                      <a:pt x="5" y="0"/>
                      <a:pt x="5" y="0"/>
                      <a:pt x="5" y="0"/>
                    </a:cubicBezTo>
                    <a:cubicBezTo>
                      <a:pt x="5" y="0"/>
                      <a:pt x="3" y="1"/>
                      <a:pt x="2" y="1"/>
                    </a:cubicBezTo>
                    <a:cubicBezTo>
                      <a:pt x="1" y="1"/>
                      <a:pt x="0" y="1"/>
                      <a:pt x="0" y="1"/>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6" name="Freeform 501">
                <a:extLst>
                  <a:ext uri="{FF2B5EF4-FFF2-40B4-BE49-F238E27FC236}">
                    <a16:creationId xmlns:a16="http://schemas.microsoft.com/office/drawing/2014/main" id="{BC2BEEAE-9929-4342-96A0-36468A0E6A6B}"/>
                  </a:ext>
                </a:extLst>
              </p:cNvPr>
              <p:cNvSpPr>
                <a:spLocks/>
              </p:cNvSpPr>
              <p:nvPr/>
            </p:nvSpPr>
            <p:spPr bwMode="auto">
              <a:xfrm>
                <a:off x="3555358" y="2896030"/>
                <a:ext cx="125412" cy="39687"/>
              </a:xfrm>
              <a:custGeom>
                <a:avLst/>
                <a:gdLst>
                  <a:gd name="T0" fmla="*/ 0 w 79"/>
                  <a:gd name="T1" fmla="*/ 6 h 25"/>
                  <a:gd name="T2" fmla="*/ 0 w 79"/>
                  <a:gd name="T3" fmla="*/ 0 h 25"/>
                  <a:gd name="T4" fmla="*/ 79 w 79"/>
                  <a:gd name="T5" fmla="*/ 25 h 25"/>
                  <a:gd name="T6" fmla="*/ 0 w 79"/>
                  <a:gd name="T7" fmla="*/ 6 h 25"/>
                </a:gdLst>
                <a:ahLst/>
                <a:cxnLst>
                  <a:cxn ang="0">
                    <a:pos x="T0" y="T1"/>
                  </a:cxn>
                  <a:cxn ang="0">
                    <a:pos x="T2" y="T3"/>
                  </a:cxn>
                  <a:cxn ang="0">
                    <a:pos x="T4" y="T5"/>
                  </a:cxn>
                  <a:cxn ang="0">
                    <a:pos x="T6" y="T7"/>
                  </a:cxn>
                </a:cxnLst>
                <a:rect l="0" t="0" r="r" b="b"/>
                <a:pathLst>
                  <a:path w="79" h="25">
                    <a:moveTo>
                      <a:pt x="0" y="6"/>
                    </a:moveTo>
                    <a:lnTo>
                      <a:pt x="0" y="0"/>
                    </a:lnTo>
                    <a:lnTo>
                      <a:pt x="79" y="25"/>
                    </a:lnTo>
                    <a:lnTo>
                      <a:pt x="0" y="6"/>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grpSp>
    </p:spTree>
    <p:extLst>
      <p:ext uri="{BB962C8B-B14F-4D97-AF65-F5344CB8AC3E}">
        <p14:creationId xmlns:p14="http://schemas.microsoft.com/office/powerpoint/2010/main" val="3527688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5A7097-F128-44C8-9EE0-1A9AAF0AF864}"/>
              </a:ext>
            </a:extLst>
          </p:cNvPr>
          <p:cNvSpPr>
            <a:spLocks noGrp="1"/>
          </p:cNvSpPr>
          <p:nvPr>
            <p:ph type="title"/>
          </p:nvPr>
        </p:nvSpPr>
        <p:spPr>
          <a:xfrm>
            <a:off x="509626" y="1339671"/>
            <a:ext cx="5552984" cy="565091"/>
          </a:xfrm>
        </p:spPr>
        <p:txBody>
          <a:bodyPr/>
          <a:lstStyle/>
          <a:p>
            <a:r>
              <a:rPr lang="en-US" dirty="0">
                <a:latin typeface="+mn-lt"/>
              </a:rPr>
              <a:t>DevOps CAT team mission</a:t>
            </a:r>
          </a:p>
        </p:txBody>
      </p:sp>
      <p:pic>
        <p:nvPicPr>
          <p:cNvPr id="6" name="Picture 5">
            <a:extLst>
              <a:ext uri="{FF2B5EF4-FFF2-40B4-BE49-F238E27FC236}">
                <a16:creationId xmlns:a16="http://schemas.microsoft.com/office/drawing/2014/main" id="{AFABB157-088F-4B42-814C-1F19F4370FE9}"/>
              </a:ext>
            </a:extLst>
          </p:cNvPr>
          <p:cNvPicPr>
            <a:picLocks noChangeAspect="1"/>
          </p:cNvPicPr>
          <p:nvPr/>
        </p:nvPicPr>
        <p:blipFill>
          <a:blip r:embed="rId3"/>
          <a:stretch>
            <a:fillRect/>
          </a:stretch>
        </p:blipFill>
        <p:spPr>
          <a:xfrm>
            <a:off x="8598916" y="3858798"/>
            <a:ext cx="550750" cy="550750"/>
          </a:xfrm>
          <a:prstGeom prst="rect">
            <a:avLst/>
          </a:prstGeom>
          <a:ln w="19050">
            <a:solidFill>
              <a:srgbClr val="D2D2D2"/>
            </a:solidFill>
          </a:ln>
        </p:spPr>
      </p:pic>
      <p:pic>
        <p:nvPicPr>
          <p:cNvPr id="9" name="Picture 8">
            <a:extLst>
              <a:ext uri="{FF2B5EF4-FFF2-40B4-BE49-F238E27FC236}">
                <a16:creationId xmlns:a16="http://schemas.microsoft.com/office/drawing/2014/main" id="{AAED56C1-EEE1-4762-8FEB-1F353444F637}"/>
              </a:ext>
            </a:extLst>
          </p:cNvPr>
          <p:cNvPicPr>
            <a:picLocks noChangeAspect="1"/>
          </p:cNvPicPr>
          <p:nvPr/>
        </p:nvPicPr>
        <p:blipFill>
          <a:blip r:embed="rId4"/>
          <a:stretch>
            <a:fillRect/>
          </a:stretch>
        </p:blipFill>
        <p:spPr>
          <a:xfrm>
            <a:off x="7265341" y="1923320"/>
            <a:ext cx="550750" cy="550750"/>
          </a:xfrm>
          <a:prstGeom prst="rect">
            <a:avLst/>
          </a:prstGeom>
          <a:ln w="19050">
            <a:solidFill>
              <a:srgbClr val="D2D2D2"/>
            </a:solidFill>
          </a:ln>
        </p:spPr>
      </p:pic>
      <p:pic>
        <p:nvPicPr>
          <p:cNvPr id="29" name="Picture 28">
            <a:extLst>
              <a:ext uri="{FF2B5EF4-FFF2-40B4-BE49-F238E27FC236}">
                <a16:creationId xmlns:a16="http://schemas.microsoft.com/office/drawing/2014/main" id="{D4DF6945-09FB-4FAA-87A3-6B52BBE4BEDA}"/>
              </a:ext>
            </a:extLst>
          </p:cNvPr>
          <p:cNvPicPr>
            <a:picLocks noChangeAspect="1"/>
          </p:cNvPicPr>
          <p:nvPr/>
        </p:nvPicPr>
        <p:blipFill>
          <a:blip r:embed="rId5"/>
          <a:stretch>
            <a:fillRect/>
          </a:stretch>
        </p:blipFill>
        <p:spPr>
          <a:xfrm>
            <a:off x="6991246" y="2619838"/>
            <a:ext cx="550750" cy="550750"/>
          </a:xfrm>
          <a:prstGeom prst="rect">
            <a:avLst/>
          </a:prstGeom>
          <a:ln w="19050">
            <a:solidFill>
              <a:srgbClr val="D2D2D2"/>
            </a:solidFill>
          </a:ln>
        </p:spPr>
      </p:pic>
      <p:pic>
        <p:nvPicPr>
          <p:cNvPr id="18" name="Picture 17">
            <a:extLst>
              <a:ext uri="{FF2B5EF4-FFF2-40B4-BE49-F238E27FC236}">
                <a16:creationId xmlns:a16="http://schemas.microsoft.com/office/drawing/2014/main" id="{C1C3447E-939A-4158-AB5D-A79FBD2A64F0}"/>
              </a:ext>
            </a:extLst>
          </p:cNvPr>
          <p:cNvPicPr>
            <a:picLocks noChangeAspect="1"/>
          </p:cNvPicPr>
          <p:nvPr/>
        </p:nvPicPr>
        <p:blipFill>
          <a:blip r:embed="rId6"/>
          <a:stretch>
            <a:fillRect/>
          </a:stretch>
        </p:blipFill>
        <p:spPr>
          <a:xfrm>
            <a:off x="9417179" y="2329857"/>
            <a:ext cx="550750" cy="550750"/>
          </a:xfrm>
          <a:prstGeom prst="rect">
            <a:avLst/>
          </a:prstGeom>
          <a:ln w="19050">
            <a:solidFill>
              <a:srgbClr val="D2D2D2"/>
            </a:solidFill>
          </a:ln>
        </p:spPr>
      </p:pic>
      <p:pic>
        <p:nvPicPr>
          <p:cNvPr id="19" name="Picture 18">
            <a:extLst>
              <a:ext uri="{FF2B5EF4-FFF2-40B4-BE49-F238E27FC236}">
                <a16:creationId xmlns:a16="http://schemas.microsoft.com/office/drawing/2014/main" id="{7CB9FF2C-BACD-46A6-B58B-7812861BD672}"/>
              </a:ext>
            </a:extLst>
          </p:cNvPr>
          <p:cNvPicPr>
            <a:picLocks noChangeAspect="1"/>
          </p:cNvPicPr>
          <p:nvPr/>
        </p:nvPicPr>
        <p:blipFill>
          <a:blip r:embed="rId7"/>
          <a:stretch>
            <a:fillRect/>
          </a:stretch>
        </p:blipFill>
        <p:spPr>
          <a:xfrm>
            <a:off x="9892127" y="1428704"/>
            <a:ext cx="550750" cy="550750"/>
          </a:xfrm>
          <a:prstGeom prst="rect">
            <a:avLst/>
          </a:prstGeom>
          <a:ln w="19050">
            <a:solidFill>
              <a:srgbClr val="D2D2D2"/>
            </a:solidFill>
          </a:ln>
        </p:spPr>
      </p:pic>
      <p:pic>
        <p:nvPicPr>
          <p:cNvPr id="20" name="Picture 19">
            <a:extLst>
              <a:ext uri="{FF2B5EF4-FFF2-40B4-BE49-F238E27FC236}">
                <a16:creationId xmlns:a16="http://schemas.microsoft.com/office/drawing/2014/main" id="{FCAA48BA-0A02-4012-BCC0-A6BC0CB2A026}"/>
              </a:ext>
            </a:extLst>
          </p:cNvPr>
          <p:cNvPicPr>
            <a:picLocks noChangeAspect="1"/>
          </p:cNvPicPr>
          <p:nvPr/>
        </p:nvPicPr>
        <p:blipFill>
          <a:blip r:embed="rId8"/>
          <a:stretch>
            <a:fillRect/>
          </a:stretch>
        </p:blipFill>
        <p:spPr>
          <a:xfrm>
            <a:off x="10043729" y="2763722"/>
            <a:ext cx="550750" cy="550750"/>
          </a:xfrm>
          <a:prstGeom prst="rect">
            <a:avLst/>
          </a:prstGeom>
          <a:ln w="19050">
            <a:solidFill>
              <a:srgbClr val="D2D2D2"/>
            </a:solidFill>
          </a:ln>
        </p:spPr>
      </p:pic>
      <p:pic>
        <p:nvPicPr>
          <p:cNvPr id="22" name="Picture 21">
            <a:extLst>
              <a:ext uri="{FF2B5EF4-FFF2-40B4-BE49-F238E27FC236}">
                <a16:creationId xmlns:a16="http://schemas.microsoft.com/office/drawing/2014/main" id="{A6820CD8-8180-4F8A-A2C8-20003DE4D8D8}"/>
              </a:ext>
            </a:extLst>
          </p:cNvPr>
          <p:cNvPicPr>
            <a:picLocks noChangeAspect="1"/>
          </p:cNvPicPr>
          <p:nvPr/>
        </p:nvPicPr>
        <p:blipFill>
          <a:blip r:embed="rId9"/>
          <a:stretch>
            <a:fillRect/>
          </a:stretch>
        </p:blipFill>
        <p:spPr>
          <a:xfrm>
            <a:off x="10043729" y="2069088"/>
            <a:ext cx="550750" cy="550750"/>
          </a:xfrm>
          <a:prstGeom prst="rect">
            <a:avLst/>
          </a:prstGeom>
          <a:ln w="19050">
            <a:solidFill>
              <a:srgbClr val="D2D2D2"/>
            </a:solidFill>
          </a:ln>
        </p:spPr>
      </p:pic>
      <p:pic>
        <p:nvPicPr>
          <p:cNvPr id="24" name="Picture 23">
            <a:extLst>
              <a:ext uri="{FF2B5EF4-FFF2-40B4-BE49-F238E27FC236}">
                <a16:creationId xmlns:a16="http://schemas.microsoft.com/office/drawing/2014/main" id="{2A4DBD1F-8D73-40E8-9E4A-E7F099563686}"/>
              </a:ext>
            </a:extLst>
          </p:cNvPr>
          <p:cNvPicPr>
            <a:picLocks noChangeAspect="1"/>
          </p:cNvPicPr>
          <p:nvPr/>
        </p:nvPicPr>
        <p:blipFill>
          <a:blip r:embed="rId10"/>
          <a:stretch>
            <a:fillRect/>
          </a:stretch>
        </p:blipFill>
        <p:spPr>
          <a:xfrm>
            <a:off x="10670279" y="2438270"/>
            <a:ext cx="550750" cy="550750"/>
          </a:xfrm>
          <a:prstGeom prst="rect">
            <a:avLst/>
          </a:prstGeom>
          <a:ln w="19050">
            <a:solidFill>
              <a:srgbClr val="D2D2D2"/>
            </a:solidFill>
          </a:ln>
        </p:spPr>
      </p:pic>
      <p:sp>
        <p:nvSpPr>
          <p:cNvPr id="21" name="Text Placeholder 4">
            <a:extLst>
              <a:ext uri="{FF2B5EF4-FFF2-40B4-BE49-F238E27FC236}">
                <a16:creationId xmlns:a16="http://schemas.microsoft.com/office/drawing/2014/main" id="{372E81D7-443E-4256-A2A5-DE188B518AEC}"/>
              </a:ext>
            </a:extLst>
          </p:cNvPr>
          <p:cNvSpPr txBox="1">
            <a:spLocks/>
          </p:cNvSpPr>
          <p:nvPr/>
        </p:nvSpPr>
        <p:spPr>
          <a:xfrm>
            <a:off x="681754" y="3078533"/>
            <a:ext cx="5380856" cy="3739704"/>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AU" sz="3200" b="0" i="1" u="none" strike="noStrike" kern="1200" cap="none" spc="0" normalizeH="0" baseline="0" noProof="0" dirty="0">
                <a:ln>
                  <a:noFill/>
                </a:ln>
                <a:gradFill>
                  <a:gsLst>
                    <a:gs pos="1250">
                      <a:srgbClr val="1A1A1A"/>
                    </a:gs>
                    <a:gs pos="100000">
                      <a:srgbClr val="1A1A1A"/>
                    </a:gs>
                  </a:gsLst>
                  <a:lin ang="5400000" scaled="0"/>
                </a:gradFill>
                <a:effectLst/>
                <a:uLnTx/>
                <a:uFillTx/>
                <a:latin typeface="Segoe UI Light" panose="020B0502040204020203" pitchFamily="34" charset="0"/>
                <a:ea typeface="+mn-ea"/>
                <a:cs typeface="Segoe UI Light" panose="020B0502040204020203" pitchFamily="34" charset="0"/>
              </a:rPr>
              <a:t>Work with Microsoft’s largest customers to help them accelerate their DevOps transformation.</a:t>
            </a:r>
          </a:p>
          <a:p>
            <a:pPr marL="233149" marR="0" lvl="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AU" sz="2856"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pic>
        <p:nvPicPr>
          <p:cNvPr id="23" name="Picture 22">
            <a:extLst>
              <a:ext uri="{FF2B5EF4-FFF2-40B4-BE49-F238E27FC236}">
                <a16:creationId xmlns:a16="http://schemas.microsoft.com/office/drawing/2014/main" id="{41C1D121-35F8-48F0-9B7B-CBDBB2340651}"/>
              </a:ext>
            </a:extLst>
          </p:cNvPr>
          <p:cNvPicPr>
            <a:picLocks noChangeAspect="1"/>
          </p:cNvPicPr>
          <p:nvPr/>
        </p:nvPicPr>
        <p:blipFill>
          <a:blip r:embed="rId11"/>
          <a:stretch>
            <a:fillRect/>
          </a:stretch>
        </p:blipFill>
        <p:spPr>
          <a:xfrm>
            <a:off x="59932" y="2216253"/>
            <a:ext cx="1243644" cy="1243644"/>
          </a:xfrm>
          <a:prstGeom prst="rect">
            <a:avLst/>
          </a:prstGeom>
        </p:spPr>
      </p:pic>
      <p:pic>
        <p:nvPicPr>
          <p:cNvPr id="25" name="Picture 24">
            <a:extLst>
              <a:ext uri="{FF2B5EF4-FFF2-40B4-BE49-F238E27FC236}">
                <a16:creationId xmlns:a16="http://schemas.microsoft.com/office/drawing/2014/main" id="{208ABF1A-8A13-4D56-8BA9-FEC82ECC09D5}"/>
              </a:ext>
            </a:extLst>
          </p:cNvPr>
          <p:cNvPicPr>
            <a:picLocks noChangeAspect="1"/>
          </p:cNvPicPr>
          <p:nvPr/>
        </p:nvPicPr>
        <p:blipFill>
          <a:blip r:embed="rId12"/>
          <a:stretch>
            <a:fillRect/>
          </a:stretch>
        </p:blipFill>
        <p:spPr>
          <a:xfrm>
            <a:off x="4768800" y="4206239"/>
            <a:ext cx="1243644" cy="1243644"/>
          </a:xfrm>
          <a:prstGeom prst="rect">
            <a:avLst/>
          </a:prstGeom>
        </p:spPr>
      </p:pic>
      <p:pic>
        <p:nvPicPr>
          <p:cNvPr id="3" name="Picture 2" descr="A person wearing a suit and tie smiling at the camera&#10;&#10;Description automatically generated">
            <a:extLst>
              <a:ext uri="{FF2B5EF4-FFF2-40B4-BE49-F238E27FC236}">
                <a16:creationId xmlns:a16="http://schemas.microsoft.com/office/drawing/2014/main" id="{10F4A3A5-BC4A-4C45-B36E-EB41D32F4700}"/>
              </a:ext>
            </a:extLst>
          </p:cNvPr>
          <p:cNvPicPr>
            <a:picLocks noChangeAspect="1"/>
          </p:cNvPicPr>
          <p:nvPr/>
        </p:nvPicPr>
        <p:blipFill rotWithShape="1">
          <a:blip r:embed="rId13"/>
          <a:srcRect t="2" b="16403"/>
          <a:stretch/>
        </p:blipFill>
        <p:spPr>
          <a:xfrm>
            <a:off x="9265527" y="1704054"/>
            <a:ext cx="550800" cy="550800"/>
          </a:xfrm>
          <a:prstGeom prst="rect">
            <a:avLst/>
          </a:prstGeom>
          <a:ln w="19050">
            <a:solidFill>
              <a:srgbClr val="D2D2D2"/>
            </a:solidFill>
          </a:ln>
        </p:spPr>
      </p:pic>
    </p:spTree>
    <p:extLst>
      <p:ext uri="{BB962C8B-B14F-4D97-AF65-F5344CB8AC3E}">
        <p14:creationId xmlns:p14="http://schemas.microsoft.com/office/powerpoint/2010/main" val="2799774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9E5AE5-8A17-4CA7-A6B6-0C52286316DE}"/>
              </a:ext>
            </a:extLst>
          </p:cNvPr>
          <p:cNvSpPr>
            <a:spLocks noGrp="1"/>
          </p:cNvSpPr>
          <p:nvPr>
            <p:ph type="title"/>
          </p:nvPr>
        </p:nvSpPr>
        <p:spPr/>
        <p:txBody>
          <a:bodyPr/>
          <a:lstStyle/>
          <a:p>
            <a:r>
              <a:rPr lang="en-GB"/>
              <a:t>Live Site Incidents</a:t>
            </a:r>
            <a:endParaRPr lang="en-US"/>
          </a:p>
        </p:txBody>
      </p:sp>
      <p:sp>
        <p:nvSpPr>
          <p:cNvPr id="4" name="Text Placeholder 3">
            <a:extLst>
              <a:ext uri="{FF2B5EF4-FFF2-40B4-BE49-F238E27FC236}">
                <a16:creationId xmlns:a16="http://schemas.microsoft.com/office/drawing/2014/main" id="{1AEB6F8E-F599-4DD8-9931-08516D62F66E}"/>
              </a:ext>
            </a:extLst>
          </p:cNvPr>
          <p:cNvSpPr>
            <a:spLocks noGrp="1"/>
          </p:cNvSpPr>
          <p:nvPr>
            <p:ph type="body" sz="quarter" idx="10"/>
          </p:nvPr>
        </p:nvSpPr>
        <p:spPr>
          <a:xfrm>
            <a:off x="274639" y="1211287"/>
            <a:ext cx="5486399" cy="5429179"/>
          </a:xfrm>
        </p:spPr>
        <p:txBody>
          <a:bodyPr/>
          <a:lstStyle/>
          <a:p>
            <a:pPr marL="457200" indent="-457200">
              <a:buFont typeface="Arial" panose="020B0604020202020204" pitchFamily="34" charset="0"/>
              <a:buChar char="•"/>
            </a:pPr>
            <a:r>
              <a:rPr lang="en-GB" sz="2400"/>
              <a:t>On detection, LSI conference bridge created</a:t>
            </a:r>
          </a:p>
          <a:p>
            <a:pPr marL="457200" indent="-457200">
              <a:buFont typeface="Arial" panose="020B0604020202020204" pitchFamily="34" charset="0"/>
              <a:buChar char="•"/>
            </a:pPr>
            <a:r>
              <a:rPr lang="en-GB" sz="2400"/>
              <a:t>DRI’s brought in to call</a:t>
            </a:r>
          </a:p>
          <a:p>
            <a:pPr marL="457200" indent="-457200">
              <a:buFont typeface="Arial" panose="020B0604020202020204" pitchFamily="34" charset="0"/>
              <a:buChar char="•"/>
            </a:pPr>
            <a:r>
              <a:rPr lang="en-US" sz="2400"/>
              <a:t>Communication externally and internally</a:t>
            </a:r>
          </a:p>
          <a:p>
            <a:pPr marL="457200" indent="-457200">
              <a:buFont typeface="Arial" panose="020B0604020202020204" pitchFamily="34" charset="0"/>
              <a:buChar char="•"/>
            </a:pPr>
            <a:r>
              <a:rPr lang="en-US" sz="2400"/>
              <a:t>Gather data for repair items &amp; mitigate for customers</a:t>
            </a:r>
          </a:p>
          <a:p>
            <a:pPr marL="457200" indent="-457200">
              <a:buFont typeface="Arial" panose="020B0604020202020204" pitchFamily="34" charset="0"/>
              <a:buChar char="•"/>
            </a:pPr>
            <a:r>
              <a:rPr lang="en-GB" sz="2400"/>
              <a:t>Every action recorded</a:t>
            </a:r>
            <a:endParaRPr lang="en-US" sz="2400"/>
          </a:p>
          <a:p>
            <a:pPr marL="457200" indent="-457200">
              <a:buFont typeface="Arial" panose="020B0604020202020204" pitchFamily="34" charset="0"/>
              <a:buChar char="•"/>
            </a:pPr>
            <a:r>
              <a:rPr lang="en-US" sz="2400"/>
              <a:t>Plan to rotate people during long running LSI’s</a:t>
            </a:r>
          </a:p>
          <a:p>
            <a:pPr marL="457200" indent="-457200">
              <a:buFont typeface="Arial" panose="020B0604020202020204" pitchFamily="34" charset="0"/>
              <a:buChar char="•"/>
            </a:pPr>
            <a:r>
              <a:rPr lang="en-GB" sz="2400"/>
              <a:t>C</a:t>
            </a:r>
            <a:r>
              <a:rPr lang="en-US" sz="2400" err="1"/>
              <a:t>reate</a:t>
            </a:r>
            <a:r>
              <a:rPr lang="en-US" sz="2400"/>
              <a:t> &amp; track repair Items to prevent reoccurrence and improve detection time</a:t>
            </a:r>
          </a:p>
        </p:txBody>
      </p:sp>
      <p:grpSp>
        <p:nvGrpSpPr>
          <p:cNvPr id="8" name="Group 7">
            <a:extLst>
              <a:ext uri="{FF2B5EF4-FFF2-40B4-BE49-F238E27FC236}">
                <a16:creationId xmlns:a16="http://schemas.microsoft.com/office/drawing/2014/main" id="{B1177333-6AA7-419A-BEC9-7E5F95CD80D9}"/>
              </a:ext>
            </a:extLst>
          </p:cNvPr>
          <p:cNvGrpSpPr/>
          <p:nvPr/>
        </p:nvGrpSpPr>
        <p:grpSpPr>
          <a:xfrm>
            <a:off x="6218237" y="40877"/>
            <a:ext cx="6227908" cy="6953647"/>
            <a:chOff x="6610813" y="40878"/>
            <a:chExt cx="5763324" cy="6537158"/>
          </a:xfrm>
        </p:grpSpPr>
        <p:pic>
          <p:nvPicPr>
            <p:cNvPr id="6" name="Picture 5">
              <a:extLst>
                <a:ext uri="{FF2B5EF4-FFF2-40B4-BE49-F238E27FC236}">
                  <a16:creationId xmlns:a16="http://schemas.microsoft.com/office/drawing/2014/main" id="{DBB254E8-658C-4D21-A80E-FA6B56BB2F1F}"/>
                </a:ext>
              </a:extLst>
            </p:cNvPr>
            <p:cNvPicPr>
              <a:picLocks noChangeAspect="1"/>
            </p:cNvPicPr>
            <p:nvPr/>
          </p:nvPicPr>
          <p:blipFill>
            <a:blip r:embed="rId3"/>
            <a:stretch>
              <a:fillRect/>
            </a:stretch>
          </p:blipFill>
          <p:spPr>
            <a:xfrm>
              <a:off x="6610813" y="40878"/>
              <a:ext cx="5763324" cy="5493168"/>
            </a:xfrm>
            <a:prstGeom prst="rect">
              <a:avLst/>
            </a:prstGeom>
          </p:spPr>
        </p:pic>
        <p:pic>
          <p:nvPicPr>
            <p:cNvPr id="7" name="Picture 6">
              <a:extLst>
                <a:ext uri="{FF2B5EF4-FFF2-40B4-BE49-F238E27FC236}">
                  <a16:creationId xmlns:a16="http://schemas.microsoft.com/office/drawing/2014/main" id="{E5FFF386-512F-44A9-8F08-9D10F1DEE611}"/>
                </a:ext>
              </a:extLst>
            </p:cNvPr>
            <p:cNvPicPr>
              <a:picLocks noChangeAspect="1"/>
            </p:cNvPicPr>
            <p:nvPr/>
          </p:nvPicPr>
          <p:blipFill>
            <a:blip r:embed="rId4"/>
            <a:stretch>
              <a:fillRect/>
            </a:stretch>
          </p:blipFill>
          <p:spPr>
            <a:xfrm>
              <a:off x="6610813" y="5657502"/>
              <a:ext cx="5700764" cy="920534"/>
            </a:xfrm>
            <a:prstGeom prst="rect">
              <a:avLst/>
            </a:prstGeom>
          </p:spPr>
        </p:pic>
      </p:grpSp>
      <p:sp>
        <p:nvSpPr>
          <p:cNvPr id="9" name="Rectangle 8">
            <a:extLst>
              <a:ext uri="{FF2B5EF4-FFF2-40B4-BE49-F238E27FC236}">
                <a16:creationId xmlns:a16="http://schemas.microsoft.com/office/drawing/2014/main" id="{603C08EC-0AA1-4418-BDA9-B4B6FF74FC0E}"/>
              </a:ext>
            </a:extLst>
          </p:cNvPr>
          <p:cNvSpPr/>
          <p:nvPr/>
        </p:nvSpPr>
        <p:spPr bwMode="auto">
          <a:xfrm>
            <a:off x="6002213" y="11850"/>
            <a:ext cx="94851" cy="6994525"/>
          </a:xfrm>
          <a:prstGeom prst="rect">
            <a:avLst/>
          </a:prstGeom>
          <a:solidFill>
            <a:srgbClr val="3A36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37283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721F1-8EC0-406C-82A9-930D8EA30980}"/>
              </a:ext>
            </a:extLst>
          </p:cNvPr>
          <p:cNvSpPr>
            <a:spLocks noGrp="1"/>
          </p:cNvSpPr>
          <p:nvPr>
            <p:ph type="title"/>
          </p:nvPr>
        </p:nvSpPr>
        <p:spPr/>
        <p:txBody>
          <a:bodyPr/>
          <a:lstStyle/>
          <a:p>
            <a:r>
              <a:rPr lang="en-GB"/>
              <a:t>Be Transparent</a:t>
            </a:r>
          </a:p>
        </p:txBody>
      </p:sp>
      <p:pic>
        <p:nvPicPr>
          <p:cNvPr id="4" name="Picture 3">
            <a:extLst>
              <a:ext uri="{FF2B5EF4-FFF2-40B4-BE49-F238E27FC236}">
                <a16:creationId xmlns:a16="http://schemas.microsoft.com/office/drawing/2014/main" id="{12EA023A-BC2E-4266-8209-E550E94F4152}"/>
              </a:ext>
            </a:extLst>
          </p:cNvPr>
          <p:cNvPicPr>
            <a:picLocks noChangeAspect="1"/>
          </p:cNvPicPr>
          <p:nvPr/>
        </p:nvPicPr>
        <p:blipFill>
          <a:blip r:embed="rId3"/>
          <a:stretch>
            <a:fillRect/>
          </a:stretch>
        </p:blipFill>
        <p:spPr>
          <a:xfrm>
            <a:off x="290850" y="1433761"/>
            <a:ext cx="11923723" cy="4429866"/>
          </a:xfrm>
          <a:prstGeom prst="rect">
            <a:avLst/>
          </a:prstGeom>
        </p:spPr>
      </p:pic>
      <p:grpSp>
        <p:nvGrpSpPr>
          <p:cNvPr id="5" name="Group 4">
            <a:extLst>
              <a:ext uri="{FF2B5EF4-FFF2-40B4-BE49-F238E27FC236}">
                <a16:creationId xmlns:a16="http://schemas.microsoft.com/office/drawing/2014/main" id="{002564A0-24FC-4333-9E4D-665FAB3178F5}"/>
              </a:ext>
            </a:extLst>
          </p:cNvPr>
          <p:cNvGrpSpPr/>
          <p:nvPr/>
        </p:nvGrpSpPr>
        <p:grpSpPr>
          <a:xfrm>
            <a:off x="8090445" y="1265014"/>
            <a:ext cx="4274432" cy="5688632"/>
            <a:chOff x="7850038" y="1615567"/>
            <a:chExt cx="4218317" cy="5613951"/>
          </a:xfrm>
        </p:grpSpPr>
        <p:pic>
          <p:nvPicPr>
            <p:cNvPr id="6" name="Picture 5">
              <a:extLst>
                <a:ext uri="{FF2B5EF4-FFF2-40B4-BE49-F238E27FC236}">
                  <a16:creationId xmlns:a16="http://schemas.microsoft.com/office/drawing/2014/main" id="{238AE3CE-C016-4895-8C5F-5CBAE58E843C}"/>
                </a:ext>
              </a:extLst>
            </p:cNvPr>
            <p:cNvPicPr>
              <a:picLocks noChangeAspect="1"/>
            </p:cNvPicPr>
            <p:nvPr/>
          </p:nvPicPr>
          <p:blipFill>
            <a:blip r:embed="rId4"/>
            <a:stretch>
              <a:fillRect/>
            </a:stretch>
          </p:blipFill>
          <p:spPr>
            <a:xfrm>
              <a:off x="7850038" y="1615567"/>
              <a:ext cx="4121298" cy="1754558"/>
            </a:xfrm>
            <a:prstGeom prst="rect">
              <a:avLst/>
            </a:prstGeom>
          </p:spPr>
        </p:pic>
        <p:pic>
          <p:nvPicPr>
            <p:cNvPr id="7" name="Picture 6">
              <a:extLst>
                <a:ext uri="{FF2B5EF4-FFF2-40B4-BE49-F238E27FC236}">
                  <a16:creationId xmlns:a16="http://schemas.microsoft.com/office/drawing/2014/main" id="{0500695B-B7C9-41C1-A7EF-52055B244717}"/>
                </a:ext>
              </a:extLst>
            </p:cNvPr>
            <p:cNvPicPr>
              <a:picLocks noChangeAspect="1"/>
            </p:cNvPicPr>
            <p:nvPr/>
          </p:nvPicPr>
          <p:blipFill rotWithShape="1">
            <a:blip r:embed="rId5"/>
            <a:srcRect b="2654"/>
            <a:stretch/>
          </p:blipFill>
          <p:spPr>
            <a:xfrm>
              <a:off x="7850038" y="2059077"/>
              <a:ext cx="4218317" cy="5170441"/>
            </a:xfrm>
            <a:prstGeom prst="rect">
              <a:avLst/>
            </a:prstGeom>
          </p:spPr>
        </p:pic>
      </p:grpSp>
      <p:pic>
        <p:nvPicPr>
          <p:cNvPr id="8" name="Picture 7">
            <a:extLst>
              <a:ext uri="{FF2B5EF4-FFF2-40B4-BE49-F238E27FC236}">
                <a16:creationId xmlns:a16="http://schemas.microsoft.com/office/drawing/2014/main" id="{CE643389-D084-4F29-B757-C59CFE877F01}"/>
              </a:ext>
            </a:extLst>
          </p:cNvPr>
          <p:cNvPicPr>
            <a:picLocks noChangeAspect="1"/>
          </p:cNvPicPr>
          <p:nvPr/>
        </p:nvPicPr>
        <p:blipFill>
          <a:blip r:embed="rId6"/>
          <a:stretch>
            <a:fillRect/>
          </a:stretch>
        </p:blipFill>
        <p:spPr>
          <a:xfrm>
            <a:off x="8491145" y="131355"/>
            <a:ext cx="3691555" cy="905576"/>
          </a:xfrm>
          <a:prstGeom prst="rect">
            <a:avLst/>
          </a:prstGeom>
        </p:spPr>
      </p:pic>
    </p:spTree>
    <p:extLst>
      <p:ext uri="{BB962C8B-B14F-4D97-AF65-F5344CB8AC3E}">
        <p14:creationId xmlns:p14="http://schemas.microsoft.com/office/powerpoint/2010/main" val="64323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25B46-9E80-45E4-A892-6777A46200D0}"/>
              </a:ext>
            </a:extLst>
          </p:cNvPr>
          <p:cNvSpPr>
            <a:spLocks noGrp="1"/>
          </p:cNvSpPr>
          <p:nvPr>
            <p:ph type="title"/>
          </p:nvPr>
        </p:nvSpPr>
        <p:spPr>
          <a:xfrm>
            <a:off x="1609725" y="295274"/>
            <a:ext cx="10554478" cy="917575"/>
          </a:xfrm>
        </p:spPr>
        <p:txBody>
          <a:bodyPr/>
          <a:lstStyle/>
          <a:p>
            <a:r>
              <a:rPr lang="en-US"/>
              <a:t>No such thing as ‘partial automation’</a:t>
            </a:r>
            <a:endParaRPr lang="en-GB"/>
          </a:p>
        </p:txBody>
      </p:sp>
      <p:sp>
        <p:nvSpPr>
          <p:cNvPr id="3" name="Content Placeholder 2">
            <a:extLst>
              <a:ext uri="{FF2B5EF4-FFF2-40B4-BE49-F238E27FC236}">
                <a16:creationId xmlns:a16="http://schemas.microsoft.com/office/drawing/2014/main" id="{DF700604-8850-4D8B-AC0A-AEADE4289BC7}"/>
              </a:ext>
            </a:extLst>
          </p:cNvPr>
          <p:cNvSpPr txBox="1">
            <a:spLocks/>
          </p:cNvSpPr>
          <p:nvPr/>
        </p:nvSpPr>
        <p:spPr>
          <a:xfrm>
            <a:off x="1511216" y="1841078"/>
            <a:ext cx="8354572" cy="3808130"/>
          </a:xfrm>
          <a:prstGeom prst="rect">
            <a:avLst/>
          </a:prstGeom>
        </p:spPr>
        <p:txBody>
          <a:bodyPr>
            <a:normAutofit fontScale="92500" lnSpcReduction="20000"/>
          </a:bodyPr>
          <a:lstStyle>
            <a:lvl1pPr marL="457200" indent="-457200" algn="l" rtl="0" eaLnBrk="0" fontAlgn="base" hangingPunct="0">
              <a:lnSpc>
                <a:spcPct val="90000"/>
              </a:lnSpc>
              <a:spcBef>
                <a:spcPts val="2100"/>
              </a:spcBef>
              <a:spcAft>
                <a:spcPct val="0"/>
              </a:spcAft>
              <a:buClr>
                <a:srgbClr val="008A96"/>
              </a:buClr>
              <a:buSzPct val="100000"/>
              <a:buFont typeface="Wingdings" panose="05000000000000000000" pitchFamily="2" charset="2"/>
              <a:buChar char="§"/>
              <a:defRPr sz="4000">
                <a:solidFill>
                  <a:schemeClr val="tx1"/>
                </a:solidFill>
                <a:latin typeface="+mn-lt"/>
                <a:ea typeface="+mn-ea"/>
                <a:cs typeface="+mn-cs"/>
                <a:sym typeface="Arial" panose="020B0604020202020204" pitchFamily="34" charset="0"/>
              </a:defRPr>
            </a:lvl1pPr>
            <a:lvl2pPr marL="838200" indent="-457200" algn="l" rtl="0" eaLnBrk="0" fontAlgn="base" hangingPunct="0">
              <a:lnSpc>
                <a:spcPct val="90000"/>
              </a:lnSpc>
              <a:spcBef>
                <a:spcPts val="1900"/>
              </a:spcBef>
              <a:spcAft>
                <a:spcPct val="0"/>
              </a:spcAft>
              <a:buClr>
                <a:srgbClr val="008A96"/>
              </a:buClr>
              <a:buSzPct val="100000"/>
              <a:buFont typeface="Arial" panose="020B0604020202020204" pitchFamily="34" charset="0"/>
              <a:buChar char="-"/>
              <a:defRPr sz="4000">
                <a:solidFill>
                  <a:schemeClr val="tx1"/>
                </a:solidFill>
                <a:latin typeface="+mn-lt"/>
                <a:ea typeface="+mn-ea"/>
                <a:cs typeface="+mn-cs"/>
                <a:sym typeface="Arial" panose="020B0604020202020204" pitchFamily="34" charset="0"/>
              </a:defRPr>
            </a:lvl2pPr>
            <a:lvl3pPr marL="1295400" indent="-457200" algn="l" rtl="0" eaLnBrk="0" fontAlgn="base" hangingPunct="0">
              <a:lnSpc>
                <a:spcPct val="90000"/>
              </a:lnSpc>
              <a:spcBef>
                <a:spcPts val="1600"/>
              </a:spcBef>
              <a:spcAft>
                <a:spcPct val="0"/>
              </a:spcAft>
              <a:buClr>
                <a:srgbClr val="008A96"/>
              </a:buClr>
              <a:buSzPct val="100000"/>
              <a:buFont typeface="Arial" panose="020B0604020202020204" pitchFamily="34" charset="0"/>
              <a:buChar char="-"/>
              <a:defRPr sz="4000">
                <a:solidFill>
                  <a:schemeClr val="tx1"/>
                </a:solidFill>
                <a:latin typeface="+mn-lt"/>
                <a:ea typeface="+mn-ea"/>
                <a:cs typeface="+mn-cs"/>
                <a:sym typeface="Arial" panose="020B0604020202020204" pitchFamily="34" charset="0"/>
              </a:defRPr>
            </a:lvl3pPr>
            <a:lvl4pPr marL="1752600" indent="-457200" algn="l" rtl="0" eaLnBrk="0" fontAlgn="base" hangingPunct="0">
              <a:lnSpc>
                <a:spcPct val="90000"/>
              </a:lnSpc>
              <a:spcBef>
                <a:spcPts val="1300"/>
              </a:spcBef>
              <a:spcAft>
                <a:spcPct val="0"/>
              </a:spcAft>
              <a:buClr>
                <a:srgbClr val="008A96"/>
              </a:buClr>
              <a:buSzPct val="100000"/>
              <a:buFont typeface="Arial" panose="020B0604020202020204" pitchFamily="34" charset="0"/>
              <a:buChar char="-"/>
              <a:defRPr sz="4000">
                <a:solidFill>
                  <a:schemeClr val="tx1"/>
                </a:solidFill>
                <a:latin typeface="+mn-lt"/>
                <a:ea typeface="+mn-ea"/>
                <a:cs typeface="+mn-cs"/>
                <a:sym typeface="Arial" panose="020B0604020202020204" pitchFamily="34" charset="0"/>
              </a:defRPr>
            </a:lvl4pPr>
            <a:lvl5pPr marL="2209800" indent="-457200" algn="l" rtl="0" eaLnBrk="0" fontAlgn="base" hangingPunct="0">
              <a:lnSpc>
                <a:spcPct val="90000"/>
              </a:lnSpc>
              <a:spcBef>
                <a:spcPts val="1300"/>
              </a:spcBef>
              <a:spcAft>
                <a:spcPct val="0"/>
              </a:spcAft>
              <a:buClr>
                <a:srgbClr val="008A96"/>
              </a:buClr>
              <a:buSzPct val="100000"/>
              <a:buFont typeface="Arial" panose="020B0604020202020204" pitchFamily="34" charset="0"/>
              <a:buChar char="-"/>
              <a:defRPr sz="4000">
                <a:solidFill>
                  <a:schemeClr val="tx1"/>
                </a:solidFill>
                <a:latin typeface="+mn-lt"/>
                <a:ea typeface="+mn-ea"/>
                <a:cs typeface="+mn-cs"/>
                <a:sym typeface="Arial" panose="020B0604020202020204" pitchFamily="34" charset="0"/>
              </a:defRPr>
            </a:lvl5pPr>
            <a:lvl6pPr marL="2667000" indent="-457200" algn="l" rtl="0" fontAlgn="base">
              <a:lnSpc>
                <a:spcPct val="90000"/>
              </a:lnSpc>
              <a:spcBef>
                <a:spcPts val="1300"/>
              </a:spcBef>
              <a:spcAft>
                <a:spcPct val="0"/>
              </a:spcAft>
              <a:buClr>
                <a:srgbClr val="008A96"/>
              </a:buClr>
              <a:buSzPct val="100000"/>
              <a:buFont typeface="Arial" charset="0"/>
              <a:buChar char="-"/>
              <a:defRPr sz="4000">
                <a:solidFill>
                  <a:schemeClr val="tx1"/>
                </a:solidFill>
                <a:latin typeface="+mn-lt"/>
                <a:ea typeface="+mn-ea"/>
                <a:cs typeface="+mn-cs"/>
                <a:sym typeface="Arial" charset="0"/>
              </a:defRPr>
            </a:lvl6pPr>
            <a:lvl7pPr marL="3124200" indent="-457200" algn="l" rtl="0" fontAlgn="base">
              <a:lnSpc>
                <a:spcPct val="90000"/>
              </a:lnSpc>
              <a:spcBef>
                <a:spcPts val="1300"/>
              </a:spcBef>
              <a:spcAft>
                <a:spcPct val="0"/>
              </a:spcAft>
              <a:buClr>
                <a:srgbClr val="008A96"/>
              </a:buClr>
              <a:buSzPct val="100000"/>
              <a:buFont typeface="Arial" charset="0"/>
              <a:buChar char="-"/>
              <a:defRPr sz="4000">
                <a:solidFill>
                  <a:schemeClr val="tx1"/>
                </a:solidFill>
                <a:latin typeface="+mn-lt"/>
                <a:ea typeface="+mn-ea"/>
                <a:cs typeface="+mn-cs"/>
                <a:sym typeface="Arial" charset="0"/>
              </a:defRPr>
            </a:lvl7pPr>
            <a:lvl8pPr marL="3581400" indent="-457200" algn="l" rtl="0" fontAlgn="base">
              <a:lnSpc>
                <a:spcPct val="90000"/>
              </a:lnSpc>
              <a:spcBef>
                <a:spcPts val="1300"/>
              </a:spcBef>
              <a:spcAft>
                <a:spcPct val="0"/>
              </a:spcAft>
              <a:buClr>
                <a:srgbClr val="008A96"/>
              </a:buClr>
              <a:buSzPct val="100000"/>
              <a:buFont typeface="Arial" charset="0"/>
              <a:buChar char="-"/>
              <a:defRPr sz="4000">
                <a:solidFill>
                  <a:schemeClr val="tx1"/>
                </a:solidFill>
                <a:latin typeface="+mn-lt"/>
                <a:ea typeface="+mn-ea"/>
                <a:cs typeface="+mn-cs"/>
                <a:sym typeface="Arial" charset="0"/>
              </a:defRPr>
            </a:lvl8pPr>
            <a:lvl9pPr marL="4038600" indent="-457200" algn="l" rtl="0" fontAlgn="base">
              <a:lnSpc>
                <a:spcPct val="90000"/>
              </a:lnSpc>
              <a:spcBef>
                <a:spcPts val="1300"/>
              </a:spcBef>
              <a:spcAft>
                <a:spcPct val="0"/>
              </a:spcAft>
              <a:buClr>
                <a:srgbClr val="008A96"/>
              </a:buClr>
              <a:buSzPct val="100000"/>
              <a:buFont typeface="Arial" charset="0"/>
              <a:buChar char="-"/>
              <a:defRPr sz="4000">
                <a:solidFill>
                  <a:schemeClr val="tx1"/>
                </a:solidFill>
                <a:latin typeface="+mn-lt"/>
                <a:ea typeface="+mn-ea"/>
                <a:cs typeface="+mn-cs"/>
                <a:sym typeface="Arial" charset="0"/>
              </a:defRPr>
            </a:lvl9pPr>
          </a:lstStyle>
          <a:p>
            <a:pPr marL="0" indent="0">
              <a:buNone/>
            </a:pPr>
            <a:r>
              <a:rPr lang="en-US" sz="2448" kern="0"/>
              <a:t>“One time” deployment commands in OneNote, email</a:t>
            </a:r>
          </a:p>
          <a:p>
            <a:pPr marL="233172" lvl="1" indent="0">
              <a:buNone/>
            </a:pPr>
            <a:endParaRPr lang="en-US" sz="2448" kern="0"/>
          </a:p>
          <a:p>
            <a:pPr marL="233172" lvl="1" indent="0">
              <a:buNone/>
            </a:pPr>
            <a:r>
              <a:rPr lang="en-US" sz="2448" kern="0">
                <a:latin typeface="Consolas" panose="020B0609020204030204" pitchFamily="49" charset="0"/>
              </a:rPr>
              <a:t>Set-Options “-p 0”</a:t>
            </a:r>
          </a:p>
          <a:p>
            <a:pPr marL="0" indent="0">
              <a:buNone/>
            </a:pPr>
            <a:endParaRPr lang="en-US" sz="2448" kern="0"/>
          </a:p>
          <a:p>
            <a:pPr marL="0" indent="0">
              <a:buNone/>
            </a:pPr>
            <a:r>
              <a:rPr lang="en-US" sz="2448" kern="0"/>
              <a:t>Imagine a dozen more steps like that…</a:t>
            </a:r>
          </a:p>
          <a:p>
            <a:pPr marL="0" indent="0">
              <a:lnSpc>
                <a:spcPct val="150000"/>
              </a:lnSpc>
              <a:spcBef>
                <a:spcPts val="1224"/>
              </a:spcBef>
              <a:buNone/>
            </a:pPr>
            <a:r>
              <a:rPr lang="en-US" sz="2448" kern="0"/>
              <a:t>And then…someone misses a step half way through</a:t>
            </a:r>
          </a:p>
          <a:p>
            <a:pPr marL="0" indent="0">
              <a:lnSpc>
                <a:spcPct val="150000"/>
              </a:lnSpc>
              <a:buNone/>
            </a:pPr>
            <a:r>
              <a:rPr lang="en-US" sz="2448" kern="0"/>
              <a:t>We once broke pre-production for a day</a:t>
            </a:r>
          </a:p>
        </p:txBody>
      </p:sp>
      <p:sp>
        <p:nvSpPr>
          <p:cNvPr id="4" name="Rectangle 3">
            <a:extLst>
              <a:ext uri="{FF2B5EF4-FFF2-40B4-BE49-F238E27FC236}">
                <a16:creationId xmlns:a16="http://schemas.microsoft.com/office/drawing/2014/main" id="{8D3435CA-08A8-476C-8561-8DED21173D01}"/>
              </a:ext>
            </a:extLst>
          </p:cNvPr>
          <p:cNvSpPr/>
          <p:nvPr/>
        </p:nvSpPr>
        <p:spPr bwMode="auto">
          <a:xfrm>
            <a:off x="3697957" y="2777182"/>
            <a:ext cx="233151" cy="427443"/>
          </a:xfrm>
          <a:prstGeom prst="rect">
            <a:avLst/>
          </a:prstGeom>
          <a:solidFill>
            <a:srgbClr val="FFFF00">
              <a:alpha val="40000"/>
            </a:srgbClr>
          </a:solidFill>
          <a:ln w="254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46630" tIns="23315" rIns="46630" bIns="23315" numCol="1" rtlCol="0" anchor="t" anchorCtr="0" compatLnSpc="1">
            <a:prstTxWarp prst="textNoShape">
              <a:avLst/>
            </a:prstTxWarp>
          </a:bodyPr>
          <a:lstStyle/>
          <a:p>
            <a:pPr algn="ctr" defTabSz="466344" fontAlgn="base">
              <a:spcBef>
                <a:spcPct val="0"/>
              </a:spcBef>
              <a:spcAft>
                <a:spcPct val="0"/>
              </a:spcAft>
            </a:pPr>
            <a:endParaRPr lang="en-GB" sz="5712">
              <a:solidFill>
                <a:srgbClr val="000000"/>
              </a:solidFill>
              <a:latin typeface="Gill Sans" charset="0"/>
              <a:ea typeface="Heiti SC Light" charset="0"/>
              <a:cs typeface="Heiti SC Light" charset="0"/>
              <a:sym typeface="Gill Sans" charset="0"/>
            </a:endParaRPr>
          </a:p>
        </p:txBody>
      </p:sp>
      <p:sp>
        <p:nvSpPr>
          <p:cNvPr id="5" name="Rectangle 4">
            <a:extLst>
              <a:ext uri="{FF2B5EF4-FFF2-40B4-BE49-F238E27FC236}">
                <a16:creationId xmlns:a16="http://schemas.microsoft.com/office/drawing/2014/main" id="{98AE6ED3-0C07-4BD7-A199-251D9C886C8C}"/>
              </a:ext>
            </a:extLst>
          </p:cNvPr>
          <p:cNvSpPr/>
          <p:nvPr/>
        </p:nvSpPr>
        <p:spPr bwMode="auto">
          <a:xfrm>
            <a:off x="4591703" y="2777182"/>
            <a:ext cx="194292" cy="427443"/>
          </a:xfrm>
          <a:prstGeom prst="rect">
            <a:avLst/>
          </a:prstGeom>
          <a:solidFill>
            <a:srgbClr val="FFFF00">
              <a:alpha val="40000"/>
            </a:srgbClr>
          </a:solidFill>
          <a:ln w="25400" cap="flat" cmpd="sng" algn="ctr">
            <a:solidFill>
              <a:srgbClr val="FFC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46630" tIns="23315" rIns="46630" bIns="23315" numCol="1" rtlCol="0" anchor="t" anchorCtr="0" compatLnSpc="1">
            <a:prstTxWarp prst="textNoShape">
              <a:avLst/>
            </a:prstTxWarp>
          </a:bodyPr>
          <a:lstStyle/>
          <a:p>
            <a:pPr algn="ctr" defTabSz="466344" fontAlgn="base">
              <a:spcBef>
                <a:spcPct val="0"/>
              </a:spcBef>
              <a:spcAft>
                <a:spcPct val="0"/>
              </a:spcAft>
            </a:pPr>
            <a:endParaRPr lang="en-GB" sz="5712">
              <a:solidFill>
                <a:srgbClr val="000000"/>
              </a:solidFill>
              <a:latin typeface="Gill Sans" charset="0"/>
              <a:ea typeface="Heiti SC Light" charset="0"/>
              <a:cs typeface="Heiti SC Light" charset="0"/>
              <a:sym typeface="Gill Sans" charset="0"/>
            </a:endParaRPr>
          </a:p>
        </p:txBody>
      </p:sp>
      <p:sp>
        <p:nvSpPr>
          <p:cNvPr id="6" name="graduate" title="Icon of a graduation cap">
            <a:extLst>
              <a:ext uri="{FF2B5EF4-FFF2-40B4-BE49-F238E27FC236}">
                <a16:creationId xmlns:a16="http://schemas.microsoft.com/office/drawing/2014/main" id="{591EBC62-62CA-4D39-BDCE-5E819BD107B7}"/>
              </a:ext>
            </a:extLst>
          </p:cNvPr>
          <p:cNvSpPr>
            <a:spLocks noChangeAspect="1" noEditPoints="1"/>
          </p:cNvSpPr>
          <p:nvPr/>
        </p:nvSpPr>
        <p:spPr bwMode="auto">
          <a:xfrm>
            <a:off x="313581" y="295274"/>
            <a:ext cx="1197635" cy="1027342"/>
          </a:xfrm>
          <a:custGeom>
            <a:avLst/>
            <a:gdLst>
              <a:gd name="T0" fmla="*/ 103 w 312"/>
              <a:gd name="T1" fmla="*/ 32 h 268"/>
              <a:gd name="T2" fmla="*/ 165 w 312"/>
              <a:gd name="T3" fmla="*/ 0 h 268"/>
              <a:gd name="T4" fmla="*/ 312 w 312"/>
              <a:gd name="T5" fmla="*/ 74 h 268"/>
              <a:gd name="T6" fmla="*/ 165 w 312"/>
              <a:gd name="T7" fmla="*/ 147 h 268"/>
              <a:gd name="T8" fmla="*/ 21 w 312"/>
              <a:gd name="T9" fmla="*/ 74 h 268"/>
              <a:gd name="T10" fmla="*/ 103 w 312"/>
              <a:gd name="T11" fmla="*/ 32 h 268"/>
              <a:gd name="T12" fmla="*/ 87 w 312"/>
              <a:gd name="T13" fmla="*/ 108 h 268"/>
              <a:gd name="T14" fmla="*/ 69 w 312"/>
              <a:gd name="T15" fmla="*/ 174 h 268"/>
              <a:gd name="T16" fmla="*/ 165 w 312"/>
              <a:gd name="T17" fmla="*/ 224 h 268"/>
              <a:gd name="T18" fmla="*/ 260 w 312"/>
              <a:gd name="T19" fmla="*/ 174 h 268"/>
              <a:gd name="T20" fmla="*/ 243 w 312"/>
              <a:gd name="T21" fmla="*/ 108 h 268"/>
              <a:gd name="T22" fmla="*/ 53 w 312"/>
              <a:gd name="T23" fmla="*/ 268 h 268"/>
              <a:gd name="T24" fmla="*/ 53 w 312"/>
              <a:gd name="T25" fmla="*/ 226 h 268"/>
              <a:gd name="T26" fmla="*/ 26 w 312"/>
              <a:gd name="T27" fmla="*/ 200 h 268"/>
              <a:gd name="T28" fmla="*/ 26 w 312"/>
              <a:gd name="T29" fmla="*/ 200 h 268"/>
              <a:gd name="T30" fmla="*/ 0 w 312"/>
              <a:gd name="T31" fmla="*/ 226 h 268"/>
              <a:gd name="T32" fmla="*/ 0 w 312"/>
              <a:gd name="T33" fmla="*/ 268 h 268"/>
              <a:gd name="T34" fmla="*/ 53 w 312"/>
              <a:gd name="T35" fmla="*/ 268 h 268"/>
              <a:gd name="T36" fmla="*/ 26 w 312"/>
              <a:gd name="T37" fmla="*/ 77 h 268"/>
              <a:gd name="T38" fmla="*/ 26 w 312"/>
              <a:gd name="T39" fmla="*/ 20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268">
                <a:moveTo>
                  <a:pt x="103" y="32"/>
                </a:moveTo>
                <a:cubicBezTo>
                  <a:pt x="165" y="0"/>
                  <a:pt x="165" y="0"/>
                  <a:pt x="165" y="0"/>
                </a:cubicBezTo>
                <a:cubicBezTo>
                  <a:pt x="312" y="74"/>
                  <a:pt x="312" y="74"/>
                  <a:pt x="312" y="74"/>
                </a:cubicBezTo>
                <a:cubicBezTo>
                  <a:pt x="165" y="147"/>
                  <a:pt x="165" y="147"/>
                  <a:pt x="165" y="147"/>
                </a:cubicBezTo>
                <a:cubicBezTo>
                  <a:pt x="21" y="74"/>
                  <a:pt x="21" y="74"/>
                  <a:pt x="21" y="74"/>
                </a:cubicBezTo>
                <a:lnTo>
                  <a:pt x="103" y="32"/>
                </a:lnTo>
                <a:close/>
                <a:moveTo>
                  <a:pt x="87" y="108"/>
                </a:moveTo>
                <a:cubicBezTo>
                  <a:pt x="69" y="130"/>
                  <a:pt x="69" y="174"/>
                  <a:pt x="69" y="174"/>
                </a:cubicBezTo>
                <a:cubicBezTo>
                  <a:pt x="165" y="224"/>
                  <a:pt x="165" y="224"/>
                  <a:pt x="165" y="224"/>
                </a:cubicBezTo>
                <a:cubicBezTo>
                  <a:pt x="260" y="174"/>
                  <a:pt x="260" y="174"/>
                  <a:pt x="260" y="174"/>
                </a:cubicBezTo>
                <a:cubicBezTo>
                  <a:pt x="260" y="174"/>
                  <a:pt x="260" y="131"/>
                  <a:pt x="243" y="108"/>
                </a:cubicBezTo>
                <a:moveTo>
                  <a:pt x="53" y="268"/>
                </a:moveTo>
                <a:cubicBezTo>
                  <a:pt x="53" y="226"/>
                  <a:pt x="53" y="226"/>
                  <a:pt x="53" y="226"/>
                </a:cubicBezTo>
                <a:cubicBezTo>
                  <a:pt x="53" y="212"/>
                  <a:pt x="41" y="200"/>
                  <a:pt x="26" y="200"/>
                </a:cubicBezTo>
                <a:cubicBezTo>
                  <a:pt x="26" y="200"/>
                  <a:pt x="26" y="200"/>
                  <a:pt x="26" y="200"/>
                </a:cubicBezTo>
                <a:cubicBezTo>
                  <a:pt x="12" y="200"/>
                  <a:pt x="0" y="212"/>
                  <a:pt x="0" y="226"/>
                </a:cubicBezTo>
                <a:cubicBezTo>
                  <a:pt x="0" y="268"/>
                  <a:pt x="0" y="268"/>
                  <a:pt x="0" y="268"/>
                </a:cubicBezTo>
                <a:lnTo>
                  <a:pt x="53" y="268"/>
                </a:lnTo>
                <a:close/>
                <a:moveTo>
                  <a:pt x="26" y="77"/>
                </a:moveTo>
                <a:cubicBezTo>
                  <a:pt x="26" y="200"/>
                  <a:pt x="26" y="200"/>
                  <a:pt x="26" y="20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72093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E6F1F-B473-4814-A96F-AC3B24067111}"/>
              </a:ext>
            </a:extLst>
          </p:cNvPr>
          <p:cNvSpPr>
            <a:spLocks noGrp="1"/>
          </p:cNvSpPr>
          <p:nvPr>
            <p:ph type="title"/>
          </p:nvPr>
        </p:nvSpPr>
        <p:spPr>
          <a:xfrm>
            <a:off x="274639" y="295274"/>
            <a:ext cx="5727574" cy="917575"/>
          </a:xfrm>
        </p:spPr>
        <p:txBody>
          <a:bodyPr/>
          <a:lstStyle/>
          <a:p>
            <a:r>
              <a:rPr lang="en-GB"/>
              <a:t>Automate completely</a:t>
            </a:r>
          </a:p>
        </p:txBody>
      </p:sp>
      <p:sp>
        <p:nvSpPr>
          <p:cNvPr id="3" name="Content Placeholder 2">
            <a:extLst>
              <a:ext uri="{FF2B5EF4-FFF2-40B4-BE49-F238E27FC236}">
                <a16:creationId xmlns:a16="http://schemas.microsoft.com/office/drawing/2014/main" id="{3EBD03CA-91D1-4FE3-8EF1-E681160A1975}"/>
              </a:ext>
            </a:extLst>
          </p:cNvPr>
          <p:cNvSpPr>
            <a:spLocks noGrp="1"/>
          </p:cNvSpPr>
          <p:nvPr>
            <p:ph type="body" sz="quarter" idx="10"/>
          </p:nvPr>
        </p:nvSpPr>
        <p:spPr>
          <a:xfrm>
            <a:off x="274639" y="1697062"/>
            <a:ext cx="5486399" cy="3831818"/>
          </a:xfrm>
        </p:spPr>
        <p:txBody>
          <a:bodyPr/>
          <a:lstStyle/>
          <a:p>
            <a:pPr>
              <a:lnSpc>
                <a:spcPct val="100000"/>
              </a:lnSpc>
              <a:spcBef>
                <a:spcPts val="1800"/>
              </a:spcBef>
            </a:pPr>
            <a:r>
              <a:rPr lang="en-US" sz="2400" dirty="0"/>
              <a:t>No more “one time” commands run manually</a:t>
            </a:r>
          </a:p>
          <a:p>
            <a:pPr>
              <a:lnSpc>
                <a:spcPct val="100000"/>
              </a:lnSpc>
              <a:spcBef>
                <a:spcPts val="1800"/>
              </a:spcBef>
            </a:pPr>
            <a:r>
              <a:rPr lang="en-US" sz="2400" dirty="0"/>
              <a:t>Every command goes in PowerShell scripts that are checked in</a:t>
            </a:r>
          </a:p>
          <a:p>
            <a:pPr>
              <a:lnSpc>
                <a:spcPct val="100000"/>
              </a:lnSpc>
              <a:spcBef>
                <a:spcPts val="1800"/>
              </a:spcBef>
            </a:pPr>
            <a:r>
              <a:rPr lang="en-US" sz="2400" dirty="0"/>
              <a:t>Deployment to pre-production &amp; canary is the same as deployment to production </a:t>
            </a:r>
            <a:r>
              <a:rPr lang="en-US" sz="2400" b="1" dirty="0"/>
              <a:t>every time</a:t>
            </a:r>
          </a:p>
          <a:p>
            <a:pPr>
              <a:lnSpc>
                <a:spcPct val="100000"/>
              </a:lnSpc>
              <a:spcBef>
                <a:spcPts val="1800"/>
              </a:spcBef>
            </a:pPr>
            <a:r>
              <a:rPr lang="en-US" sz="2400" dirty="0"/>
              <a:t>All orchestrated with Azure Pipelines</a:t>
            </a:r>
          </a:p>
        </p:txBody>
      </p:sp>
      <p:sp>
        <p:nvSpPr>
          <p:cNvPr id="5" name="Text Placeholder 4">
            <a:extLst>
              <a:ext uri="{FF2B5EF4-FFF2-40B4-BE49-F238E27FC236}">
                <a16:creationId xmlns:a16="http://schemas.microsoft.com/office/drawing/2014/main" id="{F008CFFB-491E-4C07-ABB4-3BB63B1FAA4C}"/>
              </a:ext>
            </a:extLst>
          </p:cNvPr>
          <p:cNvSpPr>
            <a:spLocks noGrp="1"/>
          </p:cNvSpPr>
          <p:nvPr>
            <p:ph type="body" sz="quarter" idx="11"/>
          </p:nvPr>
        </p:nvSpPr>
        <p:spPr/>
        <p:txBody>
          <a:bodyPr/>
          <a:lstStyle/>
          <a:p>
            <a:endParaRPr lang="en-US"/>
          </a:p>
        </p:txBody>
      </p:sp>
      <p:pic>
        <p:nvPicPr>
          <p:cNvPr id="4" name="Picture 3">
            <a:extLst>
              <a:ext uri="{FF2B5EF4-FFF2-40B4-BE49-F238E27FC236}">
                <a16:creationId xmlns:a16="http://schemas.microsoft.com/office/drawing/2014/main" id="{0732EBE1-AA3E-4210-9593-0B576C8A94EA}"/>
              </a:ext>
            </a:extLst>
          </p:cNvPr>
          <p:cNvPicPr>
            <a:picLocks noChangeAspect="1"/>
          </p:cNvPicPr>
          <p:nvPr/>
        </p:nvPicPr>
        <p:blipFill rotWithShape="1">
          <a:blip r:embed="rId3"/>
          <a:srcRect r="34620"/>
          <a:stretch/>
        </p:blipFill>
        <p:spPr>
          <a:xfrm>
            <a:off x="5973813" y="0"/>
            <a:ext cx="6462661" cy="7036032"/>
          </a:xfrm>
          <a:prstGeom prst="rect">
            <a:avLst/>
          </a:prstGeom>
        </p:spPr>
      </p:pic>
    </p:spTree>
    <p:extLst>
      <p:ext uri="{BB962C8B-B14F-4D97-AF65-F5344CB8AC3E}">
        <p14:creationId xmlns:p14="http://schemas.microsoft.com/office/powerpoint/2010/main" val="3861292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Security Mindset - </a:t>
            </a:r>
            <a:r>
              <a:rPr lang="en-US" spc="0">
                <a:solidFill>
                  <a:schemeClr val="accent1"/>
                </a:solidFill>
              </a:rPr>
              <a:t>Assume Breach</a:t>
            </a:r>
            <a:endParaRPr lang="en-US"/>
          </a:p>
        </p:txBody>
      </p:sp>
      <p:sp>
        <p:nvSpPr>
          <p:cNvPr id="37" name="Content Placeholder 2"/>
          <p:cNvSpPr txBox="1">
            <a:spLocks/>
          </p:cNvSpPr>
          <p:nvPr/>
        </p:nvSpPr>
        <p:spPr>
          <a:xfrm>
            <a:off x="771896" y="5097208"/>
            <a:ext cx="5605153" cy="707030"/>
          </a:xfrm>
          <a:prstGeom prst="rect">
            <a:avLst/>
          </a:prstGeom>
        </p:spPr>
        <p:txBody>
          <a:bodyPr vert="horz" lIns="0" tIns="0" rIns="0" bIns="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99892" lvl="1" indent="-399892">
              <a:lnSpc>
                <a:spcPct val="90000"/>
              </a:lnSpc>
              <a:spcBef>
                <a:spcPts val="600"/>
              </a:spcBef>
              <a:buFont typeface="Wingdings 3" panose="05040102010807070707" pitchFamily="18" charset="2"/>
              <a:buChar char=""/>
            </a:pPr>
            <a:r>
              <a:rPr lang="en-US" sz="2399">
                <a:latin typeface="Segoe UI" panose="020B0502040204020203" pitchFamily="34" charset="0"/>
                <a:ea typeface="Segoe UI" panose="020B0502040204020203" pitchFamily="34" charset="0"/>
                <a:cs typeface="Segoe UI" panose="020B0502040204020203" pitchFamily="34" charset="0"/>
                <a:sym typeface="Wingdings 3"/>
              </a:rPr>
              <a:t>Initially </a:t>
            </a:r>
            <a:r>
              <a:rPr lang="en-US" sz="2399">
                <a:latin typeface="Segoe UI" panose="020B0502040204020203" pitchFamily="34" charset="0"/>
                <a:ea typeface="Segoe UI" panose="020B0502040204020203" pitchFamily="34" charset="0"/>
                <a:cs typeface="Segoe UI" panose="020B0502040204020203" pitchFamily="34" charset="0"/>
              </a:rPr>
              <a:t>double-blind test</a:t>
            </a:r>
          </a:p>
          <a:p>
            <a:pPr marL="399892" lvl="1" indent="-399892">
              <a:lnSpc>
                <a:spcPct val="90000"/>
              </a:lnSpc>
              <a:spcBef>
                <a:spcPts val="600"/>
              </a:spcBef>
              <a:buFont typeface="Wingdings 3" panose="05040102010807070707" pitchFamily="18" charset="2"/>
              <a:buChar char=""/>
            </a:pPr>
            <a:r>
              <a:rPr lang="en-US" sz="2399">
                <a:latin typeface="Segoe UI" panose="020B0502040204020203" pitchFamily="34" charset="0"/>
                <a:ea typeface="Segoe UI" panose="020B0502040204020203" pitchFamily="34" charset="0"/>
                <a:cs typeface="Segoe UI" panose="020B0502040204020203" pitchFamily="34" charset="0"/>
              </a:rPr>
              <a:t>Over time, eliminated blue team</a:t>
            </a:r>
          </a:p>
          <a:p>
            <a:pPr marL="0" lvl="1" indent="0">
              <a:lnSpc>
                <a:spcPct val="90000"/>
              </a:lnSpc>
              <a:spcBef>
                <a:spcPts val="600"/>
              </a:spcBef>
              <a:buNone/>
            </a:pPr>
            <a:r>
              <a:rPr lang="en-US" sz="2399">
                <a:latin typeface="Segoe UI" panose="020B0502040204020203" pitchFamily="34" charset="0"/>
                <a:ea typeface="Segoe UI" panose="020B0502040204020203" pitchFamily="34" charset="0"/>
                <a:cs typeface="Segoe UI" panose="020B0502040204020203" pitchFamily="34" charset="0"/>
              </a:rPr>
              <a:t>Our defenders need to be our defenders</a:t>
            </a:r>
          </a:p>
          <a:p>
            <a:pPr marL="0" lvl="1" indent="0">
              <a:lnSpc>
                <a:spcPct val="90000"/>
              </a:lnSpc>
              <a:spcBef>
                <a:spcPts val="600"/>
              </a:spcBef>
              <a:buNone/>
            </a:pPr>
            <a:r>
              <a:rPr lang="en-US" sz="2399">
                <a:latin typeface="Segoe UI" panose="020B0502040204020203" pitchFamily="34" charset="0"/>
                <a:ea typeface="Segoe UI" panose="020B0502040204020203" pitchFamily="34" charset="0"/>
                <a:cs typeface="Segoe UI" panose="020B0502040204020203" pitchFamily="34" charset="0"/>
              </a:rPr>
              <a:t>	</a:t>
            </a:r>
            <a:br>
              <a:rPr lang="en-US" sz="2399">
                <a:latin typeface="Segoe UI" panose="020B0502040204020203" pitchFamily="34" charset="0"/>
                <a:ea typeface="Segoe UI" panose="020B0502040204020203" pitchFamily="34" charset="0"/>
                <a:cs typeface="Segoe UI" panose="020B0502040204020203" pitchFamily="34" charset="0"/>
              </a:rPr>
            </a:br>
            <a:endParaRPr lang="en-US" sz="2399">
              <a:latin typeface="Segoe UI" panose="020B0502040204020203" pitchFamily="34" charset="0"/>
              <a:ea typeface="Segoe UI" panose="020B0502040204020203" pitchFamily="34" charset="0"/>
              <a:cs typeface="Segoe UI" panose="020B0502040204020203" pitchFamily="34" charset="0"/>
            </a:endParaRPr>
          </a:p>
        </p:txBody>
      </p:sp>
      <p:grpSp>
        <p:nvGrpSpPr>
          <p:cNvPr id="79" name="Group 78"/>
          <p:cNvGrpSpPr/>
          <p:nvPr/>
        </p:nvGrpSpPr>
        <p:grpSpPr>
          <a:xfrm>
            <a:off x="7082333" y="1593088"/>
            <a:ext cx="3355889" cy="3420169"/>
            <a:chOff x="1093788" y="2876550"/>
            <a:chExt cx="2182812" cy="2933701"/>
          </a:xfrm>
          <a:solidFill>
            <a:srgbClr val="0070C0"/>
          </a:solidFill>
        </p:grpSpPr>
        <p:sp>
          <p:nvSpPr>
            <p:cNvPr id="80" name="Freeform 30"/>
            <p:cNvSpPr>
              <a:spLocks/>
            </p:cNvSpPr>
            <p:nvPr/>
          </p:nvSpPr>
          <p:spPr bwMode="auto">
            <a:xfrm>
              <a:off x="1093788" y="3616325"/>
              <a:ext cx="2166937" cy="1208088"/>
            </a:xfrm>
            <a:custGeom>
              <a:avLst/>
              <a:gdLst>
                <a:gd name="T0" fmla="*/ 657 w 918"/>
                <a:gd name="T1" fmla="*/ 39 h 512"/>
                <a:gd name="T2" fmla="*/ 464 w 918"/>
                <a:gd name="T3" fmla="*/ 0 h 512"/>
                <a:gd name="T4" fmla="*/ 252 w 918"/>
                <a:gd name="T5" fmla="*/ 43 h 512"/>
                <a:gd name="T6" fmla="*/ 7 w 918"/>
                <a:gd name="T7" fmla="*/ 249 h 512"/>
                <a:gd name="T8" fmla="*/ 49 w 918"/>
                <a:gd name="T9" fmla="*/ 378 h 512"/>
                <a:gd name="T10" fmla="*/ 481 w 918"/>
                <a:gd name="T11" fmla="*/ 512 h 512"/>
                <a:gd name="T12" fmla="*/ 857 w 918"/>
                <a:gd name="T13" fmla="*/ 405 h 512"/>
                <a:gd name="T14" fmla="*/ 918 w 918"/>
                <a:gd name="T15" fmla="*/ 249 h 512"/>
                <a:gd name="T16" fmla="*/ 657 w 918"/>
                <a:gd name="T17" fmla="*/ 3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8" h="512">
                  <a:moveTo>
                    <a:pt x="657" y="39"/>
                  </a:moveTo>
                  <a:cubicBezTo>
                    <a:pt x="592" y="12"/>
                    <a:pt x="517" y="0"/>
                    <a:pt x="464" y="0"/>
                  </a:cubicBezTo>
                  <a:cubicBezTo>
                    <a:pt x="404" y="0"/>
                    <a:pt x="321" y="11"/>
                    <a:pt x="252" y="43"/>
                  </a:cubicBezTo>
                  <a:cubicBezTo>
                    <a:pt x="107" y="82"/>
                    <a:pt x="7" y="159"/>
                    <a:pt x="7" y="249"/>
                  </a:cubicBezTo>
                  <a:cubicBezTo>
                    <a:pt x="7" y="296"/>
                    <a:pt x="0" y="341"/>
                    <a:pt x="49" y="378"/>
                  </a:cubicBezTo>
                  <a:cubicBezTo>
                    <a:pt x="79" y="400"/>
                    <a:pt x="323" y="512"/>
                    <a:pt x="481" y="512"/>
                  </a:cubicBezTo>
                  <a:cubicBezTo>
                    <a:pt x="636" y="512"/>
                    <a:pt x="831" y="424"/>
                    <a:pt x="857" y="405"/>
                  </a:cubicBezTo>
                  <a:cubicBezTo>
                    <a:pt x="909" y="367"/>
                    <a:pt x="918" y="298"/>
                    <a:pt x="918" y="249"/>
                  </a:cubicBezTo>
                  <a:cubicBezTo>
                    <a:pt x="918" y="156"/>
                    <a:pt x="811" y="76"/>
                    <a:pt x="657"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p>
          </p:txBody>
        </p:sp>
        <p:sp>
          <p:nvSpPr>
            <p:cNvPr id="81" name="Freeform 33"/>
            <p:cNvSpPr>
              <a:spLocks/>
            </p:cNvSpPr>
            <p:nvPr/>
          </p:nvSpPr>
          <p:spPr bwMode="auto">
            <a:xfrm>
              <a:off x="1093788" y="3616325"/>
              <a:ext cx="2166937" cy="1208088"/>
            </a:xfrm>
            <a:custGeom>
              <a:avLst/>
              <a:gdLst>
                <a:gd name="T0" fmla="*/ 657 w 918"/>
                <a:gd name="T1" fmla="*/ 39 h 512"/>
                <a:gd name="T2" fmla="*/ 464 w 918"/>
                <a:gd name="T3" fmla="*/ 0 h 512"/>
                <a:gd name="T4" fmla="*/ 252 w 918"/>
                <a:gd name="T5" fmla="*/ 43 h 512"/>
                <a:gd name="T6" fmla="*/ 7 w 918"/>
                <a:gd name="T7" fmla="*/ 249 h 512"/>
                <a:gd name="T8" fmla="*/ 49 w 918"/>
                <a:gd name="T9" fmla="*/ 378 h 512"/>
                <a:gd name="T10" fmla="*/ 481 w 918"/>
                <a:gd name="T11" fmla="*/ 512 h 512"/>
                <a:gd name="T12" fmla="*/ 857 w 918"/>
                <a:gd name="T13" fmla="*/ 405 h 512"/>
                <a:gd name="T14" fmla="*/ 918 w 918"/>
                <a:gd name="T15" fmla="*/ 249 h 512"/>
                <a:gd name="T16" fmla="*/ 657 w 918"/>
                <a:gd name="T17" fmla="*/ 3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8" h="512">
                  <a:moveTo>
                    <a:pt x="657" y="39"/>
                  </a:moveTo>
                  <a:cubicBezTo>
                    <a:pt x="592" y="12"/>
                    <a:pt x="517" y="0"/>
                    <a:pt x="464" y="0"/>
                  </a:cubicBezTo>
                  <a:cubicBezTo>
                    <a:pt x="404" y="0"/>
                    <a:pt x="321" y="11"/>
                    <a:pt x="252" y="43"/>
                  </a:cubicBezTo>
                  <a:cubicBezTo>
                    <a:pt x="107" y="82"/>
                    <a:pt x="7" y="159"/>
                    <a:pt x="7" y="249"/>
                  </a:cubicBezTo>
                  <a:cubicBezTo>
                    <a:pt x="7" y="296"/>
                    <a:pt x="0" y="341"/>
                    <a:pt x="49" y="378"/>
                  </a:cubicBezTo>
                  <a:cubicBezTo>
                    <a:pt x="79" y="400"/>
                    <a:pt x="323" y="512"/>
                    <a:pt x="481" y="512"/>
                  </a:cubicBezTo>
                  <a:cubicBezTo>
                    <a:pt x="636" y="512"/>
                    <a:pt x="831" y="424"/>
                    <a:pt x="857" y="405"/>
                  </a:cubicBezTo>
                  <a:cubicBezTo>
                    <a:pt x="909" y="367"/>
                    <a:pt x="918" y="298"/>
                    <a:pt x="918" y="249"/>
                  </a:cubicBezTo>
                  <a:cubicBezTo>
                    <a:pt x="918" y="156"/>
                    <a:pt x="811" y="76"/>
                    <a:pt x="657" y="39"/>
                  </a:cubicBezTo>
                  <a:close/>
                </a:path>
              </a:pathLst>
            </a:custGeom>
            <a:grpFill/>
            <a:ln w="28575" cap="flat">
              <a:solidFill>
                <a:srgbClr val="FFFFFF"/>
              </a:solidFill>
              <a:prstDash val="solid"/>
              <a:miter lim="800000"/>
              <a:headEnd/>
              <a:tailEnd/>
            </a:ln>
          </p:spPr>
          <p:txBody>
            <a:bodyPr vert="horz" wrap="square" lIns="91403" tIns="45701" rIns="91403" bIns="45701" numCol="1" anchor="t" anchorCtr="0" compatLnSpc="1">
              <a:prstTxWarp prst="textNoShape">
                <a:avLst/>
              </a:prstTxWarp>
            </a:bodyPr>
            <a:lstStyle/>
            <a:p>
              <a:endParaRPr lang="en-US" sz="1799"/>
            </a:p>
          </p:txBody>
        </p:sp>
        <p:sp>
          <p:nvSpPr>
            <p:cNvPr id="82" name="Freeform 34"/>
            <p:cNvSpPr>
              <a:spLocks noEditPoints="1"/>
            </p:cNvSpPr>
            <p:nvPr/>
          </p:nvSpPr>
          <p:spPr bwMode="auto">
            <a:xfrm>
              <a:off x="1217613" y="2876550"/>
              <a:ext cx="1970087" cy="1295400"/>
            </a:xfrm>
            <a:custGeom>
              <a:avLst/>
              <a:gdLst>
                <a:gd name="T0" fmla="*/ 623 w 835"/>
                <a:gd name="T1" fmla="*/ 74 h 549"/>
                <a:gd name="T2" fmla="*/ 162 w 835"/>
                <a:gd name="T3" fmla="*/ 95 h 549"/>
                <a:gd name="T4" fmla="*/ 23 w 835"/>
                <a:gd name="T5" fmla="*/ 504 h 549"/>
                <a:gd name="T6" fmla="*/ 419 w 835"/>
                <a:gd name="T7" fmla="*/ 495 h 549"/>
                <a:gd name="T8" fmla="*/ 795 w 835"/>
                <a:gd name="T9" fmla="*/ 506 h 549"/>
                <a:gd name="T10" fmla="*/ 568 w 835"/>
                <a:gd name="T11" fmla="*/ 144 h 549"/>
                <a:gd name="T12" fmla="*/ 595 w 835"/>
                <a:gd name="T13" fmla="*/ 196 h 549"/>
                <a:gd name="T14" fmla="*/ 587 w 835"/>
                <a:gd name="T15" fmla="*/ 191 h 549"/>
                <a:gd name="T16" fmla="*/ 568 w 835"/>
                <a:gd name="T17" fmla="*/ 144 h 549"/>
                <a:gd name="T18" fmla="*/ 575 w 835"/>
                <a:gd name="T19" fmla="*/ 190 h 549"/>
                <a:gd name="T20" fmla="*/ 583 w 835"/>
                <a:gd name="T21" fmla="*/ 196 h 549"/>
                <a:gd name="T22" fmla="*/ 578 w 835"/>
                <a:gd name="T23" fmla="*/ 235 h 549"/>
                <a:gd name="T24" fmla="*/ 565 w 835"/>
                <a:gd name="T25" fmla="*/ 211 h 549"/>
                <a:gd name="T26" fmla="*/ 225 w 835"/>
                <a:gd name="T27" fmla="*/ 272 h 549"/>
                <a:gd name="T28" fmla="*/ 224 w 835"/>
                <a:gd name="T29" fmla="*/ 264 h 549"/>
                <a:gd name="T30" fmla="*/ 227 w 835"/>
                <a:gd name="T31" fmla="*/ 178 h 549"/>
                <a:gd name="T32" fmla="*/ 221 w 835"/>
                <a:gd name="T33" fmla="*/ 172 h 549"/>
                <a:gd name="T34" fmla="*/ 258 w 835"/>
                <a:gd name="T35" fmla="*/ 137 h 549"/>
                <a:gd name="T36" fmla="*/ 225 w 835"/>
                <a:gd name="T37" fmla="*/ 272 h 549"/>
                <a:gd name="T38" fmla="*/ 273 w 835"/>
                <a:gd name="T39" fmla="*/ 271 h 549"/>
                <a:gd name="T40" fmla="*/ 268 w 835"/>
                <a:gd name="T41" fmla="*/ 261 h 549"/>
                <a:gd name="T42" fmla="*/ 277 w 835"/>
                <a:gd name="T43" fmla="*/ 220 h 549"/>
                <a:gd name="T44" fmla="*/ 266 w 835"/>
                <a:gd name="T45" fmla="*/ 195 h 549"/>
                <a:gd name="T46" fmla="*/ 275 w 835"/>
                <a:gd name="T47" fmla="*/ 155 h 549"/>
                <a:gd name="T48" fmla="*/ 264 w 835"/>
                <a:gd name="T49" fmla="*/ 133 h 549"/>
                <a:gd name="T50" fmla="*/ 293 w 835"/>
                <a:gd name="T51" fmla="*/ 123 h 549"/>
                <a:gd name="T52" fmla="*/ 283 w 835"/>
                <a:gd name="T53" fmla="*/ 194 h 549"/>
                <a:gd name="T54" fmla="*/ 312 w 835"/>
                <a:gd name="T55" fmla="*/ 229 h 549"/>
                <a:gd name="T56" fmla="*/ 370 w 835"/>
                <a:gd name="T57" fmla="*/ 107 h 549"/>
                <a:gd name="T58" fmla="*/ 368 w 835"/>
                <a:gd name="T59" fmla="*/ 271 h 549"/>
                <a:gd name="T60" fmla="*/ 326 w 835"/>
                <a:gd name="T61" fmla="*/ 264 h 549"/>
                <a:gd name="T62" fmla="*/ 333 w 835"/>
                <a:gd name="T63" fmla="*/ 246 h 549"/>
                <a:gd name="T64" fmla="*/ 324 w 835"/>
                <a:gd name="T65" fmla="*/ 117 h 549"/>
                <a:gd name="T66" fmla="*/ 326 w 835"/>
                <a:gd name="T67" fmla="*/ 103 h 549"/>
                <a:gd name="T68" fmla="*/ 374 w 835"/>
                <a:gd name="T69" fmla="*/ 100 h 549"/>
                <a:gd name="T70" fmla="*/ 375 w 835"/>
                <a:gd name="T71" fmla="*/ 271 h 549"/>
                <a:gd name="T72" fmla="*/ 395 w 835"/>
                <a:gd name="T73" fmla="*/ 215 h 549"/>
                <a:gd name="T74" fmla="*/ 404 w 835"/>
                <a:gd name="T75" fmla="*/ 217 h 549"/>
                <a:gd name="T76" fmla="*/ 375 w 835"/>
                <a:gd name="T77" fmla="*/ 271 h 549"/>
                <a:gd name="T78" fmla="*/ 455 w 835"/>
                <a:gd name="T79" fmla="*/ 121 h 549"/>
                <a:gd name="T80" fmla="*/ 462 w 835"/>
                <a:gd name="T81" fmla="*/ 261 h 549"/>
                <a:gd name="T82" fmla="*/ 432 w 835"/>
                <a:gd name="T83" fmla="*/ 265 h 549"/>
                <a:gd name="T84" fmla="*/ 419 w 835"/>
                <a:gd name="T85" fmla="*/ 117 h 549"/>
                <a:gd name="T86" fmla="*/ 410 w 835"/>
                <a:gd name="T87" fmla="*/ 98 h 549"/>
                <a:gd name="T88" fmla="*/ 459 w 835"/>
                <a:gd name="T89" fmla="*/ 95 h 549"/>
                <a:gd name="T90" fmla="*/ 460 w 835"/>
                <a:gd name="T91" fmla="*/ 109 h 549"/>
                <a:gd name="T92" fmla="*/ 496 w 835"/>
                <a:gd name="T93" fmla="*/ 224 h 549"/>
                <a:gd name="T94" fmla="*/ 468 w 835"/>
                <a:gd name="T95" fmla="*/ 260 h 549"/>
                <a:gd name="T96" fmla="*/ 491 w 835"/>
                <a:gd name="T97" fmla="*/ 139 h 549"/>
                <a:gd name="T98" fmla="*/ 488 w 835"/>
                <a:gd name="T99" fmla="*/ 102 h 549"/>
                <a:gd name="T100" fmla="*/ 511 w 835"/>
                <a:gd name="T101" fmla="*/ 117 h 549"/>
                <a:gd name="T102" fmla="*/ 557 w 835"/>
                <a:gd name="T103" fmla="*/ 272 h 549"/>
                <a:gd name="T104" fmla="*/ 515 w 835"/>
                <a:gd name="T105" fmla="*/ 265 h 549"/>
                <a:gd name="T106" fmla="*/ 524 w 835"/>
                <a:gd name="T107" fmla="*/ 248 h 549"/>
                <a:gd name="T108" fmla="*/ 524 w 835"/>
                <a:gd name="T109" fmla="*/ 129 h 549"/>
                <a:gd name="T110" fmla="*/ 526 w 835"/>
                <a:gd name="T111" fmla="*/ 118 h 549"/>
                <a:gd name="T112" fmla="*/ 557 w 835"/>
                <a:gd name="T113" fmla="*/ 272 h 549"/>
                <a:gd name="T114" fmla="*/ 595 w 835"/>
                <a:gd name="T115" fmla="*/ 272 h 549"/>
                <a:gd name="T116" fmla="*/ 564 w 835"/>
                <a:gd name="T117" fmla="*/ 262 h 549"/>
                <a:gd name="T118" fmla="*/ 592 w 835"/>
                <a:gd name="T119" fmla="*/ 238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35" h="549">
                  <a:moveTo>
                    <a:pt x="749" y="266"/>
                  </a:moveTo>
                  <a:cubicBezTo>
                    <a:pt x="749" y="266"/>
                    <a:pt x="690" y="124"/>
                    <a:pt x="623" y="74"/>
                  </a:cubicBezTo>
                  <a:cubicBezTo>
                    <a:pt x="562" y="28"/>
                    <a:pt x="480" y="0"/>
                    <a:pt x="389" y="0"/>
                  </a:cubicBezTo>
                  <a:cubicBezTo>
                    <a:pt x="295" y="0"/>
                    <a:pt x="223" y="45"/>
                    <a:pt x="162" y="95"/>
                  </a:cubicBezTo>
                  <a:cubicBezTo>
                    <a:pt x="100" y="145"/>
                    <a:pt x="34" y="213"/>
                    <a:pt x="34" y="289"/>
                  </a:cubicBezTo>
                  <a:cubicBezTo>
                    <a:pt x="34" y="334"/>
                    <a:pt x="0" y="467"/>
                    <a:pt x="23" y="504"/>
                  </a:cubicBezTo>
                  <a:cubicBezTo>
                    <a:pt x="36" y="525"/>
                    <a:pt x="31" y="544"/>
                    <a:pt x="56" y="549"/>
                  </a:cubicBezTo>
                  <a:cubicBezTo>
                    <a:pt x="210" y="489"/>
                    <a:pt x="315" y="495"/>
                    <a:pt x="419" y="495"/>
                  </a:cubicBezTo>
                  <a:cubicBezTo>
                    <a:pt x="500" y="495"/>
                    <a:pt x="679" y="458"/>
                    <a:pt x="767" y="547"/>
                  </a:cubicBezTo>
                  <a:cubicBezTo>
                    <a:pt x="803" y="546"/>
                    <a:pt x="777" y="527"/>
                    <a:pt x="795" y="506"/>
                  </a:cubicBezTo>
                  <a:cubicBezTo>
                    <a:pt x="835" y="461"/>
                    <a:pt x="749" y="266"/>
                    <a:pt x="749" y="266"/>
                  </a:cubicBezTo>
                  <a:close/>
                  <a:moveTo>
                    <a:pt x="568" y="144"/>
                  </a:moveTo>
                  <a:cubicBezTo>
                    <a:pt x="577" y="151"/>
                    <a:pt x="586" y="159"/>
                    <a:pt x="595" y="167"/>
                  </a:cubicBezTo>
                  <a:cubicBezTo>
                    <a:pt x="595" y="177"/>
                    <a:pt x="595" y="186"/>
                    <a:pt x="595" y="196"/>
                  </a:cubicBezTo>
                  <a:cubicBezTo>
                    <a:pt x="595" y="196"/>
                    <a:pt x="594" y="199"/>
                    <a:pt x="591" y="196"/>
                  </a:cubicBezTo>
                  <a:cubicBezTo>
                    <a:pt x="589" y="195"/>
                    <a:pt x="588" y="193"/>
                    <a:pt x="587" y="191"/>
                  </a:cubicBezTo>
                  <a:cubicBezTo>
                    <a:pt x="584" y="177"/>
                    <a:pt x="578" y="164"/>
                    <a:pt x="567" y="154"/>
                  </a:cubicBezTo>
                  <a:cubicBezTo>
                    <a:pt x="567" y="150"/>
                    <a:pt x="567" y="147"/>
                    <a:pt x="568" y="144"/>
                  </a:cubicBezTo>
                  <a:close/>
                  <a:moveTo>
                    <a:pt x="566" y="201"/>
                  </a:moveTo>
                  <a:cubicBezTo>
                    <a:pt x="571" y="201"/>
                    <a:pt x="574" y="196"/>
                    <a:pt x="575" y="190"/>
                  </a:cubicBezTo>
                  <a:cubicBezTo>
                    <a:pt x="576" y="188"/>
                    <a:pt x="577" y="186"/>
                    <a:pt x="579" y="187"/>
                  </a:cubicBezTo>
                  <a:cubicBezTo>
                    <a:pt x="583" y="190"/>
                    <a:pt x="583" y="195"/>
                    <a:pt x="583" y="196"/>
                  </a:cubicBezTo>
                  <a:cubicBezTo>
                    <a:pt x="582" y="207"/>
                    <a:pt x="582" y="218"/>
                    <a:pt x="582" y="230"/>
                  </a:cubicBezTo>
                  <a:cubicBezTo>
                    <a:pt x="582" y="231"/>
                    <a:pt x="583" y="236"/>
                    <a:pt x="578" y="235"/>
                  </a:cubicBezTo>
                  <a:cubicBezTo>
                    <a:pt x="576" y="235"/>
                    <a:pt x="575" y="232"/>
                    <a:pt x="574" y="229"/>
                  </a:cubicBezTo>
                  <a:cubicBezTo>
                    <a:pt x="573" y="223"/>
                    <a:pt x="571" y="215"/>
                    <a:pt x="565" y="211"/>
                  </a:cubicBezTo>
                  <a:cubicBezTo>
                    <a:pt x="565" y="208"/>
                    <a:pt x="566" y="204"/>
                    <a:pt x="566" y="201"/>
                  </a:cubicBezTo>
                  <a:close/>
                  <a:moveTo>
                    <a:pt x="225" y="272"/>
                  </a:moveTo>
                  <a:cubicBezTo>
                    <a:pt x="224" y="272"/>
                    <a:pt x="221" y="272"/>
                    <a:pt x="221" y="268"/>
                  </a:cubicBezTo>
                  <a:cubicBezTo>
                    <a:pt x="221" y="266"/>
                    <a:pt x="222" y="265"/>
                    <a:pt x="224" y="264"/>
                  </a:cubicBezTo>
                  <a:cubicBezTo>
                    <a:pt x="229" y="262"/>
                    <a:pt x="228" y="261"/>
                    <a:pt x="228" y="255"/>
                  </a:cubicBezTo>
                  <a:cubicBezTo>
                    <a:pt x="228" y="230"/>
                    <a:pt x="228" y="204"/>
                    <a:pt x="227" y="178"/>
                  </a:cubicBezTo>
                  <a:cubicBezTo>
                    <a:pt x="227" y="173"/>
                    <a:pt x="227" y="172"/>
                    <a:pt x="223" y="174"/>
                  </a:cubicBezTo>
                  <a:cubicBezTo>
                    <a:pt x="222" y="174"/>
                    <a:pt x="221" y="174"/>
                    <a:pt x="221" y="172"/>
                  </a:cubicBezTo>
                  <a:cubicBezTo>
                    <a:pt x="221" y="168"/>
                    <a:pt x="224" y="165"/>
                    <a:pt x="224" y="164"/>
                  </a:cubicBezTo>
                  <a:cubicBezTo>
                    <a:pt x="235" y="154"/>
                    <a:pt x="246" y="145"/>
                    <a:pt x="258" y="137"/>
                  </a:cubicBezTo>
                  <a:cubicBezTo>
                    <a:pt x="259" y="182"/>
                    <a:pt x="261" y="227"/>
                    <a:pt x="263" y="272"/>
                  </a:cubicBezTo>
                  <a:cubicBezTo>
                    <a:pt x="250" y="272"/>
                    <a:pt x="238" y="272"/>
                    <a:pt x="225" y="272"/>
                  </a:cubicBezTo>
                  <a:close/>
                  <a:moveTo>
                    <a:pt x="301" y="264"/>
                  </a:moveTo>
                  <a:cubicBezTo>
                    <a:pt x="292" y="272"/>
                    <a:pt x="283" y="271"/>
                    <a:pt x="273" y="271"/>
                  </a:cubicBezTo>
                  <a:cubicBezTo>
                    <a:pt x="272" y="271"/>
                    <a:pt x="270" y="271"/>
                    <a:pt x="269" y="271"/>
                  </a:cubicBezTo>
                  <a:cubicBezTo>
                    <a:pt x="269" y="268"/>
                    <a:pt x="269" y="264"/>
                    <a:pt x="268" y="261"/>
                  </a:cubicBezTo>
                  <a:cubicBezTo>
                    <a:pt x="278" y="260"/>
                    <a:pt x="279" y="252"/>
                    <a:pt x="278" y="245"/>
                  </a:cubicBezTo>
                  <a:cubicBezTo>
                    <a:pt x="278" y="237"/>
                    <a:pt x="278" y="229"/>
                    <a:pt x="277" y="220"/>
                  </a:cubicBezTo>
                  <a:cubicBezTo>
                    <a:pt x="277" y="211"/>
                    <a:pt x="275" y="203"/>
                    <a:pt x="266" y="205"/>
                  </a:cubicBezTo>
                  <a:cubicBezTo>
                    <a:pt x="266" y="202"/>
                    <a:pt x="266" y="198"/>
                    <a:pt x="266" y="195"/>
                  </a:cubicBezTo>
                  <a:cubicBezTo>
                    <a:pt x="276" y="190"/>
                    <a:pt x="276" y="182"/>
                    <a:pt x="275" y="174"/>
                  </a:cubicBezTo>
                  <a:cubicBezTo>
                    <a:pt x="275" y="168"/>
                    <a:pt x="275" y="162"/>
                    <a:pt x="275" y="155"/>
                  </a:cubicBezTo>
                  <a:cubicBezTo>
                    <a:pt x="274" y="147"/>
                    <a:pt x="272" y="140"/>
                    <a:pt x="264" y="144"/>
                  </a:cubicBezTo>
                  <a:cubicBezTo>
                    <a:pt x="264" y="140"/>
                    <a:pt x="264" y="137"/>
                    <a:pt x="264" y="133"/>
                  </a:cubicBezTo>
                  <a:cubicBezTo>
                    <a:pt x="265" y="132"/>
                    <a:pt x="266" y="131"/>
                    <a:pt x="268" y="130"/>
                  </a:cubicBezTo>
                  <a:cubicBezTo>
                    <a:pt x="276" y="125"/>
                    <a:pt x="285" y="121"/>
                    <a:pt x="293" y="123"/>
                  </a:cubicBezTo>
                  <a:cubicBezTo>
                    <a:pt x="302" y="125"/>
                    <a:pt x="308" y="134"/>
                    <a:pt x="308" y="150"/>
                  </a:cubicBezTo>
                  <a:cubicBezTo>
                    <a:pt x="309" y="174"/>
                    <a:pt x="296" y="187"/>
                    <a:pt x="283" y="194"/>
                  </a:cubicBezTo>
                  <a:cubicBezTo>
                    <a:pt x="283" y="194"/>
                    <a:pt x="283" y="194"/>
                    <a:pt x="283" y="195"/>
                  </a:cubicBezTo>
                  <a:cubicBezTo>
                    <a:pt x="299" y="194"/>
                    <a:pt x="311" y="202"/>
                    <a:pt x="312" y="229"/>
                  </a:cubicBezTo>
                  <a:cubicBezTo>
                    <a:pt x="313" y="244"/>
                    <a:pt x="309" y="257"/>
                    <a:pt x="301" y="264"/>
                  </a:cubicBezTo>
                  <a:close/>
                  <a:moveTo>
                    <a:pt x="370" y="107"/>
                  </a:moveTo>
                  <a:cubicBezTo>
                    <a:pt x="365" y="110"/>
                    <a:pt x="365" y="112"/>
                    <a:pt x="366" y="120"/>
                  </a:cubicBezTo>
                  <a:cubicBezTo>
                    <a:pt x="366" y="170"/>
                    <a:pt x="367" y="221"/>
                    <a:pt x="368" y="271"/>
                  </a:cubicBezTo>
                  <a:cubicBezTo>
                    <a:pt x="356" y="271"/>
                    <a:pt x="344" y="271"/>
                    <a:pt x="331" y="271"/>
                  </a:cubicBezTo>
                  <a:cubicBezTo>
                    <a:pt x="331" y="271"/>
                    <a:pt x="326" y="270"/>
                    <a:pt x="326" y="264"/>
                  </a:cubicBezTo>
                  <a:cubicBezTo>
                    <a:pt x="326" y="261"/>
                    <a:pt x="327" y="259"/>
                    <a:pt x="329" y="258"/>
                  </a:cubicBezTo>
                  <a:cubicBezTo>
                    <a:pt x="334" y="255"/>
                    <a:pt x="334" y="254"/>
                    <a:pt x="333" y="246"/>
                  </a:cubicBezTo>
                  <a:cubicBezTo>
                    <a:pt x="332" y="206"/>
                    <a:pt x="331" y="167"/>
                    <a:pt x="330" y="128"/>
                  </a:cubicBezTo>
                  <a:cubicBezTo>
                    <a:pt x="329" y="119"/>
                    <a:pt x="329" y="118"/>
                    <a:pt x="324" y="117"/>
                  </a:cubicBezTo>
                  <a:cubicBezTo>
                    <a:pt x="322" y="117"/>
                    <a:pt x="321" y="115"/>
                    <a:pt x="321" y="112"/>
                  </a:cubicBezTo>
                  <a:cubicBezTo>
                    <a:pt x="321" y="105"/>
                    <a:pt x="325" y="103"/>
                    <a:pt x="326" y="103"/>
                  </a:cubicBezTo>
                  <a:cubicBezTo>
                    <a:pt x="340" y="99"/>
                    <a:pt x="354" y="95"/>
                    <a:pt x="368" y="93"/>
                  </a:cubicBezTo>
                  <a:cubicBezTo>
                    <a:pt x="369" y="93"/>
                    <a:pt x="373" y="93"/>
                    <a:pt x="374" y="100"/>
                  </a:cubicBezTo>
                  <a:cubicBezTo>
                    <a:pt x="374" y="103"/>
                    <a:pt x="372" y="106"/>
                    <a:pt x="370" y="107"/>
                  </a:cubicBezTo>
                  <a:close/>
                  <a:moveTo>
                    <a:pt x="375" y="271"/>
                  </a:moveTo>
                  <a:cubicBezTo>
                    <a:pt x="374" y="266"/>
                    <a:pt x="374" y="261"/>
                    <a:pt x="374" y="257"/>
                  </a:cubicBezTo>
                  <a:cubicBezTo>
                    <a:pt x="386" y="254"/>
                    <a:pt x="392" y="237"/>
                    <a:pt x="395" y="215"/>
                  </a:cubicBezTo>
                  <a:cubicBezTo>
                    <a:pt x="396" y="210"/>
                    <a:pt x="397" y="208"/>
                    <a:pt x="400" y="208"/>
                  </a:cubicBezTo>
                  <a:cubicBezTo>
                    <a:pt x="404" y="208"/>
                    <a:pt x="404" y="213"/>
                    <a:pt x="404" y="217"/>
                  </a:cubicBezTo>
                  <a:cubicBezTo>
                    <a:pt x="404" y="235"/>
                    <a:pt x="404" y="253"/>
                    <a:pt x="404" y="271"/>
                  </a:cubicBezTo>
                  <a:cubicBezTo>
                    <a:pt x="394" y="271"/>
                    <a:pt x="384" y="271"/>
                    <a:pt x="375" y="271"/>
                  </a:cubicBezTo>
                  <a:close/>
                  <a:moveTo>
                    <a:pt x="460" y="109"/>
                  </a:moveTo>
                  <a:cubicBezTo>
                    <a:pt x="455" y="111"/>
                    <a:pt x="455" y="112"/>
                    <a:pt x="455" y="121"/>
                  </a:cubicBezTo>
                  <a:cubicBezTo>
                    <a:pt x="454" y="159"/>
                    <a:pt x="454" y="196"/>
                    <a:pt x="453" y="234"/>
                  </a:cubicBezTo>
                  <a:cubicBezTo>
                    <a:pt x="453" y="237"/>
                    <a:pt x="451" y="255"/>
                    <a:pt x="462" y="261"/>
                  </a:cubicBezTo>
                  <a:cubicBezTo>
                    <a:pt x="462" y="265"/>
                    <a:pt x="461" y="270"/>
                    <a:pt x="461" y="274"/>
                  </a:cubicBezTo>
                  <a:cubicBezTo>
                    <a:pt x="450" y="274"/>
                    <a:pt x="442" y="274"/>
                    <a:pt x="432" y="265"/>
                  </a:cubicBezTo>
                  <a:cubicBezTo>
                    <a:pt x="420" y="253"/>
                    <a:pt x="418" y="244"/>
                    <a:pt x="418" y="232"/>
                  </a:cubicBezTo>
                  <a:cubicBezTo>
                    <a:pt x="418" y="194"/>
                    <a:pt x="419" y="156"/>
                    <a:pt x="419" y="117"/>
                  </a:cubicBezTo>
                  <a:cubicBezTo>
                    <a:pt x="419" y="109"/>
                    <a:pt x="419" y="107"/>
                    <a:pt x="414" y="104"/>
                  </a:cubicBezTo>
                  <a:cubicBezTo>
                    <a:pt x="412" y="103"/>
                    <a:pt x="410" y="101"/>
                    <a:pt x="410" y="98"/>
                  </a:cubicBezTo>
                  <a:cubicBezTo>
                    <a:pt x="410" y="91"/>
                    <a:pt x="415" y="90"/>
                    <a:pt x="416" y="90"/>
                  </a:cubicBezTo>
                  <a:cubicBezTo>
                    <a:pt x="430" y="91"/>
                    <a:pt x="444" y="92"/>
                    <a:pt x="459" y="95"/>
                  </a:cubicBezTo>
                  <a:cubicBezTo>
                    <a:pt x="459" y="95"/>
                    <a:pt x="464" y="97"/>
                    <a:pt x="464" y="103"/>
                  </a:cubicBezTo>
                  <a:cubicBezTo>
                    <a:pt x="464" y="107"/>
                    <a:pt x="462" y="109"/>
                    <a:pt x="460" y="109"/>
                  </a:cubicBezTo>
                  <a:close/>
                  <a:moveTo>
                    <a:pt x="499" y="141"/>
                  </a:moveTo>
                  <a:cubicBezTo>
                    <a:pt x="498" y="169"/>
                    <a:pt x="497" y="197"/>
                    <a:pt x="496" y="224"/>
                  </a:cubicBezTo>
                  <a:cubicBezTo>
                    <a:pt x="494" y="260"/>
                    <a:pt x="477" y="273"/>
                    <a:pt x="468" y="274"/>
                  </a:cubicBezTo>
                  <a:cubicBezTo>
                    <a:pt x="468" y="269"/>
                    <a:pt x="468" y="265"/>
                    <a:pt x="468" y="260"/>
                  </a:cubicBezTo>
                  <a:cubicBezTo>
                    <a:pt x="481" y="254"/>
                    <a:pt x="486" y="243"/>
                    <a:pt x="488" y="223"/>
                  </a:cubicBezTo>
                  <a:cubicBezTo>
                    <a:pt x="489" y="195"/>
                    <a:pt x="490" y="167"/>
                    <a:pt x="491" y="139"/>
                  </a:cubicBezTo>
                  <a:cubicBezTo>
                    <a:pt x="489" y="110"/>
                    <a:pt x="480" y="117"/>
                    <a:pt x="480" y="107"/>
                  </a:cubicBezTo>
                  <a:cubicBezTo>
                    <a:pt x="480" y="100"/>
                    <a:pt x="486" y="102"/>
                    <a:pt x="488" y="102"/>
                  </a:cubicBezTo>
                  <a:cubicBezTo>
                    <a:pt x="493" y="104"/>
                    <a:pt x="499" y="106"/>
                    <a:pt x="504" y="108"/>
                  </a:cubicBezTo>
                  <a:cubicBezTo>
                    <a:pt x="506" y="109"/>
                    <a:pt x="512" y="111"/>
                    <a:pt x="511" y="117"/>
                  </a:cubicBezTo>
                  <a:cubicBezTo>
                    <a:pt x="511" y="127"/>
                    <a:pt x="502" y="115"/>
                    <a:pt x="499" y="141"/>
                  </a:cubicBezTo>
                  <a:close/>
                  <a:moveTo>
                    <a:pt x="557" y="272"/>
                  </a:moveTo>
                  <a:cubicBezTo>
                    <a:pt x="545" y="271"/>
                    <a:pt x="533" y="271"/>
                    <a:pt x="520" y="271"/>
                  </a:cubicBezTo>
                  <a:cubicBezTo>
                    <a:pt x="520" y="271"/>
                    <a:pt x="515" y="271"/>
                    <a:pt x="515" y="265"/>
                  </a:cubicBezTo>
                  <a:cubicBezTo>
                    <a:pt x="516" y="262"/>
                    <a:pt x="517" y="260"/>
                    <a:pt x="519" y="259"/>
                  </a:cubicBezTo>
                  <a:cubicBezTo>
                    <a:pt x="524" y="257"/>
                    <a:pt x="524" y="256"/>
                    <a:pt x="524" y="248"/>
                  </a:cubicBezTo>
                  <a:cubicBezTo>
                    <a:pt x="525" y="213"/>
                    <a:pt x="527" y="178"/>
                    <a:pt x="528" y="142"/>
                  </a:cubicBezTo>
                  <a:cubicBezTo>
                    <a:pt x="528" y="135"/>
                    <a:pt x="529" y="134"/>
                    <a:pt x="524" y="129"/>
                  </a:cubicBezTo>
                  <a:cubicBezTo>
                    <a:pt x="522" y="127"/>
                    <a:pt x="521" y="125"/>
                    <a:pt x="521" y="122"/>
                  </a:cubicBezTo>
                  <a:cubicBezTo>
                    <a:pt x="521" y="116"/>
                    <a:pt x="526" y="118"/>
                    <a:pt x="526" y="118"/>
                  </a:cubicBezTo>
                  <a:cubicBezTo>
                    <a:pt x="539" y="124"/>
                    <a:pt x="550" y="131"/>
                    <a:pt x="562" y="139"/>
                  </a:cubicBezTo>
                  <a:cubicBezTo>
                    <a:pt x="560" y="183"/>
                    <a:pt x="559" y="228"/>
                    <a:pt x="557" y="272"/>
                  </a:cubicBezTo>
                  <a:close/>
                  <a:moveTo>
                    <a:pt x="595" y="244"/>
                  </a:moveTo>
                  <a:cubicBezTo>
                    <a:pt x="595" y="254"/>
                    <a:pt x="595" y="263"/>
                    <a:pt x="595" y="272"/>
                  </a:cubicBezTo>
                  <a:cubicBezTo>
                    <a:pt x="585" y="272"/>
                    <a:pt x="574" y="272"/>
                    <a:pt x="563" y="272"/>
                  </a:cubicBezTo>
                  <a:cubicBezTo>
                    <a:pt x="564" y="268"/>
                    <a:pt x="564" y="265"/>
                    <a:pt x="564" y="262"/>
                  </a:cubicBezTo>
                  <a:cubicBezTo>
                    <a:pt x="575" y="261"/>
                    <a:pt x="584" y="253"/>
                    <a:pt x="587" y="242"/>
                  </a:cubicBezTo>
                  <a:cubicBezTo>
                    <a:pt x="588" y="240"/>
                    <a:pt x="589" y="238"/>
                    <a:pt x="592" y="238"/>
                  </a:cubicBezTo>
                  <a:cubicBezTo>
                    <a:pt x="596" y="240"/>
                    <a:pt x="595" y="244"/>
                    <a:pt x="595"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p>
          </p:txBody>
        </p:sp>
        <p:sp>
          <p:nvSpPr>
            <p:cNvPr id="83" name="Freeform 35"/>
            <p:cNvSpPr>
              <a:spLocks/>
            </p:cNvSpPr>
            <p:nvPr/>
          </p:nvSpPr>
          <p:spPr bwMode="auto">
            <a:xfrm>
              <a:off x="1096963" y="3609975"/>
              <a:ext cx="2179637" cy="1079500"/>
            </a:xfrm>
            <a:custGeom>
              <a:avLst/>
              <a:gdLst>
                <a:gd name="T0" fmla="*/ 846 w 924"/>
                <a:gd name="T1" fmla="*/ 423 h 458"/>
                <a:gd name="T2" fmla="*/ 860 w 924"/>
                <a:gd name="T3" fmla="*/ 410 h 458"/>
                <a:gd name="T4" fmla="*/ 899 w 924"/>
                <a:gd name="T5" fmla="*/ 349 h 458"/>
                <a:gd name="T6" fmla="*/ 910 w 924"/>
                <a:gd name="T7" fmla="*/ 263 h 458"/>
                <a:gd name="T8" fmla="*/ 910 w 924"/>
                <a:gd name="T9" fmla="*/ 260 h 458"/>
                <a:gd name="T10" fmla="*/ 910 w 924"/>
                <a:gd name="T11" fmla="*/ 252 h 458"/>
                <a:gd name="T12" fmla="*/ 877 w 924"/>
                <a:gd name="T13" fmla="*/ 178 h 458"/>
                <a:gd name="T14" fmla="*/ 758 w 924"/>
                <a:gd name="T15" fmla="*/ 96 h 458"/>
                <a:gd name="T16" fmla="*/ 689 w 924"/>
                <a:gd name="T17" fmla="*/ 72 h 458"/>
                <a:gd name="T18" fmla="*/ 640 w 924"/>
                <a:gd name="T19" fmla="*/ 57 h 458"/>
                <a:gd name="T20" fmla="*/ 592 w 924"/>
                <a:gd name="T21" fmla="*/ 41 h 458"/>
                <a:gd name="T22" fmla="*/ 542 w 924"/>
                <a:gd name="T23" fmla="*/ 31 h 458"/>
                <a:gd name="T24" fmla="*/ 479 w 924"/>
                <a:gd name="T25" fmla="*/ 24 h 458"/>
                <a:gd name="T26" fmla="*/ 462 w 924"/>
                <a:gd name="T27" fmla="*/ 24 h 458"/>
                <a:gd name="T28" fmla="*/ 447 w 924"/>
                <a:gd name="T29" fmla="*/ 24 h 458"/>
                <a:gd name="T30" fmla="*/ 403 w 924"/>
                <a:gd name="T31" fmla="*/ 27 h 458"/>
                <a:gd name="T32" fmla="*/ 340 w 924"/>
                <a:gd name="T33" fmla="*/ 38 h 458"/>
                <a:gd name="T34" fmla="*/ 309 w 924"/>
                <a:gd name="T35" fmla="*/ 45 h 458"/>
                <a:gd name="T36" fmla="*/ 256 w 924"/>
                <a:gd name="T37" fmla="*/ 65 h 458"/>
                <a:gd name="T38" fmla="*/ 190 w 924"/>
                <a:gd name="T39" fmla="*/ 86 h 458"/>
                <a:gd name="T40" fmla="*/ 129 w 924"/>
                <a:gd name="T41" fmla="*/ 114 h 458"/>
                <a:gd name="T42" fmla="*/ 107 w 924"/>
                <a:gd name="T43" fmla="*/ 126 h 458"/>
                <a:gd name="T44" fmla="*/ 30 w 924"/>
                <a:gd name="T45" fmla="*/ 200 h 458"/>
                <a:gd name="T46" fmla="*/ 14 w 924"/>
                <a:gd name="T47" fmla="*/ 242 h 458"/>
                <a:gd name="T48" fmla="*/ 13 w 924"/>
                <a:gd name="T49" fmla="*/ 258 h 458"/>
                <a:gd name="T50" fmla="*/ 14 w 924"/>
                <a:gd name="T51" fmla="*/ 330 h 458"/>
                <a:gd name="T52" fmla="*/ 54 w 924"/>
                <a:gd name="T53" fmla="*/ 391 h 458"/>
                <a:gd name="T54" fmla="*/ 106 w 924"/>
                <a:gd name="T55" fmla="*/ 420 h 458"/>
                <a:gd name="T56" fmla="*/ 51 w 924"/>
                <a:gd name="T57" fmla="*/ 394 h 458"/>
                <a:gd name="T58" fmla="*/ 5 w 924"/>
                <a:gd name="T59" fmla="*/ 332 h 458"/>
                <a:gd name="T60" fmla="*/ 0 w 924"/>
                <a:gd name="T61" fmla="*/ 258 h 458"/>
                <a:gd name="T62" fmla="*/ 1 w 924"/>
                <a:gd name="T63" fmla="*/ 240 h 458"/>
                <a:gd name="T64" fmla="*/ 17 w 924"/>
                <a:gd name="T65" fmla="*/ 193 h 458"/>
                <a:gd name="T66" fmla="*/ 97 w 924"/>
                <a:gd name="T67" fmla="*/ 111 h 458"/>
                <a:gd name="T68" fmla="*/ 119 w 924"/>
                <a:gd name="T69" fmla="*/ 97 h 458"/>
                <a:gd name="T70" fmla="*/ 182 w 924"/>
                <a:gd name="T71" fmla="*/ 66 h 458"/>
                <a:gd name="T72" fmla="*/ 259 w 924"/>
                <a:gd name="T73" fmla="*/ 39 h 458"/>
                <a:gd name="T74" fmla="*/ 309 w 924"/>
                <a:gd name="T75" fmla="*/ 22 h 458"/>
                <a:gd name="T76" fmla="*/ 348 w 924"/>
                <a:gd name="T77" fmla="*/ 12 h 458"/>
                <a:gd name="T78" fmla="*/ 413 w 924"/>
                <a:gd name="T79" fmla="*/ 2 h 458"/>
                <a:gd name="T80" fmla="*/ 453 w 924"/>
                <a:gd name="T81" fmla="*/ 0 h 458"/>
                <a:gd name="T82" fmla="*/ 473 w 924"/>
                <a:gd name="T83" fmla="*/ 0 h 458"/>
                <a:gd name="T84" fmla="*/ 533 w 924"/>
                <a:gd name="T85" fmla="*/ 5 h 458"/>
                <a:gd name="T86" fmla="*/ 585 w 924"/>
                <a:gd name="T87" fmla="*/ 15 h 458"/>
                <a:gd name="T88" fmla="*/ 636 w 924"/>
                <a:gd name="T89" fmla="*/ 31 h 458"/>
                <a:gd name="T90" fmla="*/ 695 w 924"/>
                <a:gd name="T91" fmla="*/ 50 h 458"/>
                <a:gd name="T92" fmla="*/ 740 w 924"/>
                <a:gd name="T93" fmla="*/ 66 h 458"/>
                <a:gd name="T94" fmla="*/ 767 w 924"/>
                <a:gd name="T95" fmla="*/ 77 h 458"/>
                <a:gd name="T96" fmla="*/ 890 w 924"/>
                <a:gd name="T97" fmla="*/ 168 h 458"/>
                <a:gd name="T98" fmla="*/ 923 w 924"/>
                <a:gd name="T99" fmla="*/ 251 h 458"/>
                <a:gd name="T100" fmla="*/ 924 w 924"/>
                <a:gd name="T101" fmla="*/ 260 h 458"/>
                <a:gd name="T102" fmla="*/ 924 w 924"/>
                <a:gd name="T103" fmla="*/ 263 h 458"/>
                <a:gd name="T104" fmla="*/ 907 w 924"/>
                <a:gd name="T105" fmla="*/ 352 h 458"/>
                <a:gd name="T106" fmla="*/ 859 w 924"/>
                <a:gd name="T107" fmla="*/ 417 h 458"/>
                <a:gd name="T108" fmla="*/ 836 w 924"/>
                <a:gd name="T109" fmla="*/ 439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24" h="458">
                  <a:moveTo>
                    <a:pt x="804" y="458"/>
                  </a:moveTo>
                  <a:cubicBezTo>
                    <a:pt x="809" y="456"/>
                    <a:pt x="815" y="453"/>
                    <a:pt x="820" y="449"/>
                  </a:cubicBezTo>
                  <a:cubicBezTo>
                    <a:pt x="825" y="446"/>
                    <a:pt x="830" y="442"/>
                    <a:pt x="834" y="437"/>
                  </a:cubicBezTo>
                  <a:cubicBezTo>
                    <a:pt x="838" y="433"/>
                    <a:pt x="842" y="428"/>
                    <a:pt x="846" y="423"/>
                  </a:cubicBezTo>
                  <a:cubicBezTo>
                    <a:pt x="848" y="421"/>
                    <a:pt x="850" y="419"/>
                    <a:pt x="853" y="416"/>
                  </a:cubicBezTo>
                  <a:cubicBezTo>
                    <a:pt x="853" y="416"/>
                    <a:pt x="854" y="415"/>
                    <a:pt x="855" y="414"/>
                  </a:cubicBezTo>
                  <a:cubicBezTo>
                    <a:pt x="856" y="413"/>
                    <a:pt x="856" y="413"/>
                    <a:pt x="856" y="413"/>
                  </a:cubicBezTo>
                  <a:cubicBezTo>
                    <a:pt x="858" y="412"/>
                    <a:pt x="859" y="411"/>
                    <a:pt x="860" y="410"/>
                  </a:cubicBezTo>
                  <a:cubicBezTo>
                    <a:pt x="864" y="406"/>
                    <a:pt x="869" y="402"/>
                    <a:pt x="873" y="397"/>
                  </a:cubicBezTo>
                  <a:cubicBezTo>
                    <a:pt x="877" y="392"/>
                    <a:pt x="880" y="387"/>
                    <a:pt x="883" y="382"/>
                  </a:cubicBezTo>
                  <a:cubicBezTo>
                    <a:pt x="887" y="377"/>
                    <a:pt x="889" y="372"/>
                    <a:pt x="892" y="366"/>
                  </a:cubicBezTo>
                  <a:cubicBezTo>
                    <a:pt x="895" y="361"/>
                    <a:pt x="897" y="355"/>
                    <a:pt x="899" y="349"/>
                  </a:cubicBezTo>
                  <a:cubicBezTo>
                    <a:pt x="902" y="338"/>
                    <a:pt x="905" y="326"/>
                    <a:pt x="907" y="314"/>
                  </a:cubicBezTo>
                  <a:cubicBezTo>
                    <a:pt x="909" y="302"/>
                    <a:pt x="910" y="289"/>
                    <a:pt x="910" y="277"/>
                  </a:cubicBezTo>
                  <a:cubicBezTo>
                    <a:pt x="910" y="274"/>
                    <a:pt x="910" y="271"/>
                    <a:pt x="910" y="268"/>
                  </a:cubicBezTo>
                  <a:cubicBezTo>
                    <a:pt x="910" y="263"/>
                    <a:pt x="910" y="263"/>
                    <a:pt x="910" y="263"/>
                  </a:cubicBezTo>
                  <a:cubicBezTo>
                    <a:pt x="910" y="261"/>
                    <a:pt x="910" y="261"/>
                    <a:pt x="910" y="261"/>
                  </a:cubicBezTo>
                  <a:cubicBezTo>
                    <a:pt x="910" y="260"/>
                    <a:pt x="910" y="260"/>
                    <a:pt x="910" y="260"/>
                  </a:cubicBezTo>
                  <a:cubicBezTo>
                    <a:pt x="910" y="260"/>
                    <a:pt x="910" y="260"/>
                    <a:pt x="910" y="260"/>
                  </a:cubicBezTo>
                  <a:cubicBezTo>
                    <a:pt x="910" y="260"/>
                    <a:pt x="910" y="261"/>
                    <a:pt x="910" y="260"/>
                  </a:cubicBezTo>
                  <a:cubicBezTo>
                    <a:pt x="910" y="260"/>
                    <a:pt x="910" y="260"/>
                    <a:pt x="910" y="260"/>
                  </a:cubicBezTo>
                  <a:cubicBezTo>
                    <a:pt x="910" y="259"/>
                    <a:pt x="910" y="259"/>
                    <a:pt x="910" y="259"/>
                  </a:cubicBezTo>
                  <a:cubicBezTo>
                    <a:pt x="910" y="254"/>
                    <a:pt x="910" y="254"/>
                    <a:pt x="910" y="254"/>
                  </a:cubicBezTo>
                  <a:cubicBezTo>
                    <a:pt x="910" y="252"/>
                    <a:pt x="910" y="252"/>
                    <a:pt x="910" y="252"/>
                  </a:cubicBezTo>
                  <a:cubicBezTo>
                    <a:pt x="909" y="250"/>
                    <a:pt x="909" y="250"/>
                    <a:pt x="909" y="250"/>
                  </a:cubicBezTo>
                  <a:cubicBezTo>
                    <a:pt x="909" y="247"/>
                    <a:pt x="909" y="244"/>
                    <a:pt x="908" y="241"/>
                  </a:cubicBezTo>
                  <a:cubicBezTo>
                    <a:pt x="906" y="230"/>
                    <a:pt x="902" y="219"/>
                    <a:pt x="896" y="208"/>
                  </a:cubicBezTo>
                  <a:cubicBezTo>
                    <a:pt x="891" y="198"/>
                    <a:pt x="884" y="188"/>
                    <a:pt x="877" y="178"/>
                  </a:cubicBezTo>
                  <a:cubicBezTo>
                    <a:pt x="869" y="169"/>
                    <a:pt x="860" y="161"/>
                    <a:pt x="851" y="153"/>
                  </a:cubicBezTo>
                  <a:cubicBezTo>
                    <a:pt x="842" y="145"/>
                    <a:pt x="833" y="138"/>
                    <a:pt x="822" y="131"/>
                  </a:cubicBezTo>
                  <a:cubicBezTo>
                    <a:pt x="812" y="124"/>
                    <a:pt x="802" y="118"/>
                    <a:pt x="791" y="112"/>
                  </a:cubicBezTo>
                  <a:cubicBezTo>
                    <a:pt x="780" y="107"/>
                    <a:pt x="769" y="101"/>
                    <a:pt x="758" y="96"/>
                  </a:cubicBezTo>
                  <a:cubicBezTo>
                    <a:pt x="747" y="91"/>
                    <a:pt x="736" y="87"/>
                    <a:pt x="724" y="83"/>
                  </a:cubicBezTo>
                  <a:cubicBezTo>
                    <a:pt x="721" y="82"/>
                    <a:pt x="718" y="81"/>
                    <a:pt x="715" y="80"/>
                  </a:cubicBezTo>
                  <a:cubicBezTo>
                    <a:pt x="712" y="79"/>
                    <a:pt x="710" y="78"/>
                    <a:pt x="707" y="77"/>
                  </a:cubicBezTo>
                  <a:cubicBezTo>
                    <a:pt x="701" y="75"/>
                    <a:pt x="695" y="73"/>
                    <a:pt x="689" y="72"/>
                  </a:cubicBezTo>
                  <a:cubicBezTo>
                    <a:pt x="677" y="68"/>
                    <a:pt x="665" y="65"/>
                    <a:pt x="653" y="62"/>
                  </a:cubicBezTo>
                  <a:cubicBezTo>
                    <a:pt x="653" y="62"/>
                    <a:pt x="653" y="62"/>
                    <a:pt x="653" y="62"/>
                  </a:cubicBezTo>
                  <a:cubicBezTo>
                    <a:pt x="652" y="62"/>
                    <a:pt x="652" y="62"/>
                    <a:pt x="652" y="62"/>
                  </a:cubicBezTo>
                  <a:cubicBezTo>
                    <a:pt x="640" y="57"/>
                    <a:pt x="640" y="57"/>
                    <a:pt x="640" y="57"/>
                  </a:cubicBezTo>
                  <a:cubicBezTo>
                    <a:pt x="628" y="53"/>
                    <a:pt x="628" y="53"/>
                    <a:pt x="628" y="53"/>
                  </a:cubicBezTo>
                  <a:cubicBezTo>
                    <a:pt x="616" y="49"/>
                    <a:pt x="616" y="49"/>
                    <a:pt x="616" y="49"/>
                  </a:cubicBezTo>
                  <a:cubicBezTo>
                    <a:pt x="612" y="47"/>
                    <a:pt x="608" y="46"/>
                    <a:pt x="604" y="45"/>
                  </a:cubicBezTo>
                  <a:cubicBezTo>
                    <a:pt x="600" y="44"/>
                    <a:pt x="596" y="43"/>
                    <a:pt x="592" y="41"/>
                  </a:cubicBezTo>
                  <a:cubicBezTo>
                    <a:pt x="587" y="40"/>
                    <a:pt x="583" y="39"/>
                    <a:pt x="579" y="38"/>
                  </a:cubicBezTo>
                  <a:cubicBezTo>
                    <a:pt x="575" y="37"/>
                    <a:pt x="571" y="36"/>
                    <a:pt x="567" y="36"/>
                  </a:cubicBezTo>
                  <a:cubicBezTo>
                    <a:pt x="563" y="35"/>
                    <a:pt x="559" y="34"/>
                    <a:pt x="554" y="33"/>
                  </a:cubicBezTo>
                  <a:cubicBezTo>
                    <a:pt x="550" y="32"/>
                    <a:pt x="546" y="32"/>
                    <a:pt x="542" y="31"/>
                  </a:cubicBezTo>
                  <a:cubicBezTo>
                    <a:pt x="538" y="30"/>
                    <a:pt x="533" y="29"/>
                    <a:pt x="529" y="29"/>
                  </a:cubicBezTo>
                  <a:cubicBezTo>
                    <a:pt x="517" y="27"/>
                    <a:pt x="517" y="27"/>
                    <a:pt x="517" y="27"/>
                  </a:cubicBezTo>
                  <a:cubicBezTo>
                    <a:pt x="504" y="26"/>
                    <a:pt x="504" y="26"/>
                    <a:pt x="504" y="26"/>
                  </a:cubicBezTo>
                  <a:cubicBezTo>
                    <a:pt x="496" y="25"/>
                    <a:pt x="487" y="24"/>
                    <a:pt x="479" y="24"/>
                  </a:cubicBezTo>
                  <a:cubicBezTo>
                    <a:pt x="472" y="24"/>
                    <a:pt x="472" y="24"/>
                    <a:pt x="472" y="24"/>
                  </a:cubicBezTo>
                  <a:cubicBezTo>
                    <a:pt x="466" y="24"/>
                    <a:pt x="466" y="24"/>
                    <a:pt x="466" y="24"/>
                  </a:cubicBezTo>
                  <a:cubicBezTo>
                    <a:pt x="463" y="24"/>
                    <a:pt x="463" y="24"/>
                    <a:pt x="463" y="24"/>
                  </a:cubicBezTo>
                  <a:cubicBezTo>
                    <a:pt x="462" y="24"/>
                    <a:pt x="462" y="24"/>
                    <a:pt x="462" y="24"/>
                  </a:cubicBezTo>
                  <a:cubicBezTo>
                    <a:pt x="462" y="24"/>
                    <a:pt x="462" y="24"/>
                    <a:pt x="462" y="24"/>
                  </a:cubicBezTo>
                  <a:cubicBezTo>
                    <a:pt x="460" y="24"/>
                    <a:pt x="460" y="24"/>
                    <a:pt x="460" y="24"/>
                  </a:cubicBezTo>
                  <a:cubicBezTo>
                    <a:pt x="453" y="24"/>
                    <a:pt x="453" y="24"/>
                    <a:pt x="453" y="24"/>
                  </a:cubicBezTo>
                  <a:cubicBezTo>
                    <a:pt x="451" y="24"/>
                    <a:pt x="449" y="24"/>
                    <a:pt x="447" y="24"/>
                  </a:cubicBezTo>
                  <a:cubicBezTo>
                    <a:pt x="441" y="24"/>
                    <a:pt x="441" y="24"/>
                    <a:pt x="441" y="24"/>
                  </a:cubicBezTo>
                  <a:cubicBezTo>
                    <a:pt x="437" y="24"/>
                    <a:pt x="432" y="25"/>
                    <a:pt x="428" y="25"/>
                  </a:cubicBezTo>
                  <a:cubicBezTo>
                    <a:pt x="415" y="26"/>
                    <a:pt x="415" y="26"/>
                    <a:pt x="415" y="26"/>
                  </a:cubicBezTo>
                  <a:cubicBezTo>
                    <a:pt x="403" y="27"/>
                    <a:pt x="403" y="27"/>
                    <a:pt x="403" y="27"/>
                  </a:cubicBezTo>
                  <a:cubicBezTo>
                    <a:pt x="390" y="29"/>
                    <a:pt x="390" y="29"/>
                    <a:pt x="390" y="29"/>
                  </a:cubicBezTo>
                  <a:cubicBezTo>
                    <a:pt x="378" y="30"/>
                    <a:pt x="378" y="30"/>
                    <a:pt x="378" y="30"/>
                  </a:cubicBezTo>
                  <a:cubicBezTo>
                    <a:pt x="369" y="32"/>
                    <a:pt x="361" y="33"/>
                    <a:pt x="352" y="35"/>
                  </a:cubicBezTo>
                  <a:cubicBezTo>
                    <a:pt x="348" y="36"/>
                    <a:pt x="344" y="37"/>
                    <a:pt x="340" y="38"/>
                  </a:cubicBezTo>
                  <a:cubicBezTo>
                    <a:pt x="336" y="38"/>
                    <a:pt x="332" y="39"/>
                    <a:pt x="328" y="40"/>
                  </a:cubicBezTo>
                  <a:cubicBezTo>
                    <a:pt x="322" y="42"/>
                    <a:pt x="322" y="42"/>
                    <a:pt x="322" y="42"/>
                  </a:cubicBezTo>
                  <a:cubicBezTo>
                    <a:pt x="315" y="44"/>
                    <a:pt x="315" y="44"/>
                    <a:pt x="315" y="44"/>
                  </a:cubicBezTo>
                  <a:cubicBezTo>
                    <a:pt x="309" y="45"/>
                    <a:pt x="309" y="45"/>
                    <a:pt x="309" y="45"/>
                  </a:cubicBezTo>
                  <a:cubicBezTo>
                    <a:pt x="307" y="46"/>
                    <a:pt x="305" y="47"/>
                    <a:pt x="303" y="47"/>
                  </a:cubicBezTo>
                  <a:cubicBezTo>
                    <a:pt x="295" y="50"/>
                    <a:pt x="287" y="53"/>
                    <a:pt x="279" y="55"/>
                  </a:cubicBezTo>
                  <a:cubicBezTo>
                    <a:pt x="275" y="57"/>
                    <a:pt x="271" y="58"/>
                    <a:pt x="268" y="60"/>
                  </a:cubicBezTo>
                  <a:cubicBezTo>
                    <a:pt x="256" y="65"/>
                    <a:pt x="256" y="65"/>
                    <a:pt x="256" y="65"/>
                  </a:cubicBezTo>
                  <a:cubicBezTo>
                    <a:pt x="255" y="66"/>
                    <a:pt x="255" y="66"/>
                    <a:pt x="255" y="66"/>
                  </a:cubicBezTo>
                  <a:cubicBezTo>
                    <a:pt x="254" y="66"/>
                    <a:pt x="254" y="66"/>
                    <a:pt x="254" y="66"/>
                  </a:cubicBezTo>
                  <a:cubicBezTo>
                    <a:pt x="243" y="69"/>
                    <a:pt x="232" y="72"/>
                    <a:pt x="222" y="75"/>
                  </a:cubicBezTo>
                  <a:cubicBezTo>
                    <a:pt x="211" y="78"/>
                    <a:pt x="200" y="82"/>
                    <a:pt x="190" y="86"/>
                  </a:cubicBezTo>
                  <a:cubicBezTo>
                    <a:pt x="185" y="88"/>
                    <a:pt x="179" y="90"/>
                    <a:pt x="174" y="92"/>
                  </a:cubicBezTo>
                  <a:cubicBezTo>
                    <a:pt x="172" y="93"/>
                    <a:pt x="169" y="94"/>
                    <a:pt x="166" y="95"/>
                  </a:cubicBezTo>
                  <a:cubicBezTo>
                    <a:pt x="159" y="99"/>
                    <a:pt x="159" y="99"/>
                    <a:pt x="159" y="99"/>
                  </a:cubicBezTo>
                  <a:cubicBezTo>
                    <a:pt x="148" y="103"/>
                    <a:pt x="138" y="108"/>
                    <a:pt x="129" y="114"/>
                  </a:cubicBezTo>
                  <a:cubicBezTo>
                    <a:pt x="125" y="116"/>
                    <a:pt x="125" y="116"/>
                    <a:pt x="125" y="116"/>
                  </a:cubicBezTo>
                  <a:cubicBezTo>
                    <a:pt x="121" y="118"/>
                    <a:pt x="121" y="118"/>
                    <a:pt x="121" y="118"/>
                  </a:cubicBezTo>
                  <a:cubicBezTo>
                    <a:pt x="119" y="119"/>
                    <a:pt x="116" y="120"/>
                    <a:pt x="114" y="122"/>
                  </a:cubicBezTo>
                  <a:cubicBezTo>
                    <a:pt x="107" y="126"/>
                    <a:pt x="107" y="126"/>
                    <a:pt x="107" y="126"/>
                  </a:cubicBezTo>
                  <a:cubicBezTo>
                    <a:pt x="105" y="128"/>
                    <a:pt x="102" y="129"/>
                    <a:pt x="100" y="131"/>
                  </a:cubicBezTo>
                  <a:cubicBezTo>
                    <a:pt x="91" y="137"/>
                    <a:pt x="82" y="144"/>
                    <a:pt x="73" y="151"/>
                  </a:cubicBezTo>
                  <a:cubicBezTo>
                    <a:pt x="65" y="158"/>
                    <a:pt x="57" y="166"/>
                    <a:pt x="50" y="174"/>
                  </a:cubicBezTo>
                  <a:cubicBezTo>
                    <a:pt x="42" y="182"/>
                    <a:pt x="36" y="191"/>
                    <a:pt x="30" y="200"/>
                  </a:cubicBezTo>
                  <a:cubicBezTo>
                    <a:pt x="25" y="210"/>
                    <a:pt x="20" y="220"/>
                    <a:pt x="17" y="230"/>
                  </a:cubicBezTo>
                  <a:cubicBezTo>
                    <a:pt x="16" y="234"/>
                    <a:pt x="16" y="234"/>
                    <a:pt x="16" y="234"/>
                  </a:cubicBezTo>
                  <a:cubicBezTo>
                    <a:pt x="16" y="235"/>
                    <a:pt x="15" y="237"/>
                    <a:pt x="15" y="238"/>
                  </a:cubicBezTo>
                  <a:cubicBezTo>
                    <a:pt x="14" y="242"/>
                    <a:pt x="14" y="242"/>
                    <a:pt x="14" y="242"/>
                  </a:cubicBezTo>
                  <a:cubicBezTo>
                    <a:pt x="14" y="243"/>
                    <a:pt x="14" y="245"/>
                    <a:pt x="14" y="246"/>
                  </a:cubicBezTo>
                  <a:cubicBezTo>
                    <a:pt x="13" y="250"/>
                    <a:pt x="13" y="250"/>
                    <a:pt x="13" y="250"/>
                  </a:cubicBezTo>
                  <a:cubicBezTo>
                    <a:pt x="13" y="251"/>
                    <a:pt x="13" y="253"/>
                    <a:pt x="13" y="254"/>
                  </a:cubicBezTo>
                  <a:cubicBezTo>
                    <a:pt x="13" y="258"/>
                    <a:pt x="13" y="258"/>
                    <a:pt x="13" y="258"/>
                  </a:cubicBezTo>
                  <a:cubicBezTo>
                    <a:pt x="12" y="260"/>
                    <a:pt x="12" y="260"/>
                    <a:pt x="12" y="260"/>
                  </a:cubicBezTo>
                  <a:cubicBezTo>
                    <a:pt x="12" y="262"/>
                    <a:pt x="12" y="262"/>
                    <a:pt x="12" y="262"/>
                  </a:cubicBezTo>
                  <a:cubicBezTo>
                    <a:pt x="12" y="274"/>
                    <a:pt x="11" y="285"/>
                    <a:pt x="11" y="297"/>
                  </a:cubicBezTo>
                  <a:cubicBezTo>
                    <a:pt x="11" y="308"/>
                    <a:pt x="12" y="319"/>
                    <a:pt x="14" y="330"/>
                  </a:cubicBezTo>
                  <a:cubicBezTo>
                    <a:pt x="16" y="341"/>
                    <a:pt x="19" y="351"/>
                    <a:pt x="25" y="360"/>
                  </a:cubicBezTo>
                  <a:cubicBezTo>
                    <a:pt x="31" y="370"/>
                    <a:pt x="38" y="378"/>
                    <a:pt x="47" y="385"/>
                  </a:cubicBezTo>
                  <a:cubicBezTo>
                    <a:pt x="48" y="386"/>
                    <a:pt x="49" y="387"/>
                    <a:pt x="50" y="388"/>
                  </a:cubicBezTo>
                  <a:cubicBezTo>
                    <a:pt x="51" y="389"/>
                    <a:pt x="53" y="390"/>
                    <a:pt x="54" y="391"/>
                  </a:cubicBezTo>
                  <a:cubicBezTo>
                    <a:pt x="57" y="393"/>
                    <a:pt x="57" y="393"/>
                    <a:pt x="57" y="393"/>
                  </a:cubicBezTo>
                  <a:cubicBezTo>
                    <a:pt x="61" y="395"/>
                    <a:pt x="61" y="395"/>
                    <a:pt x="61" y="395"/>
                  </a:cubicBezTo>
                  <a:cubicBezTo>
                    <a:pt x="66" y="398"/>
                    <a:pt x="71" y="401"/>
                    <a:pt x="76" y="404"/>
                  </a:cubicBezTo>
                  <a:cubicBezTo>
                    <a:pt x="86" y="409"/>
                    <a:pt x="96" y="415"/>
                    <a:pt x="106" y="420"/>
                  </a:cubicBezTo>
                  <a:cubicBezTo>
                    <a:pt x="95" y="415"/>
                    <a:pt x="85" y="411"/>
                    <a:pt x="74" y="406"/>
                  </a:cubicBezTo>
                  <a:cubicBezTo>
                    <a:pt x="69" y="404"/>
                    <a:pt x="64" y="401"/>
                    <a:pt x="59" y="398"/>
                  </a:cubicBezTo>
                  <a:cubicBezTo>
                    <a:pt x="55" y="396"/>
                    <a:pt x="55" y="396"/>
                    <a:pt x="55" y="396"/>
                  </a:cubicBezTo>
                  <a:cubicBezTo>
                    <a:pt x="51" y="394"/>
                    <a:pt x="51" y="394"/>
                    <a:pt x="51" y="394"/>
                  </a:cubicBezTo>
                  <a:cubicBezTo>
                    <a:pt x="50" y="393"/>
                    <a:pt x="49" y="393"/>
                    <a:pt x="48" y="392"/>
                  </a:cubicBezTo>
                  <a:cubicBezTo>
                    <a:pt x="46" y="391"/>
                    <a:pt x="45" y="390"/>
                    <a:pt x="44" y="389"/>
                  </a:cubicBezTo>
                  <a:cubicBezTo>
                    <a:pt x="35" y="382"/>
                    <a:pt x="26" y="374"/>
                    <a:pt x="19" y="364"/>
                  </a:cubicBezTo>
                  <a:cubicBezTo>
                    <a:pt x="12" y="354"/>
                    <a:pt x="8" y="343"/>
                    <a:pt x="5" y="332"/>
                  </a:cubicBezTo>
                  <a:cubicBezTo>
                    <a:pt x="2" y="320"/>
                    <a:pt x="1" y="308"/>
                    <a:pt x="1" y="297"/>
                  </a:cubicBezTo>
                  <a:cubicBezTo>
                    <a:pt x="0" y="285"/>
                    <a:pt x="0" y="274"/>
                    <a:pt x="0" y="262"/>
                  </a:cubicBezTo>
                  <a:cubicBezTo>
                    <a:pt x="0" y="260"/>
                    <a:pt x="0" y="260"/>
                    <a:pt x="0" y="260"/>
                  </a:cubicBezTo>
                  <a:cubicBezTo>
                    <a:pt x="0" y="258"/>
                    <a:pt x="0" y="258"/>
                    <a:pt x="0" y="258"/>
                  </a:cubicBezTo>
                  <a:cubicBezTo>
                    <a:pt x="0" y="253"/>
                    <a:pt x="0" y="253"/>
                    <a:pt x="0" y="253"/>
                  </a:cubicBezTo>
                  <a:cubicBezTo>
                    <a:pt x="0" y="252"/>
                    <a:pt x="0" y="250"/>
                    <a:pt x="0" y="249"/>
                  </a:cubicBezTo>
                  <a:cubicBezTo>
                    <a:pt x="1" y="244"/>
                    <a:pt x="1" y="244"/>
                    <a:pt x="1" y="244"/>
                  </a:cubicBezTo>
                  <a:cubicBezTo>
                    <a:pt x="1" y="243"/>
                    <a:pt x="1" y="241"/>
                    <a:pt x="1" y="240"/>
                  </a:cubicBezTo>
                  <a:cubicBezTo>
                    <a:pt x="2" y="235"/>
                    <a:pt x="2" y="235"/>
                    <a:pt x="2" y="235"/>
                  </a:cubicBezTo>
                  <a:cubicBezTo>
                    <a:pt x="2" y="234"/>
                    <a:pt x="3" y="232"/>
                    <a:pt x="3" y="231"/>
                  </a:cubicBezTo>
                  <a:cubicBezTo>
                    <a:pt x="4" y="227"/>
                    <a:pt x="4" y="227"/>
                    <a:pt x="4" y="227"/>
                  </a:cubicBezTo>
                  <a:cubicBezTo>
                    <a:pt x="7" y="215"/>
                    <a:pt x="11" y="204"/>
                    <a:pt x="17" y="193"/>
                  </a:cubicBezTo>
                  <a:cubicBezTo>
                    <a:pt x="23" y="182"/>
                    <a:pt x="30" y="173"/>
                    <a:pt x="37" y="163"/>
                  </a:cubicBezTo>
                  <a:cubicBezTo>
                    <a:pt x="45" y="154"/>
                    <a:pt x="53" y="146"/>
                    <a:pt x="62" y="138"/>
                  </a:cubicBezTo>
                  <a:cubicBezTo>
                    <a:pt x="71" y="130"/>
                    <a:pt x="80" y="122"/>
                    <a:pt x="89" y="116"/>
                  </a:cubicBezTo>
                  <a:cubicBezTo>
                    <a:pt x="92" y="114"/>
                    <a:pt x="94" y="112"/>
                    <a:pt x="97" y="111"/>
                  </a:cubicBezTo>
                  <a:cubicBezTo>
                    <a:pt x="104" y="106"/>
                    <a:pt x="104" y="106"/>
                    <a:pt x="104" y="106"/>
                  </a:cubicBezTo>
                  <a:cubicBezTo>
                    <a:pt x="107" y="104"/>
                    <a:pt x="109" y="103"/>
                    <a:pt x="112" y="101"/>
                  </a:cubicBezTo>
                  <a:cubicBezTo>
                    <a:pt x="115" y="99"/>
                    <a:pt x="115" y="99"/>
                    <a:pt x="115" y="99"/>
                  </a:cubicBezTo>
                  <a:cubicBezTo>
                    <a:pt x="119" y="97"/>
                    <a:pt x="119" y="97"/>
                    <a:pt x="119" y="97"/>
                  </a:cubicBezTo>
                  <a:cubicBezTo>
                    <a:pt x="129" y="91"/>
                    <a:pt x="140" y="85"/>
                    <a:pt x="150" y="80"/>
                  </a:cubicBezTo>
                  <a:cubicBezTo>
                    <a:pt x="158" y="77"/>
                    <a:pt x="158" y="77"/>
                    <a:pt x="158" y="77"/>
                  </a:cubicBezTo>
                  <a:cubicBezTo>
                    <a:pt x="161" y="75"/>
                    <a:pt x="163" y="74"/>
                    <a:pt x="166" y="73"/>
                  </a:cubicBezTo>
                  <a:cubicBezTo>
                    <a:pt x="171" y="71"/>
                    <a:pt x="177" y="69"/>
                    <a:pt x="182" y="66"/>
                  </a:cubicBezTo>
                  <a:cubicBezTo>
                    <a:pt x="193" y="62"/>
                    <a:pt x="204" y="58"/>
                    <a:pt x="215" y="54"/>
                  </a:cubicBezTo>
                  <a:cubicBezTo>
                    <a:pt x="226" y="51"/>
                    <a:pt x="237" y="47"/>
                    <a:pt x="248" y="44"/>
                  </a:cubicBezTo>
                  <a:cubicBezTo>
                    <a:pt x="247" y="45"/>
                    <a:pt x="247" y="45"/>
                    <a:pt x="247" y="45"/>
                  </a:cubicBezTo>
                  <a:cubicBezTo>
                    <a:pt x="259" y="39"/>
                    <a:pt x="259" y="39"/>
                    <a:pt x="259" y="39"/>
                  </a:cubicBezTo>
                  <a:cubicBezTo>
                    <a:pt x="263" y="38"/>
                    <a:pt x="267" y="36"/>
                    <a:pt x="271" y="34"/>
                  </a:cubicBezTo>
                  <a:cubicBezTo>
                    <a:pt x="280" y="31"/>
                    <a:pt x="288" y="28"/>
                    <a:pt x="296" y="25"/>
                  </a:cubicBezTo>
                  <a:cubicBezTo>
                    <a:pt x="298" y="25"/>
                    <a:pt x="301" y="24"/>
                    <a:pt x="303" y="23"/>
                  </a:cubicBezTo>
                  <a:cubicBezTo>
                    <a:pt x="309" y="22"/>
                    <a:pt x="309" y="22"/>
                    <a:pt x="309" y="22"/>
                  </a:cubicBezTo>
                  <a:cubicBezTo>
                    <a:pt x="315" y="20"/>
                    <a:pt x="315" y="20"/>
                    <a:pt x="315" y="20"/>
                  </a:cubicBezTo>
                  <a:cubicBezTo>
                    <a:pt x="322" y="18"/>
                    <a:pt x="322" y="18"/>
                    <a:pt x="322" y="18"/>
                  </a:cubicBezTo>
                  <a:cubicBezTo>
                    <a:pt x="326" y="17"/>
                    <a:pt x="330" y="16"/>
                    <a:pt x="335" y="15"/>
                  </a:cubicBezTo>
                  <a:cubicBezTo>
                    <a:pt x="339" y="14"/>
                    <a:pt x="343" y="13"/>
                    <a:pt x="348" y="12"/>
                  </a:cubicBezTo>
                  <a:cubicBezTo>
                    <a:pt x="356" y="10"/>
                    <a:pt x="365" y="9"/>
                    <a:pt x="374" y="7"/>
                  </a:cubicBezTo>
                  <a:cubicBezTo>
                    <a:pt x="378" y="6"/>
                    <a:pt x="383" y="6"/>
                    <a:pt x="387" y="5"/>
                  </a:cubicBezTo>
                  <a:cubicBezTo>
                    <a:pt x="400" y="3"/>
                    <a:pt x="400" y="3"/>
                    <a:pt x="400" y="3"/>
                  </a:cubicBezTo>
                  <a:cubicBezTo>
                    <a:pt x="413" y="2"/>
                    <a:pt x="413" y="2"/>
                    <a:pt x="413" y="2"/>
                  </a:cubicBezTo>
                  <a:cubicBezTo>
                    <a:pt x="427" y="1"/>
                    <a:pt x="427" y="1"/>
                    <a:pt x="427" y="1"/>
                  </a:cubicBezTo>
                  <a:cubicBezTo>
                    <a:pt x="431" y="1"/>
                    <a:pt x="435" y="0"/>
                    <a:pt x="440" y="0"/>
                  </a:cubicBezTo>
                  <a:cubicBezTo>
                    <a:pt x="447" y="0"/>
                    <a:pt x="447" y="0"/>
                    <a:pt x="447" y="0"/>
                  </a:cubicBezTo>
                  <a:cubicBezTo>
                    <a:pt x="449" y="0"/>
                    <a:pt x="451" y="0"/>
                    <a:pt x="453" y="0"/>
                  </a:cubicBezTo>
                  <a:cubicBezTo>
                    <a:pt x="460" y="0"/>
                    <a:pt x="460" y="0"/>
                    <a:pt x="460" y="0"/>
                  </a:cubicBezTo>
                  <a:cubicBezTo>
                    <a:pt x="463" y="0"/>
                    <a:pt x="463" y="0"/>
                    <a:pt x="463" y="0"/>
                  </a:cubicBezTo>
                  <a:cubicBezTo>
                    <a:pt x="466" y="0"/>
                    <a:pt x="466" y="0"/>
                    <a:pt x="466" y="0"/>
                  </a:cubicBezTo>
                  <a:cubicBezTo>
                    <a:pt x="473" y="0"/>
                    <a:pt x="473" y="0"/>
                    <a:pt x="473" y="0"/>
                  </a:cubicBezTo>
                  <a:cubicBezTo>
                    <a:pt x="480" y="0"/>
                    <a:pt x="480" y="0"/>
                    <a:pt x="480" y="0"/>
                  </a:cubicBezTo>
                  <a:cubicBezTo>
                    <a:pt x="489" y="0"/>
                    <a:pt x="498" y="1"/>
                    <a:pt x="506" y="2"/>
                  </a:cubicBezTo>
                  <a:cubicBezTo>
                    <a:pt x="520" y="3"/>
                    <a:pt x="520" y="3"/>
                    <a:pt x="520" y="3"/>
                  </a:cubicBezTo>
                  <a:cubicBezTo>
                    <a:pt x="533" y="5"/>
                    <a:pt x="533" y="5"/>
                    <a:pt x="533" y="5"/>
                  </a:cubicBezTo>
                  <a:cubicBezTo>
                    <a:pt x="537" y="6"/>
                    <a:pt x="541" y="7"/>
                    <a:pt x="546" y="7"/>
                  </a:cubicBezTo>
                  <a:cubicBezTo>
                    <a:pt x="550" y="8"/>
                    <a:pt x="555" y="9"/>
                    <a:pt x="559" y="10"/>
                  </a:cubicBezTo>
                  <a:cubicBezTo>
                    <a:pt x="563" y="11"/>
                    <a:pt x="568" y="11"/>
                    <a:pt x="572" y="12"/>
                  </a:cubicBezTo>
                  <a:cubicBezTo>
                    <a:pt x="576" y="13"/>
                    <a:pt x="581" y="14"/>
                    <a:pt x="585" y="15"/>
                  </a:cubicBezTo>
                  <a:cubicBezTo>
                    <a:pt x="589" y="17"/>
                    <a:pt x="593" y="18"/>
                    <a:pt x="598" y="19"/>
                  </a:cubicBezTo>
                  <a:cubicBezTo>
                    <a:pt x="602" y="20"/>
                    <a:pt x="606" y="21"/>
                    <a:pt x="610" y="22"/>
                  </a:cubicBezTo>
                  <a:cubicBezTo>
                    <a:pt x="615" y="24"/>
                    <a:pt x="619" y="25"/>
                    <a:pt x="623" y="26"/>
                  </a:cubicBezTo>
                  <a:cubicBezTo>
                    <a:pt x="636" y="31"/>
                    <a:pt x="636" y="31"/>
                    <a:pt x="636" y="31"/>
                  </a:cubicBezTo>
                  <a:cubicBezTo>
                    <a:pt x="648" y="35"/>
                    <a:pt x="648" y="35"/>
                    <a:pt x="648" y="35"/>
                  </a:cubicBezTo>
                  <a:cubicBezTo>
                    <a:pt x="661" y="40"/>
                    <a:pt x="661" y="40"/>
                    <a:pt x="661" y="40"/>
                  </a:cubicBezTo>
                  <a:cubicBezTo>
                    <a:pt x="659" y="40"/>
                    <a:pt x="659" y="40"/>
                    <a:pt x="659" y="40"/>
                  </a:cubicBezTo>
                  <a:cubicBezTo>
                    <a:pt x="671" y="43"/>
                    <a:pt x="683" y="46"/>
                    <a:pt x="695" y="50"/>
                  </a:cubicBezTo>
                  <a:cubicBezTo>
                    <a:pt x="702" y="52"/>
                    <a:pt x="708" y="54"/>
                    <a:pt x="714" y="56"/>
                  </a:cubicBezTo>
                  <a:cubicBezTo>
                    <a:pt x="717" y="57"/>
                    <a:pt x="720" y="58"/>
                    <a:pt x="723" y="59"/>
                  </a:cubicBezTo>
                  <a:cubicBezTo>
                    <a:pt x="726" y="60"/>
                    <a:pt x="729" y="61"/>
                    <a:pt x="732" y="62"/>
                  </a:cubicBezTo>
                  <a:cubicBezTo>
                    <a:pt x="740" y="66"/>
                    <a:pt x="740" y="66"/>
                    <a:pt x="740" y="66"/>
                  </a:cubicBezTo>
                  <a:cubicBezTo>
                    <a:pt x="743" y="67"/>
                    <a:pt x="746" y="68"/>
                    <a:pt x="749" y="69"/>
                  </a:cubicBezTo>
                  <a:cubicBezTo>
                    <a:pt x="754" y="71"/>
                    <a:pt x="754" y="71"/>
                    <a:pt x="754" y="71"/>
                  </a:cubicBezTo>
                  <a:cubicBezTo>
                    <a:pt x="758" y="73"/>
                    <a:pt x="758" y="73"/>
                    <a:pt x="758" y="73"/>
                  </a:cubicBezTo>
                  <a:cubicBezTo>
                    <a:pt x="767" y="77"/>
                    <a:pt x="767" y="77"/>
                    <a:pt x="767" y="77"/>
                  </a:cubicBezTo>
                  <a:cubicBezTo>
                    <a:pt x="778" y="82"/>
                    <a:pt x="790" y="88"/>
                    <a:pt x="801" y="94"/>
                  </a:cubicBezTo>
                  <a:cubicBezTo>
                    <a:pt x="812" y="101"/>
                    <a:pt x="823" y="108"/>
                    <a:pt x="833" y="115"/>
                  </a:cubicBezTo>
                  <a:cubicBezTo>
                    <a:pt x="844" y="122"/>
                    <a:pt x="854" y="130"/>
                    <a:pt x="864" y="139"/>
                  </a:cubicBezTo>
                  <a:cubicBezTo>
                    <a:pt x="873" y="148"/>
                    <a:pt x="882" y="157"/>
                    <a:pt x="890" y="168"/>
                  </a:cubicBezTo>
                  <a:cubicBezTo>
                    <a:pt x="898" y="178"/>
                    <a:pt x="905" y="189"/>
                    <a:pt x="911" y="201"/>
                  </a:cubicBezTo>
                  <a:cubicBezTo>
                    <a:pt x="916" y="213"/>
                    <a:pt x="920" y="226"/>
                    <a:pt x="922" y="239"/>
                  </a:cubicBezTo>
                  <a:cubicBezTo>
                    <a:pt x="923" y="242"/>
                    <a:pt x="923" y="245"/>
                    <a:pt x="923" y="249"/>
                  </a:cubicBezTo>
                  <a:cubicBezTo>
                    <a:pt x="923" y="251"/>
                    <a:pt x="923" y="251"/>
                    <a:pt x="923" y="251"/>
                  </a:cubicBezTo>
                  <a:cubicBezTo>
                    <a:pt x="924" y="254"/>
                    <a:pt x="924" y="254"/>
                    <a:pt x="924" y="254"/>
                  </a:cubicBezTo>
                  <a:cubicBezTo>
                    <a:pt x="924" y="258"/>
                    <a:pt x="924" y="258"/>
                    <a:pt x="924" y="258"/>
                  </a:cubicBezTo>
                  <a:cubicBezTo>
                    <a:pt x="924" y="260"/>
                    <a:pt x="924" y="260"/>
                    <a:pt x="924" y="260"/>
                  </a:cubicBezTo>
                  <a:cubicBezTo>
                    <a:pt x="924" y="260"/>
                    <a:pt x="924" y="260"/>
                    <a:pt x="924" y="260"/>
                  </a:cubicBezTo>
                  <a:cubicBezTo>
                    <a:pt x="924" y="260"/>
                    <a:pt x="924" y="260"/>
                    <a:pt x="924" y="260"/>
                  </a:cubicBezTo>
                  <a:cubicBezTo>
                    <a:pt x="924" y="260"/>
                    <a:pt x="924" y="260"/>
                    <a:pt x="924" y="260"/>
                  </a:cubicBezTo>
                  <a:cubicBezTo>
                    <a:pt x="924" y="261"/>
                    <a:pt x="924" y="261"/>
                    <a:pt x="924" y="261"/>
                  </a:cubicBezTo>
                  <a:cubicBezTo>
                    <a:pt x="924" y="263"/>
                    <a:pt x="924" y="263"/>
                    <a:pt x="924" y="263"/>
                  </a:cubicBezTo>
                  <a:cubicBezTo>
                    <a:pt x="923" y="268"/>
                    <a:pt x="923" y="268"/>
                    <a:pt x="923" y="268"/>
                  </a:cubicBezTo>
                  <a:cubicBezTo>
                    <a:pt x="923" y="271"/>
                    <a:pt x="923" y="275"/>
                    <a:pt x="923" y="278"/>
                  </a:cubicBezTo>
                  <a:cubicBezTo>
                    <a:pt x="922" y="290"/>
                    <a:pt x="921" y="303"/>
                    <a:pt x="918" y="316"/>
                  </a:cubicBezTo>
                  <a:cubicBezTo>
                    <a:pt x="916" y="328"/>
                    <a:pt x="912" y="340"/>
                    <a:pt x="907" y="352"/>
                  </a:cubicBezTo>
                  <a:cubicBezTo>
                    <a:pt x="903" y="364"/>
                    <a:pt x="897" y="376"/>
                    <a:pt x="890" y="386"/>
                  </a:cubicBezTo>
                  <a:cubicBezTo>
                    <a:pt x="886" y="392"/>
                    <a:pt x="882" y="397"/>
                    <a:pt x="877" y="401"/>
                  </a:cubicBezTo>
                  <a:cubicBezTo>
                    <a:pt x="873" y="406"/>
                    <a:pt x="868" y="410"/>
                    <a:pt x="863" y="414"/>
                  </a:cubicBezTo>
                  <a:cubicBezTo>
                    <a:pt x="862" y="415"/>
                    <a:pt x="861" y="416"/>
                    <a:pt x="859" y="417"/>
                  </a:cubicBezTo>
                  <a:cubicBezTo>
                    <a:pt x="857" y="418"/>
                    <a:pt x="857" y="418"/>
                    <a:pt x="857" y="418"/>
                  </a:cubicBezTo>
                  <a:cubicBezTo>
                    <a:pt x="857" y="419"/>
                    <a:pt x="856" y="419"/>
                    <a:pt x="856" y="420"/>
                  </a:cubicBezTo>
                  <a:cubicBezTo>
                    <a:pt x="854" y="422"/>
                    <a:pt x="852" y="424"/>
                    <a:pt x="849" y="426"/>
                  </a:cubicBezTo>
                  <a:cubicBezTo>
                    <a:pt x="845" y="431"/>
                    <a:pt x="841" y="435"/>
                    <a:pt x="836" y="439"/>
                  </a:cubicBezTo>
                  <a:cubicBezTo>
                    <a:pt x="831" y="443"/>
                    <a:pt x="826" y="447"/>
                    <a:pt x="820" y="450"/>
                  </a:cubicBezTo>
                  <a:cubicBezTo>
                    <a:pt x="815" y="454"/>
                    <a:pt x="809" y="456"/>
                    <a:pt x="804" y="4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p>
          </p:txBody>
        </p:sp>
        <p:sp>
          <p:nvSpPr>
            <p:cNvPr id="84" name="Freeform 31"/>
            <p:cNvSpPr>
              <a:spLocks/>
            </p:cNvSpPr>
            <p:nvPr/>
          </p:nvSpPr>
          <p:spPr bwMode="auto">
            <a:xfrm>
              <a:off x="1356698" y="4446587"/>
              <a:ext cx="179388" cy="1363664"/>
            </a:xfrm>
            <a:custGeom>
              <a:avLst/>
              <a:gdLst>
                <a:gd name="T0" fmla="*/ 18 w 113"/>
                <a:gd name="T1" fmla="*/ 0 h 859"/>
                <a:gd name="T2" fmla="*/ 0 w 113"/>
                <a:gd name="T3" fmla="*/ 95 h 859"/>
                <a:gd name="T4" fmla="*/ 0 w 113"/>
                <a:gd name="T5" fmla="*/ 516 h 859"/>
                <a:gd name="T6" fmla="*/ 0 w 113"/>
                <a:gd name="T7" fmla="*/ 574 h 859"/>
                <a:gd name="T8" fmla="*/ 18 w 113"/>
                <a:gd name="T9" fmla="*/ 611 h 859"/>
                <a:gd name="T10" fmla="*/ 45 w 113"/>
                <a:gd name="T11" fmla="*/ 644 h 859"/>
                <a:gd name="T12" fmla="*/ 0 w 113"/>
                <a:gd name="T13" fmla="*/ 699 h 859"/>
                <a:gd name="T14" fmla="*/ 23 w 113"/>
                <a:gd name="T15" fmla="*/ 859 h 859"/>
                <a:gd name="T16" fmla="*/ 66 w 113"/>
                <a:gd name="T17" fmla="*/ 831 h 859"/>
                <a:gd name="T18" fmla="*/ 66 w 113"/>
                <a:gd name="T19" fmla="*/ 754 h 859"/>
                <a:gd name="T20" fmla="*/ 113 w 113"/>
                <a:gd name="T21" fmla="*/ 706 h 859"/>
                <a:gd name="T22" fmla="*/ 85 w 113"/>
                <a:gd name="T23" fmla="*/ 566 h 859"/>
                <a:gd name="T24" fmla="*/ 57 w 113"/>
                <a:gd name="T25" fmla="*/ 516 h 859"/>
                <a:gd name="T26" fmla="*/ 30 w 113"/>
                <a:gd name="T27" fmla="*/ 511 h 859"/>
                <a:gd name="T28" fmla="*/ 57 w 113"/>
                <a:gd name="T29" fmla="*/ 398 h 859"/>
                <a:gd name="T30" fmla="*/ 38 w 113"/>
                <a:gd name="T31" fmla="*/ 333 h 859"/>
                <a:gd name="T32" fmla="*/ 57 w 113"/>
                <a:gd name="T33" fmla="*/ 113 h 859"/>
                <a:gd name="T34" fmla="*/ 81 w 113"/>
                <a:gd name="T35" fmla="*/ 98 h 859"/>
                <a:gd name="T36" fmla="*/ 85 w 113"/>
                <a:gd name="T37" fmla="*/ 26 h 859"/>
                <a:gd name="T38" fmla="*/ 18 w 113"/>
                <a:gd name="T39" fmla="*/ 0 h 8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859">
                  <a:moveTo>
                    <a:pt x="18" y="0"/>
                  </a:moveTo>
                  <a:lnTo>
                    <a:pt x="0" y="95"/>
                  </a:lnTo>
                  <a:lnTo>
                    <a:pt x="0" y="516"/>
                  </a:lnTo>
                  <a:lnTo>
                    <a:pt x="0" y="574"/>
                  </a:lnTo>
                  <a:lnTo>
                    <a:pt x="18" y="611"/>
                  </a:lnTo>
                  <a:lnTo>
                    <a:pt x="45" y="644"/>
                  </a:lnTo>
                  <a:lnTo>
                    <a:pt x="0" y="699"/>
                  </a:lnTo>
                  <a:lnTo>
                    <a:pt x="23" y="859"/>
                  </a:lnTo>
                  <a:lnTo>
                    <a:pt x="66" y="831"/>
                  </a:lnTo>
                  <a:lnTo>
                    <a:pt x="66" y="754"/>
                  </a:lnTo>
                  <a:lnTo>
                    <a:pt x="113" y="706"/>
                  </a:lnTo>
                  <a:lnTo>
                    <a:pt x="85" y="566"/>
                  </a:lnTo>
                  <a:lnTo>
                    <a:pt x="57" y="516"/>
                  </a:lnTo>
                  <a:lnTo>
                    <a:pt x="30" y="511"/>
                  </a:lnTo>
                  <a:lnTo>
                    <a:pt x="57" y="398"/>
                  </a:lnTo>
                  <a:lnTo>
                    <a:pt x="38" y="333"/>
                  </a:lnTo>
                  <a:lnTo>
                    <a:pt x="57" y="113"/>
                  </a:lnTo>
                  <a:lnTo>
                    <a:pt x="81" y="98"/>
                  </a:lnTo>
                  <a:lnTo>
                    <a:pt x="85" y="26"/>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p>
          </p:txBody>
        </p:sp>
        <p:sp>
          <p:nvSpPr>
            <p:cNvPr id="85" name="Freeform 32"/>
            <p:cNvSpPr>
              <a:spLocks/>
            </p:cNvSpPr>
            <p:nvPr/>
          </p:nvSpPr>
          <p:spPr bwMode="auto">
            <a:xfrm>
              <a:off x="2933701" y="4395788"/>
              <a:ext cx="190500" cy="1008064"/>
            </a:xfrm>
            <a:custGeom>
              <a:avLst/>
              <a:gdLst>
                <a:gd name="T0" fmla="*/ 17 w 120"/>
                <a:gd name="T1" fmla="*/ 49 h 635"/>
                <a:gd name="T2" fmla="*/ 17 w 120"/>
                <a:gd name="T3" fmla="*/ 127 h 635"/>
                <a:gd name="T4" fmla="*/ 37 w 120"/>
                <a:gd name="T5" fmla="*/ 150 h 635"/>
                <a:gd name="T6" fmla="*/ 37 w 120"/>
                <a:gd name="T7" fmla="*/ 358 h 635"/>
                <a:gd name="T8" fmla="*/ 26 w 120"/>
                <a:gd name="T9" fmla="*/ 380 h 635"/>
                <a:gd name="T10" fmla="*/ 0 w 120"/>
                <a:gd name="T11" fmla="*/ 606 h 635"/>
                <a:gd name="T12" fmla="*/ 37 w 120"/>
                <a:gd name="T13" fmla="*/ 635 h 635"/>
                <a:gd name="T14" fmla="*/ 84 w 120"/>
                <a:gd name="T15" fmla="*/ 621 h 635"/>
                <a:gd name="T16" fmla="*/ 120 w 120"/>
                <a:gd name="T17" fmla="*/ 621 h 635"/>
                <a:gd name="T18" fmla="*/ 120 w 120"/>
                <a:gd name="T19" fmla="*/ 573 h 635"/>
                <a:gd name="T20" fmla="*/ 102 w 120"/>
                <a:gd name="T21" fmla="*/ 555 h 635"/>
                <a:gd name="T22" fmla="*/ 120 w 120"/>
                <a:gd name="T23" fmla="*/ 380 h 635"/>
                <a:gd name="T24" fmla="*/ 84 w 120"/>
                <a:gd name="T25" fmla="*/ 343 h 635"/>
                <a:gd name="T26" fmla="*/ 98 w 120"/>
                <a:gd name="T27" fmla="*/ 343 h 635"/>
                <a:gd name="T28" fmla="*/ 61 w 120"/>
                <a:gd name="T29" fmla="*/ 138 h 635"/>
                <a:gd name="T30" fmla="*/ 84 w 120"/>
                <a:gd name="T31" fmla="*/ 0 h 635"/>
                <a:gd name="T32" fmla="*/ 17 w 120"/>
                <a:gd name="T33" fmla="*/ 49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635">
                  <a:moveTo>
                    <a:pt x="17" y="49"/>
                  </a:moveTo>
                  <a:lnTo>
                    <a:pt x="17" y="127"/>
                  </a:lnTo>
                  <a:lnTo>
                    <a:pt x="37" y="150"/>
                  </a:lnTo>
                  <a:lnTo>
                    <a:pt x="37" y="358"/>
                  </a:lnTo>
                  <a:lnTo>
                    <a:pt x="26" y="380"/>
                  </a:lnTo>
                  <a:lnTo>
                    <a:pt x="0" y="606"/>
                  </a:lnTo>
                  <a:lnTo>
                    <a:pt x="37" y="635"/>
                  </a:lnTo>
                  <a:lnTo>
                    <a:pt x="84" y="621"/>
                  </a:lnTo>
                  <a:lnTo>
                    <a:pt x="120" y="621"/>
                  </a:lnTo>
                  <a:lnTo>
                    <a:pt x="120" y="573"/>
                  </a:lnTo>
                  <a:lnTo>
                    <a:pt x="102" y="555"/>
                  </a:lnTo>
                  <a:lnTo>
                    <a:pt x="120" y="380"/>
                  </a:lnTo>
                  <a:lnTo>
                    <a:pt x="84" y="343"/>
                  </a:lnTo>
                  <a:lnTo>
                    <a:pt x="98" y="343"/>
                  </a:lnTo>
                  <a:lnTo>
                    <a:pt x="61" y="138"/>
                  </a:lnTo>
                  <a:lnTo>
                    <a:pt x="84" y="0"/>
                  </a:lnTo>
                  <a:lnTo>
                    <a:pt x="17"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p>
          </p:txBody>
        </p:sp>
      </p:grpSp>
      <p:grpSp>
        <p:nvGrpSpPr>
          <p:cNvPr id="39" name="Group 38"/>
          <p:cNvGrpSpPr/>
          <p:nvPr/>
        </p:nvGrpSpPr>
        <p:grpSpPr>
          <a:xfrm>
            <a:off x="1503880" y="1593957"/>
            <a:ext cx="3358866" cy="3423131"/>
            <a:chOff x="1187451" y="3863975"/>
            <a:chExt cx="1790699" cy="2406650"/>
          </a:xfrm>
          <a:solidFill>
            <a:srgbClr val="C00000"/>
          </a:solidFill>
        </p:grpSpPr>
        <p:sp>
          <p:nvSpPr>
            <p:cNvPr id="40" name="Freeform 43"/>
            <p:cNvSpPr>
              <a:spLocks/>
            </p:cNvSpPr>
            <p:nvPr/>
          </p:nvSpPr>
          <p:spPr bwMode="auto">
            <a:xfrm>
              <a:off x="1187451" y="4470400"/>
              <a:ext cx="1776412" cy="992187"/>
            </a:xfrm>
            <a:custGeom>
              <a:avLst/>
              <a:gdLst>
                <a:gd name="T0" fmla="*/ 657 w 918"/>
                <a:gd name="T1" fmla="*/ 39 h 512"/>
                <a:gd name="T2" fmla="*/ 464 w 918"/>
                <a:gd name="T3" fmla="*/ 0 h 512"/>
                <a:gd name="T4" fmla="*/ 252 w 918"/>
                <a:gd name="T5" fmla="*/ 43 h 512"/>
                <a:gd name="T6" fmla="*/ 7 w 918"/>
                <a:gd name="T7" fmla="*/ 248 h 512"/>
                <a:gd name="T8" fmla="*/ 50 w 918"/>
                <a:gd name="T9" fmla="*/ 378 h 512"/>
                <a:gd name="T10" fmla="*/ 481 w 918"/>
                <a:gd name="T11" fmla="*/ 512 h 512"/>
                <a:gd name="T12" fmla="*/ 857 w 918"/>
                <a:gd name="T13" fmla="*/ 404 h 512"/>
                <a:gd name="T14" fmla="*/ 918 w 918"/>
                <a:gd name="T15" fmla="*/ 248 h 512"/>
                <a:gd name="T16" fmla="*/ 657 w 918"/>
                <a:gd name="T17" fmla="*/ 3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8" h="512">
                  <a:moveTo>
                    <a:pt x="657" y="39"/>
                  </a:moveTo>
                  <a:cubicBezTo>
                    <a:pt x="592" y="12"/>
                    <a:pt x="517" y="0"/>
                    <a:pt x="464" y="0"/>
                  </a:cubicBezTo>
                  <a:cubicBezTo>
                    <a:pt x="404" y="0"/>
                    <a:pt x="321" y="11"/>
                    <a:pt x="252" y="43"/>
                  </a:cubicBezTo>
                  <a:cubicBezTo>
                    <a:pt x="107" y="82"/>
                    <a:pt x="7" y="159"/>
                    <a:pt x="7" y="248"/>
                  </a:cubicBezTo>
                  <a:cubicBezTo>
                    <a:pt x="7" y="296"/>
                    <a:pt x="0" y="341"/>
                    <a:pt x="50" y="378"/>
                  </a:cubicBezTo>
                  <a:cubicBezTo>
                    <a:pt x="79" y="400"/>
                    <a:pt x="323" y="512"/>
                    <a:pt x="481" y="512"/>
                  </a:cubicBezTo>
                  <a:cubicBezTo>
                    <a:pt x="636" y="512"/>
                    <a:pt x="831" y="423"/>
                    <a:pt x="857" y="404"/>
                  </a:cubicBezTo>
                  <a:cubicBezTo>
                    <a:pt x="909" y="367"/>
                    <a:pt x="918" y="298"/>
                    <a:pt x="918" y="248"/>
                  </a:cubicBezTo>
                  <a:cubicBezTo>
                    <a:pt x="918" y="156"/>
                    <a:pt x="811" y="76"/>
                    <a:pt x="657"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p>
          </p:txBody>
        </p:sp>
        <p:sp>
          <p:nvSpPr>
            <p:cNvPr id="41" name="Freeform 44"/>
            <p:cNvSpPr>
              <a:spLocks/>
            </p:cNvSpPr>
            <p:nvPr/>
          </p:nvSpPr>
          <p:spPr bwMode="auto">
            <a:xfrm>
              <a:off x="1187451" y="4470400"/>
              <a:ext cx="1776412" cy="992187"/>
            </a:xfrm>
            <a:custGeom>
              <a:avLst/>
              <a:gdLst>
                <a:gd name="T0" fmla="*/ 657 w 918"/>
                <a:gd name="T1" fmla="*/ 39 h 512"/>
                <a:gd name="T2" fmla="*/ 464 w 918"/>
                <a:gd name="T3" fmla="*/ 0 h 512"/>
                <a:gd name="T4" fmla="*/ 252 w 918"/>
                <a:gd name="T5" fmla="*/ 43 h 512"/>
                <a:gd name="T6" fmla="*/ 7 w 918"/>
                <a:gd name="T7" fmla="*/ 248 h 512"/>
                <a:gd name="T8" fmla="*/ 50 w 918"/>
                <a:gd name="T9" fmla="*/ 378 h 512"/>
                <a:gd name="T10" fmla="*/ 481 w 918"/>
                <a:gd name="T11" fmla="*/ 512 h 512"/>
                <a:gd name="T12" fmla="*/ 857 w 918"/>
                <a:gd name="T13" fmla="*/ 404 h 512"/>
                <a:gd name="T14" fmla="*/ 918 w 918"/>
                <a:gd name="T15" fmla="*/ 248 h 512"/>
                <a:gd name="T16" fmla="*/ 657 w 918"/>
                <a:gd name="T17" fmla="*/ 3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8" h="512">
                  <a:moveTo>
                    <a:pt x="657" y="39"/>
                  </a:moveTo>
                  <a:cubicBezTo>
                    <a:pt x="592" y="12"/>
                    <a:pt x="517" y="0"/>
                    <a:pt x="464" y="0"/>
                  </a:cubicBezTo>
                  <a:cubicBezTo>
                    <a:pt x="404" y="0"/>
                    <a:pt x="321" y="11"/>
                    <a:pt x="252" y="43"/>
                  </a:cubicBezTo>
                  <a:cubicBezTo>
                    <a:pt x="107" y="82"/>
                    <a:pt x="7" y="159"/>
                    <a:pt x="7" y="248"/>
                  </a:cubicBezTo>
                  <a:cubicBezTo>
                    <a:pt x="7" y="296"/>
                    <a:pt x="0" y="341"/>
                    <a:pt x="50" y="378"/>
                  </a:cubicBezTo>
                  <a:cubicBezTo>
                    <a:pt x="79" y="400"/>
                    <a:pt x="323" y="512"/>
                    <a:pt x="481" y="512"/>
                  </a:cubicBezTo>
                  <a:cubicBezTo>
                    <a:pt x="636" y="512"/>
                    <a:pt x="831" y="423"/>
                    <a:pt x="857" y="404"/>
                  </a:cubicBezTo>
                  <a:cubicBezTo>
                    <a:pt x="909" y="367"/>
                    <a:pt x="918" y="298"/>
                    <a:pt x="918" y="248"/>
                  </a:cubicBezTo>
                  <a:cubicBezTo>
                    <a:pt x="918" y="156"/>
                    <a:pt x="811" y="76"/>
                    <a:pt x="657" y="39"/>
                  </a:cubicBezTo>
                  <a:close/>
                </a:path>
              </a:pathLst>
            </a:custGeom>
            <a:grpFill/>
            <a:ln w="23813" cap="flat">
              <a:solidFill>
                <a:srgbClr val="FFFFFF"/>
              </a:solidFill>
              <a:prstDash val="solid"/>
              <a:miter lim="800000"/>
              <a:headEnd/>
              <a:tailEnd/>
            </a:ln>
          </p:spPr>
          <p:txBody>
            <a:bodyPr vert="horz" wrap="square" lIns="91403" tIns="45701" rIns="91403" bIns="45701" numCol="1" anchor="t" anchorCtr="0" compatLnSpc="1">
              <a:prstTxWarp prst="textNoShape">
                <a:avLst/>
              </a:prstTxWarp>
            </a:bodyPr>
            <a:lstStyle/>
            <a:p>
              <a:endParaRPr lang="en-US" sz="1799"/>
            </a:p>
          </p:txBody>
        </p:sp>
        <p:sp>
          <p:nvSpPr>
            <p:cNvPr id="42" name="Freeform 45"/>
            <p:cNvSpPr>
              <a:spLocks noEditPoints="1"/>
            </p:cNvSpPr>
            <p:nvPr/>
          </p:nvSpPr>
          <p:spPr bwMode="auto">
            <a:xfrm>
              <a:off x="1287463" y="3863975"/>
              <a:ext cx="1617662" cy="1062037"/>
            </a:xfrm>
            <a:custGeom>
              <a:avLst/>
              <a:gdLst>
                <a:gd name="T0" fmla="*/ 623 w 835"/>
                <a:gd name="T1" fmla="*/ 74 h 549"/>
                <a:gd name="T2" fmla="*/ 162 w 835"/>
                <a:gd name="T3" fmla="*/ 95 h 549"/>
                <a:gd name="T4" fmla="*/ 23 w 835"/>
                <a:gd name="T5" fmla="*/ 504 h 549"/>
                <a:gd name="T6" fmla="*/ 419 w 835"/>
                <a:gd name="T7" fmla="*/ 495 h 549"/>
                <a:gd name="T8" fmla="*/ 796 w 835"/>
                <a:gd name="T9" fmla="*/ 506 h 549"/>
                <a:gd name="T10" fmla="*/ 398 w 835"/>
                <a:gd name="T11" fmla="*/ 161 h 549"/>
                <a:gd name="T12" fmla="*/ 413 w 835"/>
                <a:gd name="T13" fmla="*/ 136 h 549"/>
                <a:gd name="T14" fmla="*/ 416 w 835"/>
                <a:gd name="T15" fmla="*/ 192 h 549"/>
                <a:gd name="T16" fmla="*/ 408 w 835"/>
                <a:gd name="T17" fmla="*/ 194 h 549"/>
                <a:gd name="T18" fmla="*/ 398 w 835"/>
                <a:gd name="T19" fmla="*/ 161 h 549"/>
                <a:gd name="T20" fmla="*/ 249 w 835"/>
                <a:gd name="T21" fmla="*/ 252 h 549"/>
                <a:gd name="T22" fmla="*/ 247 w 835"/>
                <a:gd name="T23" fmla="*/ 244 h 549"/>
                <a:gd name="T24" fmla="*/ 251 w 835"/>
                <a:gd name="T25" fmla="*/ 158 h 549"/>
                <a:gd name="T26" fmla="*/ 244 w 835"/>
                <a:gd name="T27" fmla="*/ 152 h 549"/>
                <a:gd name="T28" fmla="*/ 282 w 835"/>
                <a:gd name="T29" fmla="*/ 118 h 549"/>
                <a:gd name="T30" fmla="*/ 290 w 835"/>
                <a:gd name="T31" fmla="*/ 241 h 549"/>
                <a:gd name="T32" fmla="*/ 289 w 835"/>
                <a:gd name="T33" fmla="*/ 252 h 549"/>
                <a:gd name="T34" fmla="*/ 322 w 835"/>
                <a:gd name="T35" fmla="*/ 254 h 549"/>
                <a:gd name="T36" fmla="*/ 300 w 835"/>
                <a:gd name="T37" fmla="*/ 222 h 549"/>
                <a:gd name="T38" fmla="*/ 290 w 835"/>
                <a:gd name="T39" fmla="*/ 191 h 549"/>
                <a:gd name="T40" fmla="*/ 298 w 835"/>
                <a:gd name="T41" fmla="*/ 162 h 549"/>
                <a:gd name="T42" fmla="*/ 288 w 835"/>
                <a:gd name="T43" fmla="*/ 126 h 549"/>
                <a:gd name="T44" fmla="*/ 288 w 835"/>
                <a:gd name="T45" fmla="*/ 114 h 549"/>
                <a:gd name="T46" fmla="*/ 331 w 835"/>
                <a:gd name="T47" fmla="*/ 136 h 549"/>
                <a:gd name="T48" fmla="*/ 307 w 835"/>
                <a:gd name="T49" fmla="*/ 180 h 549"/>
                <a:gd name="T50" fmla="*/ 333 w 835"/>
                <a:gd name="T51" fmla="*/ 224 h 549"/>
                <a:gd name="T52" fmla="*/ 341 w 835"/>
                <a:gd name="T53" fmla="*/ 223 h 549"/>
                <a:gd name="T54" fmla="*/ 338 w 835"/>
                <a:gd name="T55" fmla="*/ 247 h 549"/>
                <a:gd name="T56" fmla="*/ 354 w 835"/>
                <a:gd name="T57" fmla="*/ 251 h 549"/>
                <a:gd name="T58" fmla="*/ 352 w 835"/>
                <a:gd name="T59" fmla="*/ 239 h 549"/>
                <a:gd name="T60" fmla="*/ 355 w 835"/>
                <a:gd name="T61" fmla="*/ 115 h 549"/>
                <a:gd name="T62" fmla="*/ 346 w 835"/>
                <a:gd name="T63" fmla="*/ 99 h 549"/>
                <a:gd name="T64" fmla="*/ 391 w 835"/>
                <a:gd name="T65" fmla="*/ 88 h 549"/>
                <a:gd name="T66" fmla="*/ 430 w 835"/>
                <a:gd name="T67" fmla="*/ 209 h 549"/>
                <a:gd name="T68" fmla="*/ 397 w 835"/>
                <a:gd name="T69" fmla="*/ 251 h 549"/>
                <a:gd name="T70" fmla="*/ 422 w 835"/>
                <a:gd name="T71" fmla="*/ 208 h 549"/>
                <a:gd name="T72" fmla="*/ 430 w 835"/>
                <a:gd name="T73" fmla="*/ 209 h 549"/>
                <a:gd name="T74" fmla="*/ 426 w 835"/>
                <a:gd name="T75" fmla="*/ 140 h 549"/>
                <a:gd name="T76" fmla="*/ 398 w 835"/>
                <a:gd name="T77" fmla="*/ 101 h 549"/>
                <a:gd name="T78" fmla="*/ 432 w 835"/>
                <a:gd name="T79" fmla="*/ 93 h 549"/>
                <a:gd name="T80" fmla="*/ 481 w 835"/>
                <a:gd name="T81" fmla="*/ 252 h 549"/>
                <a:gd name="T82" fmla="*/ 440 w 835"/>
                <a:gd name="T83" fmla="*/ 245 h 549"/>
                <a:gd name="T84" fmla="*/ 448 w 835"/>
                <a:gd name="T85" fmla="*/ 228 h 549"/>
                <a:gd name="T86" fmla="*/ 448 w 835"/>
                <a:gd name="T87" fmla="*/ 111 h 549"/>
                <a:gd name="T88" fmla="*/ 450 w 835"/>
                <a:gd name="T89" fmla="*/ 98 h 549"/>
                <a:gd name="T90" fmla="*/ 481 w 835"/>
                <a:gd name="T91" fmla="*/ 252 h 549"/>
                <a:gd name="T92" fmla="*/ 488 w 835"/>
                <a:gd name="T93" fmla="*/ 241 h 549"/>
                <a:gd name="T94" fmla="*/ 500 w 835"/>
                <a:gd name="T95" fmla="*/ 150 h 549"/>
                <a:gd name="T96" fmla="*/ 492 w 835"/>
                <a:gd name="T97" fmla="*/ 116 h 549"/>
                <a:gd name="T98" fmla="*/ 488 w 835"/>
                <a:gd name="T99" fmla="*/ 252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35" h="549">
                  <a:moveTo>
                    <a:pt x="749" y="266"/>
                  </a:moveTo>
                  <a:cubicBezTo>
                    <a:pt x="749" y="266"/>
                    <a:pt x="690" y="124"/>
                    <a:pt x="623" y="74"/>
                  </a:cubicBezTo>
                  <a:cubicBezTo>
                    <a:pt x="562" y="28"/>
                    <a:pt x="480" y="0"/>
                    <a:pt x="389" y="0"/>
                  </a:cubicBezTo>
                  <a:cubicBezTo>
                    <a:pt x="295" y="0"/>
                    <a:pt x="224" y="45"/>
                    <a:pt x="162" y="95"/>
                  </a:cubicBezTo>
                  <a:cubicBezTo>
                    <a:pt x="100" y="145"/>
                    <a:pt x="34" y="213"/>
                    <a:pt x="34" y="289"/>
                  </a:cubicBezTo>
                  <a:cubicBezTo>
                    <a:pt x="34" y="334"/>
                    <a:pt x="0" y="467"/>
                    <a:pt x="23" y="504"/>
                  </a:cubicBezTo>
                  <a:cubicBezTo>
                    <a:pt x="36" y="525"/>
                    <a:pt x="31" y="544"/>
                    <a:pt x="56" y="549"/>
                  </a:cubicBezTo>
                  <a:cubicBezTo>
                    <a:pt x="210" y="489"/>
                    <a:pt x="315" y="495"/>
                    <a:pt x="419" y="495"/>
                  </a:cubicBezTo>
                  <a:cubicBezTo>
                    <a:pt x="501" y="495"/>
                    <a:pt x="679" y="458"/>
                    <a:pt x="767" y="546"/>
                  </a:cubicBezTo>
                  <a:cubicBezTo>
                    <a:pt x="803" y="546"/>
                    <a:pt x="777" y="527"/>
                    <a:pt x="796" y="506"/>
                  </a:cubicBezTo>
                  <a:cubicBezTo>
                    <a:pt x="835" y="461"/>
                    <a:pt x="749" y="266"/>
                    <a:pt x="749" y="266"/>
                  </a:cubicBezTo>
                  <a:close/>
                  <a:moveTo>
                    <a:pt x="398" y="161"/>
                  </a:moveTo>
                  <a:cubicBezTo>
                    <a:pt x="404" y="159"/>
                    <a:pt x="407" y="151"/>
                    <a:pt x="408" y="143"/>
                  </a:cubicBezTo>
                  <a:cubicBezTo>
                    <a:pt x="409" y="139"/>
                    <a:pt x="410" y="135"/>
                    <a:pt x="413" y="136"/>
                  </a:cubicBezTo>
                  <a:cubicBezTo>
                    <a:pt x="417" y="136"/>
                    <a:pt x="417" y="144"/>
                    <a:pt x="417" y="146"/>
                  </a:cubicBezTo>
                  <a:cubicBezTo>
                    <a:pt x="416" y="161"/>
                    <a:pt x="416" y="177"/>
                    <a:pt x="416" y="192"/>
                  </a:cubicBezTo>
                  <a:cubicBezTo>
                    <a:pt x="416" y="194"/>
                    <a:pt x="417" y="202"/>
                    <a:pt x="412" y="201"/>
                  </a:cubicBezTo>
                  <a:cubicBezTo>
                    <a:pt x="409" y="201"/>
                    <a:pt x="408" y="198"/>
                    <a:pt x="408" y="194"/>
                  </a:cubicBezTo>
                  <a:cubicBezTo>
                    <a:pt x="406" y="186"/>
                    <a:pt x="404" y="177"/>
                    <a:pt x="398" y="175"/>
                  </a:cubicBezTo>
                  <a:cubicBezTo>
                    <a:pt x="398" y="170"/>
                    <a:pt x="398" y="166"/>
                    <a:pt x="398" y="161"/>
                  </a:cubicBezTo>
                  <a:close/>
                  <a:moveTo>
                    <a:pt x="289" y="252"/>
                  </a:moveTo>
                  <a:cubicBezTo>
                    <a:pt x="276" y="252"/>
                    <a:pt x="262" y="252"/>
                    <a:pt x="249" y="252"/>
                  </a:cubicBezTo>
                  <a:cubicBezTo>
                    <a:pt x="249" y="252"/>
                    <a:pt x="244" y="252"/>
                    <a:pt x="244" y="248"/>
                  </a:cubicBezTo>
                  <a:cubicBezTo>
                    <a:pt x="244" y="246"/>
                    <a:pt x="245" y="245"/>
                    <a:pt x="247" y="244"/>
                  </a:cubicBezTo>
                  <a:cubicBezTo>
                    <a:pt x="252" y="242"/>
                    <a:pt x="252" y="241"/>
                    <a:pt x="252" y="236"/>
                  </a:cubicBezTo>
                  <a:cubicBezTo>
                    <a:pt x="251" y="210"/>
                    <a:pt x="251" y="184"/>
                    <a:pt x="251" y="158"/>
                  </a:cubicBezTo>
                  <a:cubicBezTo>
                    <a:pt x="251" y="153"/>
                    <a:pt x="251" y="152"/>
                    <a:pt x="247" y="154"/>
                  </a:cubicBezTo>
                  <a:cubicBezTo>
                    <a:pt x="245" y="155"/>
                    <a:pt x="244" y="154"/>
                    <a:pt x="244" y="152"/>
                  </a:cubicBezTo>
                  <a:cubicBezTo>
                    <a:pt x="244" y="148"/>
                    <a:pt x="248" y="144"/>
                    <a:pt x="248" y="144"/>
                  </a:cubicBezTo>
                  <a:cubicBezTo>
                    <a:pt x="259" y="134"/>
                    <a:pt x="270" y="126"/>
                    <a:pt x="282" y="118"/>
                  </a:cubicBezTo>
                  <a:cubicBezTo>
                    <a:pt x="283" y="156"/>
                    <a:pt x="284" y="194"/>
                    <a:pt x="285" y="232"/>
                  </a:cubicBezTo>
                  <a:cubicBezTo>
                    <a:pt x="286" y="238"/>
                    <a:pt x="285" y="239"/>
                    <a:pt x="290" y="241"/>
                  </a:cubicBezTo>
                  <a:cubicBezTo>
                    <a:pt x="292" y="242"/>
                    <a:pt x="294" y="243"/>
                    <a:pt x="294" y="246"/>
                  </a:cubicBezTo>
                  <a:cubicBezTo>
                    <a:pt x="294" y="251"/>
                    <a:pt x="289" y="252"/>
                    <a:pt x="289" y="252"/>
                  </a:cubicBezTo>
                  <a:close/>
                  <a:moveTo>
                    <a:pt x="338" y="247"/>
                  </a:moveTo>
                  <a:cubicBezTo>
                    <a:pt x="333" y="253"/>
                    <a:pt x="328" y="254"/>
                    <a:pt x="322" y="254"/>
                  </a:cubicBezTo>
                  <a:cubicBezTo>
                    <a:pt x="316" y="254"/>
                    <a:pt x="311" y="252"/>
                    <a:pt x="306" y="246"/>
                  </a:cubicBezTo>
                  <a:cubicBezTo>
                    <a:pt x="301" y="240"/>
                    <a:pt x="300" y="231"/>
                    <a:pt x="300" y="222"/>
                  </a:cubicBezTo>
                  <a:cubicBezTo>
                    <a:pt x="300" y="218"/>
                    <a:pt x="300" y="214"/>
                    <a:pt x="299" y="210"/>
                  </a:cubicBezTo>
                  <a:cubicBezTo>
                    <a:pt x="299" y="201"/>
                    <a:pt x="299" y="190"/>
                    <a:pt x="290" y="191"/>
                  </a:cubicBezTo>
                  <a:cubicBezTo>
                    <a:pt x="290" y="188"/>
                    <a:pt x="290" y="184"/>
                    <a:pt x="290" y="180"/>
                  </a:cubicBezTo>
                  <a:cubicBezTo>
                    <a:pt x="297" y="177"/>
                    <a:pt x="298" y="171"/>
                    <a:pt x="298" y="162"/>
                  </a:cubicBezTo>
                  <a:cubicBezTo>
                    <a:pt x="298" y="154"/>
                    <a:pt x="297" y="146"/>
                    <a:pt x="297" y="139"/>
                  </a:cubicBezTo>
                  <a:cubicBezTo>
                    <a:pt x="297" y="129"/>
                    <a:pt x="295" y="125"/>
                    <a:pt x="288" y="126"/>
                  </a:cubicBezTo>
                  <a:cubicBezTo>
                    <a:pt x="288" y="122"/>
                    <a:pt x="288" y="118"/>
                    <a:pt x="288" y="115"/>
                  </a:cubicBezTo>
                  <a:cubicBezTo>
                    <a:pt x="288" y="115"/>
                    <a:pt x="288" y="115"/>
                    <a:pt x="288" y="114"/>
                  </a:cubicBezTo>
                  <a:cubicBezTo>
                    <a:pt x="297" y="109"/>
                    <a:pt x="307" y="105"/>
                    <a:pt x="316" y="107"/>
                  </a:cubicBezTo>
                  <a:cubicBezTo>
                    <a:pt x="325" y="110"/>
                    <a:pt x="331" y="121"/>
                    <a:pt x="331" y="136"/>
                  </a:cubicBezTo>
                  <a:cubicBezTo>
                    <a:pt x="332" y="160"/>
                    <a:pt x="321" y="172"/>
                    <a:pt x="307" y="180"/>
                  </a:cubicBezTo>
                  <a:cubicBezTo>
                    <a:pt x="307" y="180"/>
                    <a:pt x="307" y="180"/>
                    <a:pt x="307" y="180"/>
                  </a:cubicBezTo>
                  <a:cubicBezTo>
                    <a:pt x="320" y="180"/>
                    <a:pt x="332" y="184"/>
                    <a:pt x="333" y="206"/>
                  </a:cubicBezTo>
                  <a:cubicBezTo>
                    <a:pt x="333" y="212"/>
                    <a:pt x="333" y="218"/>
                    <a:pt x="333" y="224"/>
                  </a:cubicBezTo>
                  <a:cubicBezTo>
                    <a:pt x="333" y="226"/>
                    <a:pt x="333" y="230"/>
                    <a:pt x="335" y="230"/>
                  </a:cubicBezTo>
                  <a:cubicBezTo>
                    <a:pt x="337" y="230"/>
                    <a:pt x="337" y="224"/>
                    <a:pt x="341" y="223"/>
                  </a:cubicBezTo>
                  <a:cubicBezTo>
                    <a:pt x="343" y="223"/>
                    <a:pt x="345" y="226"/>
                    <a:pt x="345" y="229"/>
                  </a:cubicBezTo>
                  <a:cubicBezTo>
                    <a:pt x="345" y="235"/>
                    <a:pt x="341" y="243"/>
                    <a:pt x="338" y="247"/>
                  </a:cubicBezTo>
                  <a:close/>
                  <a:moveTo>
                    <a:pt x="391" y="251"/>
                  </a:moveTo>
                  <a:cubicBezTo>
                    <a:pt x="379" y="251"/>
                    <a:pt x="366" y="251"/>
                    <a:pt x="354" y="251"/>
                  </a:cubicBezTo>
                  <a:cubicBezTo>
                    <a:pt x="354" y="251"/>
                    <a:pt x="349" y="251"/>
                    <a:pt x="349" y="245"/>
                  </a:cubicBezTo>
                  <a:cubicBezTo>
                    <a:pt x="349" y="242"/>
                    <a:pt x="350" y="240"/>
                    <a:pt x="352" y="239"/>
                  </a:cubicBezTo>
                  <a:cubicBezTo>
                    <a:pt x="357" y="236"/>
                    <a:pt x="357" y="235"/>
                    <a:pt x="356" y="227"/>
                  </a:cubicBezTo>
                  <a:cubicBezTo>
                    <a:pt x="356" y="190"/>
                    <a:pt x="355" y="152"/>
                    <a:pt x="355" y="115"/>
                  </a:cubicBezTo>
                  <a:cubicBezTo>
                    <a:pt x="355" y="107"/>
                    <a:pt x="355" y="106"/>
                    <a:pt x="349" y="104"/>
                  </a:cubicBezTo>
                  <a:cubicBezTo>
                    <a:pt x="348" y="104"/>
                    <a:pt x="346" y="102"/>
                    <a:pt x="346" y="99"/>
                  </a:cubicBezTo>
                  <a:cubicBezTo>
                    <a:pt x="346" y="93"/>
                    <a:pt x="351" y="92"/>
                    <a:pt x="351" y="92"/>
                  </a:cubicBezTo>
                  <a:cubicBezTo>
                    <a:pt x="365" y="89"/>
                    <a:pt x="378" y="88"/>
                    <a:pt x="391" y="88"/>
                  </a:cubicBezTo>
                  <a:cubicBezTo>
                    <a:pt x="391" y="143"/>
                    <a:pt x="391" y="197"/>
                    <a:pt x="391" y="251"/>
                  </a:cubicBezTo>
                  <a:close/>
                  <a:moveTo>
                    <a:pt x="430" y="209"/>
                  </a:moveTo>
                  <a:cubicBezTo>
                    <a:pt x="430" y="223"/>
                    <a:pt x="430" y="237"/>
                    <a:pt x="429" y="251"/>
                  </a:cubicBezTo>
                  <a:cubicBezTo>
                    <a:pt x="419" y="251"/>
                    <a:pt x="408" y="251"/>
                    <a:pt x="397" y="251"/>
                  </a:cubicBezTo>
                  <a:cubicBezTo>
                    <a:pt x="397" y="247"/>
                    <a:pt x="397" y="243"/>
                    <a:pt x="397" y="239"/>
                  </a:cubicBezTo>
                  <a:cubicBezTo>
                    <a:pt x="409" y="236"/>
                    <a:pt x="418" y="225"/>
                    <a:pt x="422" y="208"/>
                  </a:cubicBezTo>
                  <a:cubicBezTo>
                    <a:pt x="423" y="205"/>
                    <a:pt x="424" y="201"/>
                    <a:pt x="426" y="201"/>
                  </a:cubicBezTo>
                  <a:cubicBezTo>
                    <a:pt x="431" y="202"/>
                    <a:pt x="430" y="208"/>
                    <a:pt x="430" y="209"/>
                  </a:cubicBezTo>
                  <a:close/>
                  <a:moveTo>
                    <a:pt x="431" y="136"/>
                  </a:moveTo>
                  <a:cubicBezTo>
                    <a:pt x="431" y="137"/>
                    <a:pt x="430" y="141"/>
                    <a:pt x="426" y="140"/>
                  </a:cubicBezTo>
                  <a:cubicBezTo>
                    <a:pt x="424" y="140"/>
                    <a:pt x="423" y="138"/>
                    <a:pt x="422" y="134"/>
                  </a:cubicBezTo>
                  <a:cubicBezTo>
                    <a:pt x="419" y="117"/>
                    <a:pt x="411" y="105"/>
                    <a:pt x="398" y="101"/>
                  </a:cubicBezTo>
                  <a:cubicBezTo>
                    <a:pt x="398" y="97"/>
                    <a:pt x="398" y="93"/>
                    <a:pt x="398" y="89"/>
                  </a:cubicBezTo>
                  <a:cubicBezTo>
                    <a:pt x="409" y="89"/>
                    <a:pt x="421" y="90"/>
                    <a:pt x="432" y="93"/>
                  </a:cubicBezTo>
                  <a:cubicBezTo>
                    <a:pt x="431" y="107"/>
                    <a:pt x="431" y="122"/>
                    <a:pt x="431" y="136"/>
                  </a:cubicBezTo>
                  <a:close/>
                  <a:moveTo>
                    <a:pt x="481" y="252"/>
                  </a:moveTo>
                  <a:cubicBezTo>
                    <a:pt x="470" y="252"/>
                    <a:pt x="458" y="251"/>
                    <a:pt x="446" y="251"/>
                  </a:cubicBezTo>
                  <a:cubicBezTo>
                    <a:pt x="443" y="251"/>
                    <a:pt x="439" y="251"/>
                    <a:pt x="440" y="245"/>
                  </a:cubicBezTo>
                  <a:cubicBezTo>
                    <a:pt x="440" y="242"/>
                    <a:pt x="441" y="240"/>
                    <a:pt x="443" y="239"/>
                  </a:cubicBezTo>
                  <a:cubicBezTo>
                    <a:pt x="448" y="237"/>
                    <a:pt x="448" y="236"/>
                    <a:pt x="448" y="228"/>
                  </a:cubicBezTo>
                  <a:cubicBezTo>
                    <a:pt x="449" y="193"/>
                    <a:pt x="450" y="157"/>
                    <a:pt x="451" y="121"/>
                  </a:cubicBezTo>
                  <a:cubicBezTo>
                    <a:pt x="451" y="118"/>
                    <a:pt x="451" y="113"/>
                    <a:pt x="448" y="111"/>
                  </a:cubicBezTo>
                  <a:cubicBezTo>
                    <a:pt x="446" y="108"/>
                    <a:pt x="443" y="107"/>
                    <a:pt x="443" y="102"/>
                  </a:cubicBezTo>
                  <a:cubicBezTo>
                    <a:pt x="443" y="96"/>
                    <a:pt x="447" y="97"/>
                    <a:pt x="450" y="98"/>
                  </a:cubicBezTo>
                  <a:cubicBezTo>
                    <a:pt x="462" y="102"/>
                    <a:pt x="474" y="107"/>
                    <a:pt x="486" y="113"/>
                  </a:cubicBezTo>
                  <a:cubicBezTo>
                    <a:pt x="484" y="159"/>
                    <a:pt x="483" y="205"/>
                    <a:pt x="481" y="252"/>
                  </a:cubicBezTo>
                  <a:close/>
                  <a:moveTo>
                    <a:pt x="488" y="252"/>
                  </a:moveTo>
                  <a:cubicBezTo>
                    <a:pt x="488" y="248"/>
                    <a:pt x="488" y="245"/>
                    <a:pt x="488" y="241"/>
                  </a:cubicBezTo>
                  <a:cubicBezTo>
                    <a:pt x="496" y="240"/>
                    <a:pt x="497" y="230"/>
                    <a:pt x="497" y="224"/>
                  </a:cubicBezTo>
                  <a:cubicBezTo>
                    <a:pt x="498" y="199"/>
                    <a:pt x="499" y="174"/>
                    <a:pt x="500" y="150"/>
                  </a:cubicBezTo>
                  <a:cubicBezTo>
                    <a:pt x="500" y="143"/>
                    <a:pt x="500" y="133"/>
                    <a:pt x="492" y="127"/>
                  </a:cubicBezTo>
                  <a:cubicBezTo>
                    <a:pt x="492" y="123"/>
                    <a:pt x="492" y="120"/>
                    <a:pt x="492" y="116"/>
                  </a:cubicBezTo>
                  <a:cubicBezTo>
                    <a:pt x="515" y="130"/>
                    <a:pt x="531" y="165"/>
                    <a:pt x="533" y="200"/>
                  </a:cubicBezTo>
                  <a:cubicBezTo>
                    <a:pt x="535" y="231"/>
                    <a:pt x="511" y="250"/>
                    <a:pt x="488" y="2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p>
          </p:txBody>
        </p:sp>
        <p:sp>
          <p:nvSpPr>
            <p:cNvPr id="64" name="Freeform 46"/>
            <p:cNvSpPr>
              <a:spLocks/>
            </p:cNvSpPr>
            <p:nvPr/>
          </p:nvSpPr>
          <p:spPr bwMode="auto">
            <a:xfrm>
              <a:off x="1189038" y="4465638"/>
              <a:ext cx="1789112" cy="885825"/>
            </a:xfrm>
            <a:custGeom>
              <a:avLst/>
              <a:gdLst>
                <a:gd name="T0" fmla="*/ 846 w 924"/>
                <a:gd name="T1" fmla="*/ 423 h 458"/>
                <a:gd name="T2" fmla="*/ 860 w 924"/>
                <a:gd name="T3" fmla="*/ 410 h 458"/>
                <a:gd name="T4" fmla="*/ 899 w 924"/>
                <a:gd name="T5" fmla="*/ 349 h 458"/>
                <a:gd name="T6" fmla="*/ 910 w 924"/>
                <a:gd name="T7" fmla="*/ 263 h 458"/>
                <a:gd name="T8" fmla="*/ 910 w 924"/>
                <a:gd name="T9" fmla="*/ 260 h 458"/>
                <a:gd name="T10" fmla="*/ 910 w 924"/>
                <a:gd name="T11" fmla="*/ 252 h 458"/>
                <a:gd name="T12" fmla="*/ 877 w 924"/>
                <a:gd name="T13" fmla="*/ 178 h 458"/>
                <a:gd name="T14" fmla="*/ 758 w 924"/>
                <a:gd name="T15" fmla="*/ 96 h 458"/>
                <a:gd name="T16" fmla="*/ 689 w 924"/>
                <a:gd name="T17" fmla="*/ 71 h 458"/>
                <a:gd name="T18" fmla="*/ 640 w 924"/>
                <a:gd name="T19" fmla="*/ 57 h 458"/>
                <a:gd name="T20" fmla="*/ 592 w 924"/>
                <a:gd name="T21" fmla="*/ 41 h 458"/>
                <a:gd name="T22" fmla="*/ 542 w 924"/>
                <a:gd name="T23" fmla="*/ 31 h 458"/>
                <a:gd name="T24" fmla="*/ 479 w 924"/>
                <a:gd name="T25" fmla="*/ 24 h 458"/>
                <a:gd name="T26" fmla="*/ 463 w 924"/>
                <a:gd name="T27" fmla="*/ 24 h 458"/>
                <a:gd name="T28" fmla="*/ 447 w 924"/>
                <a:gd name="T29" fmla="*/ 24 h 458"/>
                <a:gd name="T30" fmla="*/ 403 w 924"/>
                <a:gd name="T31" fmla="*/ 27 h 458"/>
                <a:gd name="T32" fmla="*/ 340 w 924"/>
                <a:gd name="T33" fmla="*/ 37 h 458"/>
                <a:gd name="T34" fmla="*/ 309 w 924"/>
                <a:gd name="T35" fmla="*/ 45 h 458"/>
                <a:gd name="T36" fmla="*/ 256 w 924"/>
                <a:gd name="T37" fmla="*/ 65 h 458"/>
                <a:gd name="T38" fmla="*/ 190 w 924"/>
                <a:gd name="T39" fmla="*/ 86 h 458"/>
                <a:gd name="T40" fmla="*/ 129 w 924"/>
                <a:gd name="T41" fmla="*/ 113 h 458"/>
                <a:gd name="T42" fmla="*/ 107 w 924"/>
                <a:gd name="T43" fmla="*/ 126 h 458"/>
                <a:gd name="T44" fmla="*/ 30 w 924"/>
                <a:gd name="T45" fmla="*/ 200 h 458"/>
                <a:gd name="T46" fmla="*/ 14 w 924"/>
                <a:gd name="T47" fmla="*/ 242 h 458"/>
                <a:gd name="T48" fmla="*/ 13 w 924"/>
                <a:gd name="T49" fmla="*/ 258 h 458"/>
                <a:gd name="T50" fmla="*/ 14 w 924"/>
                <a:gd name="T51" fmla="*/ 330 h 458"/>
                <a:gd name="T52" fmla="*/ 54 w 924"/>
                <a:gd name="T53" fmla="*/ 390 h 458"/>
                <a:gd name="T54" fmla="*/ 106 w 924"/>
                <a:gd name="T55" fmla="*/ 420 h 458"/>
                <a:gd name="T56" fmla="*/ 51 w 924"/>
                <a:gd name="T57" fmla="*/ 394 h 458"/>
                <a:gd name="T58" fmla="*/ 5 w 924"/>
                <a:gd name="T59" fmla="*/ 332 h 458"/>
                <a:gd name="T60" fmla="*/ 0 w 924"/>
                <a:gd name="T61" fmla="*/ 258 h 458"/>
                <a:gd name="T62" fmla="*/ 2 w 924"/>
                <a:gd name="T63" fmla="*/ 240 h 458"/>
                <a:gd name="T64" fmla="*/ 17 w 924"/>
                <a:gd name="T65" fmla="*/ 193 h 458"/>
                <a:gd name="T66" fmla="*/ 97 w 924"/>
                <a:gd name="T67" fmla="*/ 110 h 458"/>
                <a:gd name="T68" fmla="*/ 119 w 924"/>
                <a:gd name="T69" fmla="*/ 97 h 458"/>
                <a:gd name="T70" fmla="*/ 182 w 924"/>
                <a:gd name="T71" fmla="*/ 66 h 458"/>
                <a:gd name="T72" fmla="*/ 259 w 924"/>
                <a:gd name="T73" fmla="*/ 39 h 458"/>
                <a:gd name="T74" fmla="*/ 309 w 924"/>
                <a:gd name="T75" fmla="*/ 21 h 458"/>
                <a:gd name="T76" fmla="*/ 348 w 924"/>
                <a:gd name="T77" fmla="*/ 12 h 458"/>
                <a:gd name="T78" fmla="*/ 413 w 924"/>
                <a:gd name="T79" fmla="*/ 2 h 458"/>
                <a:gd name="T80" fmla="*/ 453 w 924"/>
                <a:gd name="T81" fmla="*/ 0 h 458"/>
                <a:gd name="T82" fmla="*/ 473 w 924"/>
                <a:gd name="T83" fmla="*/ 0 h 458"/>
                <a:gd name="T84" fmla="*/ 533 w 924"/>
                <a:gd name="T85" fmla="*/ 5 h 458"/>
                <a:gd name="T86" fmla="*/ 585 w 924"/>
                <a:gd name="T87" fmla="*/ 15 h 458"/>
                <a:gd name="T88" fmla="*/ 636 w 924"/>
                <a:gd name="T89" fmla="*/ 31 h 458"/>
                <a:gd name="T90" fmla="*/ 696 w 924"/>
                <a:gd name="T91" fmla="*/ 50 h 458"/>
                <a:gd name="T92" fmla="*/ 741 w 924"/>
                <a:gd name="T93" fmla="*/ 66 h 458"/>
                <a:gd name="T94" fmla="*/ 767 w 924"/>
                <a:gd name="T95" fmla="*/ 77 h 458"/>
                <a:gd name="T96" fmla="*/ 890 w 924"/>
                <a:gd name="T97" fmla="*/ 168 h 458"/>
                <a:gd name="T98" fmla="*/ 924 w 924"/>
                <a:gd name="T99" fmla="*/ 251 h 458"/>
                <a:gd name="T100" fmla="*/ 924 w 924"/>
                <a:gd name="T101" fmla="*/ 260 h 458"/>
                <a:gd name="T102" fmla="*/ 924 w 924"/>
                <a:gd name="T103" fmla="*/ 263 h 458"/>
                <a:gd name="T104" fmla="*/ 908 w 924"/>
                <a:gd name="T105" fmla="*/ 352 h 458"/>
                <a:gd name="T106" fmla="*/ 859 w 924"/>
                <a:gd name="T107" fmla="*/ 417 h 458"/>
                <a:gd name="T108" fmla="*/ 836 w 924"/>
                <a:gd name="T109" fmla="*/ 439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24" h="458">
                  <a:moveTo>
                    <a:pt x="804" y="458"/>
                  </a:moveTo>
                  <a:cubicBezTo>
                    <a:pt x="809" y="456"/>
                    <a:pt x="815" y="453"/>
                    <a:pt x="820" y="449"/>
                  </a:cubicBezTo>
                  <a:cubicBezTo>
                    <a:pt x="825" y="445"/>
                    <a:pt x="830" y="441"/>
                    <a:pt x="834" y="437"/>
                  </a:cubicBezTo>
                  <a:cubicBezTo>
                    <a:pt x="839" y="433"/>
                    <a:pt x="843" y="428"/>
                    <a:pt x="846" y="423"/>
                  </a:cubicBezTo>
                  <a:cubicBezTo>
                    <a:pt x="848" y="421"/>
                    <a:pt x="850" y="418"/>
                    <a:pt x="853" y="416"/>
                  </a:cubicBezTo>
                  <a:cubicBezTo>
                    <a:pt x="853" y="416"/>
                    <a:pt x="854" y="415"/>
                    <a:pt x="855" y="414"/>
                  </a:cubicBezTo>
                  <a:cubicBezTo>
                    <a:pt x="856" y="413"/>
                    <a:pt x="856" y="413"/>
                    <a:pt x="856" y="413"/>
                  </a:cubicBezTo>
                  <a:cubicBezTo>
                    <a:pt x="858" y="412"/>
                    <a:pt x="859" y="411"/>
                    <a:pt x="860" y="410"/>
                  </a:cubicBezTo>
                  <a:cubicBezTo>
                    <a:pt x="865" y="406"/>
                    <a:pt x="869" y="402"/>
                    <a:pt x="873" y="397"/>
                  </a:cubicBezTo>
                  <a:cubicBezTo>
                    <a:pt x="877" y="392"/>
                    <a:pt x="880" y="387"/>
                    <a:pt x="883" y="382"/>
                  </a:cubicBezTo>
                  <a:cubicBezTo>
                    <a:pt x="887" y="377"/>
                    <a:pt x="890" y="372"/>
                    <a:pt x="892" y="366"/>
                  </a:cubicBezTo>
                  <a:cubicBezTo>
                    <a:pt x="895" y="361"/>
                    <a:pt x="897" y="355"/>
                    <a:pt x="899" y="349"/>
                  </a:cubicBezTo>
                  <a:cubicBezTo>
                    <a:pt x="903" y="338"/>
                    <a:pt x="905" y="326"/>
                    <a:pt x="907" y="314"/>
                  </a:cubicBezTo>
                  <a:cubicBezTo>
                    <a:pt x="909" y="301"/>
                    <a:pt x="910" y="289"/>
                    <a:pt x="910" y="277"/>
                  </a:cubicBezTo>
                  <a:cubicBezTo>
                    <a:pt x="910" y="274"/>
                    <a:pt x="910" y="271"/>
                    <a:pt x="910" y="268"/>
                  </a:cubicBezTo>
                  <a:cubicBezTo>
                    <a:pt x="910" y="263"/>
                    <a:pt x="910" y="263"/>
                    <a:pt x="910" y="263"/>
                  </a:cubicBezTo>
                  <a:cubicBezTo>
                    <a:pt x="910" y="261"/>
                    <a:pt x="910" y="261"/>
                    <a:pt x="910" y="261"/>
                  </a:cubicBezTo>
                  <a:cubicBezTo>
                    <a:pt x="910" y="260"/>
                    <a:pt x="910" y="260"/>
                    <a:pt x="910" y="260"/>
                  </a:cubicBezTo>
                  <a:cubicBezTo>
                    <a:pt x="910" y="260"/>
                    <a:pt x="910" y="260"/>
                    <a:pt x="910" y="260"/>
                  </a:cubicBezTo>
                  <a:cubicBezTo>
                    <a:pt x="910" y="260"/>
                    <a:pt x="910" y="261"/>
                    <a:pt x="910" y="260"/>
                  </a:cubicBezTo>
                  <a:cubicBezTo>
                    <a:pt x="910" y="260"/>
                    <a:pt x="910" y="260"/>
                    <a:pt x="910" y="260"/>
                  </a:cubicBezTo>
                  <a:cubicBezTo>
                    <a:pt x="910" y="259"/>
                    <a:pt x="910" y="259"/>
                    <a:pt x="910" y="259"/>
                  </a:cubicBezTo>
                  <a:cubicBezTo>
                    <a:pt x="910" y="254"/>
                    <a:pt x="910" y="254"/>
                    <a:pt x="910" y="254"/>
                  </a:cubicBezTo>
                  <a:cubicBezTo>
                    <a:pt x="910" y="252"/>
                    <a:pt x="910" y="252"/>
                    <a:pt x="910" y="252"/>
                  </a:cubicBezTo>
                  <a:cubicBezTo>
                    <a:pt x="909" y="250"/>
                    <a:pt x="909" y="250"/>
                    <a:pt x="909" y="250"/>
                  </a:cubicBezTo>
                  <a:cubicBezTo>
                    <a:pt x="909" y="247"/>
                    <a:pt x="909" y="244"/>
                    <a:pt x="908" y="241"/>
                  </a:cubicBezTo>
                  <a:cubicBezTo>
                    <a:pt x="906" y="230"/>
                    <a:pt x="902" y="218"/>
                    <a:pt x="896" y="208"/>
                  </a:cubicBezTo>
                  <a:cubicBezTo>
                    <a:pt x="891" y="197"/>
                    <a:pt x="884" y="187"/>
                    <a:pt x="877" y="178"/>
                  </a:cubicBezTo>
                  <a:cubicBezTo>
                    <a:pt x="869" y="169"/>
                    <a:pt x="861" y="161"/>
                    <a:pt x="851" y="153"/>
                  </a:cubicBezTo>
                  <a:cubicBezTo>
                    <a:pt x="842" y="145"/>
                    <a:pt x="833" y="137"/>
                    <a:pt x="823" y="131"/>
                  </a:cubicBezTo>
                  <a:cubicBezTo>
                    <a:pt x="813" y="124"/>
                    <a:pt x="802" y="118"/>
                    <a:pt x="791" y="112"/>
                  </a:cubicBezTo>
                  <a:cubicBezTo>
                    <a:pt x="781" y="106"/>
                    <a:pt x="770" y="101"/>
                    <a:pt x="758" y="96"/>
                  </a:cubicBezTo>
                  <a:cubicBezTo>
                    <a:pt x="747" y="91"/>
                    <a:pt x="736" y="87"/>
                    <a:pt x="724" y="83"/>
                  </a:cubicBezTo>
                  <a:cubicBezTo>
                    <a:pt x="721" y="82"/>
                    <a:pt x="718" y="81"/>
                    <a:pt x="715" y="80"/>
                  </a:cubicBezTo>
                  <a:cubicBezTo>
                    <a:pt x="713" y="79"/>
                    <a:pt x="710" y="78"/>
                    <a:pt x="707" y="77"/>
                  </a:cubicBezTo>
                  <a:cubicBezTo>
                    <a:pt x="701" y="75"/>
                    <a:pt x="695" y="73"/>
                    <a:pt x="689" y="71"/>
                  </a:cubicBezTo>
                  <a:cubicBezTo>
                    <a:pt x="677" y="68"/>
                    <a:pt x="665" y="65"/>
                    <a:pt x="654" y="62"/>
                  </a:cubicBezTo>
                  <a:cubicBezTo>
                    <a:pt x="653" y="62"/>
                    <a:pt x="653" y="62"/>
                    <a:pt x="653" y="62"/>
                  </a:cubicBezTo>
                  <a:cubicBezTo>
                    <a:pt x="652" y="61"/>
                    <a:pt x="652" y="61"/>
                    <a:pt x="652" y="61"/>
                  </a:cubicBezTo>
                  <a:cubicBezTo>
                    <a:pt x="640" y="57"/>
                    <a:pt x="640" y="57"/>
                    <a:pt x="640" y="57"/>
                  </a:cubicBezTo>
                  <a:cubicBezTo>
                    <a:pt x="628" y="52"/>
                    <a:pt x="628" y="52"/>
                    <a:pt x="628" y="52"/>
                  </a:cubicBezTo>
                  <a:cubicBezTo>
                    <a:pt x="616" y="48"/>
                    <a:pt x="616" y="48"/>
                    <a:pt x="616" y="48"/>
                  </a:cubicBezTo>
                  <a:cubicBezTo>
                    <a:pt x="612" y="47"/>
                    <a:pt x="608" y="46"/>
                    <a:pt x="604" y="45"/>
                  </a:cubicBezTo>
                  <a:cubicBezTo>
                    <a:pt x="600" y="44"/>
                    <a:pt x="596" y="42"/>
                    <a:pt x="592" y="41"/>
                  </a:cubicBezTo>
                  <a:cubicBezTo>
                    <a:pt x="588" y="40"/>
                    <a:pt x="583" y="39"/>
                    <a:pt x="579" y="38"/>
                  </a:cubicBezTo>
                  <a:cubicBezTo>
                    <a:pt x="575" y="37"/>
                    <a:pt x="571" y="36"/>
                    <a:pt x="567" y="35"/>
                  </a:cubicBezTo>
                  <a:cubicBezTo>
                    <a:pt x="563" y="35"/>
                    <a:pt x="559" y="34"/>
                    <a:pt x="555" y="33"/>
                  </a:cubicBezTo>
                  <a:cubicBezTo>
                    <a:pt x="550" y="32"/>
                    <a:pt x="546" y="31"/>
                    <a:pt x="542" y="31"/>
                  </a:cubicBezTo>
                  <a:cubicBezTo>
                    <a:pt x="538" y="30"/>
                    <a:pt x="534" y="29"/>
                    <a:pt x="529" y="29"/>
                  </a:cubicBezTo>
                  <a:cubicBezTo>
                    <a:pt x="517" y="27"/>
                    <a:pt x="517" y="27"/>
                    <a:pt x="517" y="27"/>
                  </a:cubicBezTo>
                  <a:cubicBezTo>
                    <a:pt x="504" y="26"/>
                    <a:pt x="504" y="26"/>
                    <a:pt x="504" y="26"/>
                  </a:cubicBezTo>
                  <a:cubicBezTo>
                    <a:pt x="496" y="25"/>
                    <a:pt x="487" y="24"/>
                    <a:pt x="479" y="24"/>
                  </a:cubicBezTo>
                  <a:cubicBezTo>
                    <a:pt x="473" y="24"/>
                    <a:pt x="473" y="24"/>
                    <a:pt x="473" y="24"/>
                  </a:cubicBezTo>
                  <a:cubicBezTo>
                    <a:pt x="466" y="24"/>
                    <a:pt x="466" y="24"/>
                    <a:pt x="466" y="24"/>
                  </a:cubicBezTo>
                  <a:cubicBezTo>
                    <a:pt x="463" y="24"/>
                    <a:pt x="463" y="24"/>
                    <a:pt x="463" y="24"/>
                  </a:cubicBezTo>
                  <a:cubicBezTo>
                    <a:pt x="463" y="24"/>
                    <a:pt x="463" y="24"/>
                    <a:pt x="463" y="24"/>
                  </a:cubicBezTo>
                  <a:cubicBezTo>
                    <a:pt x="462" y="24"/>
                    <a:pt x="462" y="24"/>
                    <a:pt x="462" y="24"/>
                  </a:cubicBezTo>
                  <a:cubicBezTo>
                    <a:pt x="460" y="24"/>
                    <a:pt x="460" y="24"/>
                    <a:pt x="460" y="24"/>
                  </a:cubicBezTo>
                  <a:cubicBezTo>
                    <a:pt x="454" y="24"/>
                    <a:pt x="454" y="24"/>
                    <a:pt x="454" y="24"/>
                  </a:cubicBezTo>
                  <a:cubicBezTo>
                    <a:pt x="451" y="24"/>
                    <a:pt x="449" y="24"/>
                    <a:pt x="447" y="24"/>
                  </a:cubicBezTo>
                  <a:cubicBezTo>
                    <a:pt x="441" y="24"/>
                    <a:pt x="441" y="24"/>
                    <a:pt x="441" y="24"/>
                  </a:cubicBezTo>
                  <a:cubicBezTo>
                    <a:pt x="437" y="24"/>
                    <a:pt x="432" y="24"/>
                    <a:pt x="428" y="25"/>
                  </a:cubicBezTo>
                  <a:cubicBezTo>
                    <a:pt x="416" y="26"/>
                    <a:pt x="416" y="26"/>
                    <a:pt x="416" y="26"/>
                  </a:cubicBezTo>
                  <a:cubicBezTo>
                    <a:pt x="403" y="27"/>
                    <a:pt x="403" y="27"/>
                    <a:pt x="403" y="27"/>
                  </a:cubicBezTo>
                  <a:cubicBezTo>
                    <a:pt x="390" y="28"/>
                    <a:pt x="390" y="28"/>
                    <a:pt x="390" y="28"/>
                  </a:cubicBezTo>
                  <a:cubicBezTo>
                    <a:pt x="378" y="30"/>
                    <a:pt x="378" y="30"/>
                    <a:pt x="378" y="30"/>
                  </a:cubicBezTo>
                  <a:cubicBezTo>
                    <a:pt x="369" y="32"/>
                    <a:pt x="361" y="33"/>
                    <a:pt x="353" y="35"/>
                  </a:cubicBezTo>
                  <a:cubicBezTo>
                    <a:pt x="348" y="36"/>
                    <a:pt x="344" y="37"/>
                    <a:pt x="340" y="37"/>
                  </a:cubicBezTo>
                  <a:cubicBezTo>
                    <a:pt x="336" y="38"/>
                    <a:pt x="332" y="39"/>
                    <a:pt x="328" y="40"/>
                  </a:cubicBezTo>
                  <a:cubicBezTo>
                    <a:pt x="322" y="42"/>
                    <a:pt x="322" y="42"/>
                    <a:pt x="322" y="42"/>
                  </a:cubicBezTo>
                  <a:cubicBezTo>
                    <a:pt x="316" y="44"/>
                    <a:pt x="316" y="44"/>
                    <a:pt x="316" y="44"/>
                  </a:cubicBezTo>
                  <a:cubicBezTo>
                    <a:pt x="309" y="45"/>
                    <a:pt x="309" y="45"/>
                    <a:pt x="309" y="45"/>
                  </a:cubicBezTo>
                  <a:cubicBezTo>
                    <a:pt x="307" y="46"/>
                    <a:pt x="305" y="47"/>
                    <a:pt x="303" y="47"/>
                  </a:cubicBezTo>
                  <a:cubicBezTo>
                    <a:pt x="295" y="50"/>
                    <a:pt x="287" y="52"/>
                    <a:pt x="279" y="55"/>
                  </a:cubicBezTo>
                  <a:cubicBezTo>
                    <a:pt x="276" y="57"/>
                    <a:pt x="272" y="58"/>
                    <a:pt x="268" y="60"/>
                  </a:cubicBezTo>
                  <a:cubicBezTo>
                    <a:pt x="256" y="65"/>
                    <a:pt x="256" y="65"/>
                    <a:pt x="256" y="65"/>
                  </a:cubicBezTo>
                  <a:cubicBezTo>
                    <a:pt x="255" y="65"/>
                    <a:pt x="255" y="65"/>
                    <a:pt x="255" y="65"/>
                  </a:cubicBezTo>
                  <a:cubicBezTo>
                    <a:pt x="254" y="66"/>
                    <a:pt x="254" y="66"/>
                    <a:pt x="254" y="66"/>
                  </a:cubicBezTo>
                  <a:cubicBezTo>
                    <a:pt x="243" y="68"/>
                    <a:pt x="233" y="71"/>
                    <a:pt x="222" y="75"/>
                  </a:cubicBezTo>
                  <a:cubicBezTo>
                    <a:pt x="211" y="78"/>
                    <a:pt x="200" y="82"/>
                    <a:pt x="190" y="86"/>
                  </a:cubicBezTo>
                  <a:cubicBezTo>
                    <a:pt x="185" y="88"/>
                    <a:pt x="179" y="90"/>
                    <a:pt x="174" y="92"/>
                  </a:cubicBezTo>
                  <a:cubicBezTo>
                    <a:pt x="172" y="93"/>
                    <a:pt x="169" y="94"/>
                    <a:pt x="166" y="95"/>
                  </a:cubicBezTo>
                  <a:cubicBezTo>
                    <a:pt x="159" y="99"/>
                    <a:pt x="159" y="99"/>
                    <a:pt x="159" y="99"/>
                  </a:cubicBezTo>
                  <a:cubicBezTo>
                    <a:pt x="149" y="103"/>
                    <a:pt x="139" y="108"/>
                    <a:pt x="129" y="113"/>
                  </a:cubicBezTo>
                  <a:cubicBezTo>
                    <a:pt x="125" y="115"/>
                    <a:pt x="125" y="115"/>
                    <a:pt x="125" y="115"/>
                  </a:cubicBezTo>
                  <a:cubicBezTo>
                    <a:pt x="121" y="118"/>
                    <a:pt x="121" y="118"/>
                    <a:pt x="121" y="118"/>
                  </a:cubicBezTo>
                  <a:cubicBezTo>
                    <a:pt x="119" y="119"/>
                    <a:pt x="117" y="120"/>
                    <a:pt x="114" y="122"/>
                  </a:cubicBezTo>
                  <a:cubicBezTo>
                    <a:pt x="107" y="126"/>
                    <a:pt x="107" y="126"/>
                    <a:pt x="107" y="126"/>
                  </a:cubicBezTo>
                  <a:cubicBezTo>
                    <a:pt x="105" y="128"/>
                    <a:pt x="102" y="129"/>
                    <a:pt x="100" y="131"/>
                  </a:cubicBezTo>
                  <a:cubicBezTo>
                    <a:pt x="91" y="137"/>
                    <a:pt x="82" y="143"/>
                    <a:pt x="73" y="151"/>
                  </a:cubicBezTo>
                  <a:cubicBezTo>
                    <a:pt x="65" y="158"/>
                    <a:pt x="57" y="166"/>
                    <a:pt x="50" y="174"/>
                  </a:cubicBezTo>
                  <a:cubicBezTo>
                    <a:pt x="42" y="182"/>
                    <a:pt x="36" y="191"/>
                    <a:pt x="30" y="200"/>
                  </a:cubicBezTo>
                  <a:cubicBezTo>
                    <a:pt x="25" y="210"/>
                    <a:pt x="20" y="220"/>
                    <a:pt x="17" y="230"/>
                  </a:cubicBezTo>
                  <a:cubicBezTo>
                    <a:pt x="16" y="234"/>
                    <a:pt x="16" y="234"/>
                    <a:pt x="16" y="234"/>
                  </a:cubicBezTo>
                  <a:cubicBezTo>
                    <a:pt x="16" y="235"/>
                    <a:pt x="15" y="236"/>
                    <a:pt x="15" y="238"/>
                  </a:cubicBezTo>
                  <a:cubicBezTo>
                    <a:pt x="14" y="242"/>
                    <a:pt x="14" y="242"/>
                    <a:pt x="14" y="242"/>
                  </a:cubicBezTo>
                  <a:cubicBezTo>
                    <a:pt x="14" y="243"/>
                    <a:pt x="14" y="244"/>
                    <a:pt x="14" y="246"/>
                  </a:cubicBezTo>
                  <a:cubicBezTo>
                    <a:pt x="13" y="250"/>
                    <a:pt x="13" y="250"/>
                    <a:pt x="13" y="250"/>
                  </a:cubicBezTo>
                  <a:cubicBezTo>
                    <a:pt x="13" y="251"/>
                    <a:pt x="13" y="253"/>
                    <a:pt x="13" y="254"/>
                  </a:cubicBezTo>
                  <a:cubicBezTo>
                    <a:pt x="13" y="258"/>
                    <a:pt x="13" y="258"/>
                    <a:pt x="13" y="258"/>
                  </a:cubicBezTo>
                  <a:cubicBezTo>
                    <a:pt x="13" y="260"/>
                    <a:pt x="13" y="260"/>
                    <a:pt x="13" y="260"/>
                  </a:cubicBezTo>
                  <a:cubicBezTo>
                    <a:pt x="13" y="262"/>
                    <a:pt x="13" y="262"/>
                    <a:pt x="13" y="262"/>
                  </a:cubicBezTo>
                  <a:cubicBezTo>
                    <a:pt x="12" y="274"/>
                    <a:pt x="12" y="285"/>
                    <a:pt x="11" y="296"/>
                  </a:cubicBezTo>
                  <a:cubicBezTo>
                    <a:pt x="11" y="308"/>
                    <a:pt x="12" y="319"/>
                    <a:pt x="14" y="330"/>
                  </a:cubicBezTo>
                  <a:cubicBezTo>
                    <a:pt x="16" y="340"/>
                    <a:pt x="20" y="351"/>
                    <a:pt x="25" y="360"/>
                  </a:cubicBezTo>
                  <a:cubicBezTo>
                    <a:pt x="31" y="370"/>
                    <a:pt x="39" y="378"/>
                    <a:pt x="47" y="385"/>
                  </a:cubicBezTo>
                  <a:cubicBezTo>
                    <a:pt x="48" y="386"/>
                    <a:pt x="49" y="387"/>
                    <a:pt x="50" y="388"/>
                  </a:cubicBezTo>
                  <a:cubicBezTo>
                    <a:pt x="52" y="389"/>
                    <a:pt x="53" y="390"/>
                    <a:pt x="54" y="390"/>
                  </a:cubicBezTo>
                  <a:cubicBezTo>
                    <a:pt x="57" y="393"/>
                    <a:pt x="57" y="393"/>
                    <a:pt x="57" y="393"/>
                  </a:cubicBezTo>
                  <a:cubicBezTo>
                    <a:pt x="61" y="395"/>
                    <a:pt x="61" y="395"/>
                    <a:pt x="61" y="395"/>
                  </a:cubicBezTo>
                  <a:cubicBezTo>
                    <a:pt x="66" y="398"/>
                    <a:pt x="71" y="401"/>
                    <a:pt x="76" y="404"/>
                  </a:cubicBezTo>
                  <a:cubicBezTo>
                    <a:pt x="86" y="409"/>
                    <a:pt x="96" y="414"/>
                    <a:pt x="106" y="420"/>
                  </a:cubicBezTo>
                  <a:cubicBezTo>
                    <a:pt x="95" y="415"/>
                    <a:pt x="85" y="411"/>
                    <a:pt x="75" y="406"/>
                  </a:cubicBezTo>
                  <a:cubicBezTo>
                    <a:pt x="69" y="403"/>
                    <a:pt x="64" y="401"/>
                    <a:pt x="59" y="398"/>
                  </a:cubicBezTo>
                  <a:cubicBezTo>
                    <a:pt x="55" y="396"/>
                    <a:pt x="55" y="396"/>
                    <a:pt x="55" y="396"/>
                  </a:cubicBezTo>
                  <a:cubicBezTo>
                    <a:pt x="51" y="394"/>
                    <a:pt x="51" y="394"/>
                    <a:pt x="51" y="394"/>
                  </a:cubicBezTo>
                  <a:cubicBezTo>
                    <a:pt x="50" y="393"/>
                    <a:pt x="49" y="392"/>
                    <a:pt x="48" y="392"/>
                  </a:cubicBezTo>
                  <a:cubicBezTo>
                    <a:pt x="46" y="391"/>
                    <a:pt x="45" y="390"/>
                    <a:pt x="44" y="389"/>
                  </a:cubicBezTo>
                  <a:cubicBezTo>
                    <a:pt x="35" y="382"/>
                    <a:pt x="26" y="374"/>
                    <a:pt x="19" y="364"/>
                  </a:cubicBezTo>
                  <a:cubicBezTo>
                    <a:pt x="13" y="354"/>
                    <a:pt x="8" y="343"/>
                    <a:pt x="5" y="332"/>
                  </a:cubicBezTo>
                  <a:cubicBezTo>
                    <a:pt x="2" y="320"/>
                    <a:pt x="1" y="308"/>
                    <a:pt x="1" y="297"/>
                  </a:cubicBezTo>
                  <a:cubicBezTo>
                    <a:pt x="0" y="285"/>
                    <a:pt x="0" y="273"/>
                    <a:pt x="0" y="262"/>
                  </a:cubicBezTo>
                  <a:cubicBezTo>
                    <a:pt x="0" y="260"/>
                    <a:pt x="0" y="260"/>
                    <a:pt x="0" y="260"/>
                  </a:cubicBezTo>
                  <a:cubicBezTo>
                    <a:pt x="0" y="258"/>
                    <a:pt x="0" y="258"/>
                    <a:pt x="0" y="258"/>
                  </a:cubicBezTo>
                  <a:cubicBezTo>
                    <a:pt x="0" y="253"/>
                    <a:pt x="0" y="253"/>
                    <a:pt x="0" y="253"/>
                  </a:cubicBezTo>
                  <a:cubicBezTo>
                    <a:pt x="0" y="252"/>
                    <a:pt x="0" y="250"/>
                    <a:pt x="1" y="249"/>
                  </a:cubicBezTo>
                  <a:cubicBezTo>
                    <a:pt x="1" y="244"/>
                    <a:pt x="1" y="244"/>
                    <a:pt x="1" y="244"/>
                  </a:cubicBezTo>
                  <a:cubicBezTo>
                    <a:pt x="1" y="243"/>
                    <a:pt x="1" y="241"/>
                    <a:pt x="2" y="240"/>
                  </a:cubicBezTo>
                  <a:cubicBezTo>
                    <a:pt x="2" y="235"/>
                    <a:pt x="2" y="235"/>
                    <a:pt x="2" y="235"/>
                  </a:cubicBezTo>
                  <a:cubicBezTo>
                    <a:pt x="2" y="234"/>
                    <a:pt x="3" y="232"/>
                    <a:pt x="3" y="231"/>
                  </a:cubicBezTo>
                  <a:cubicBezTo>
                    <a:pt x="4" y="226"/>
                    <a:pt x="4" y="226"/>
                    <a:pt x="4" y="226"/>
                  </a:cubicBezTo>
                  <a:cubicBezTo>
                    <a:pt x="7" y="215"/>
                    <a:pt x="12" y="203"/>
                    <a:pt x="17" y="193"/>
                  </a:cubicBezTo>
                  <a:cubicBezTo>
                    <a:pt x="23" y="182"/>
                    <a:pt x="30" y="172"/>
                    <a:pt x="37" y="163"/>
                  </a:cubicBezTo>
                  <a:cubicBezTo>
                    <a:pt x="45" y="154"/>
                    <a:pt x="53" y="146"/>
                    <a:pt x="62" y="138"/>
                  </a:cubicBezTo>
                  <a:cubicBezTo>
                    <a:pt x="71" y="130"/>
                    <a:pt x="80" y="122"/>
                    <a:pt x="90" y="116"/>
                  </a:cubicBezTo>
                  <a:cubicBezTo>
                    <a:pt x="92" y="114"/>
                    <a:pt x="94" y="112"/>
                    <a:pt x="97" y="110"/>
                  </a:cubicBezTo>
                  <a:cubicBezTo>
                    <a:pt x="104" y="106"/>
                    <a:pt x="104" y="106"/>
                    <a:pt x="104" y="106"/>
                  </a:cubicBezTo>
                  <a:cubicBezTo>
                    <a:pt x="107" y="104"/>
                    <a:pt x="109" y="103"/>
                    <a:pt x="112" y="101"/>
                  </a:cubicBezTo>
                  <a:cubicBezTo>
                    <a:pt x="115" y="99"/>
                    <a:pt x="115" y="99"/>
                    <a:pt x="115" y="99"/>
                  </a:cubicBezTo>
                  <a:cubicBezTo>
                    <a:pt x="119" y="97"/>
                    <a:pt x="119" y="97"/>
                    <a:pt x="119" y="97"/>
                  </a:cubicBezTo>
                  <a:cubicBezTo>
                    <a:pt x="129" y="91"/>
                    <a:pt x="140" y="85"/>
                    <a:pt x="150" y="80"/>
                  </a:cubicBezTo>
                  <a:cubicBezTo>
                    <a:pt x="158" y="76"/>
                    <a:pt x="158" y="76"/>
                    <a:pt x="158" y="76"/>
                  </a:cubicBezTo>
                  <a:cubicBezTo>
                    <a:pt x="161" y="75"/>
                    <a:pt x="164" y="74"/>
                    <a:pt x="166" y="73"/>
                  </a:cubicBezTo>
                  <a:cubicBezTo>
                    <a:pt x="172" y="71"/>
                    <a:pt x="177" y="68"/>
                    <a:pt x="182" y="66"/>
                  </a:cubicBezTo>
                  <a:cubicBezTo>
                    <a:pt x="193" y="62"/>
                    <a:pt x="204" y="58"/>
                    <a:pt x="215" y="54"/>
                  </a:cubicBezTo>
                  <a:cubicBezTo>
                    <a:pt x="226" y="50"/>
                    <a:pt x="237" y="47"/>
                    <a:pt x="249" y="44"/>
                  </a:cubicBezTo>
                  <a:cubicBezTo>
                    <a:pt x="247" y="45"/>
                    <a:pt x="247" y="45"/>
                    <a:pt x="247" y="45"/>
                  </a:cubicBezTo>
                  <a:cubicBezTo>
                    <a:pt x="259" y="39"/>
                    <a:pt x="259" y="39"/>
                    <a:pt x="259" y="39"/>
                  </a:cubicBezTo>
                  <a:cubicBezTo>
                    <a:pt x="263" y="38"/>
                    <a:pt x="267" y="36"/>
                    <a:pt x="271" y="34"/>
                  </a:cubicBezTo>
                  <a:cubicBezTo>
                    <a:pt x="280" y="31"/>
                    <a:pt x="288" y="28"/>
                    <a:pt x="296" y="25"/>
                  </a:cubicBezTo>
                  <a:cubicBezTo>
                    <a:pt x="299" y="25"/>
                    <a:pt x="301" y="24"/>
                    <a:pt x="303" y="23"/>
                  </a:cubicBezTo>
                  <a:cubicBezTo>
                    <a:pt x="309" y="21"/>
                    <a:pt x="309" y="21"/>
                    <a:pt x="309" y="21"/>
                  </a:cubicBezTo>
                  <a:cubicBezTo>
                    <a:pt x="316" y="20"/>
                    <a:pt x="316" y="20"/>
                    <a:pt x="316" y="20"/>
                  </a:cubicBezTo>
                  <a:cubicBezTo>
                    <a:pt x="322" y="18"/>
                    <a:pt x="322" y="18"/>
                    <a:pt x="322" y="18"/>
                  </a:cubicBezTo>
                  <a:cubicBezTo>
                    <a:pt x="326" y="17"/>
                    <a:pt x="331" y="16"/>
                    <a:pt x="335" y="15"/>
                  </a:cubicBezTo>
                  <a:cubicBezTo>
                    <a:pt x="339" y="14"/>
                    <a:pt x="344" y="13"/>
                    <a:pt x="348" y="12"/>
                  </a:cubicBezTo>
                  <a:cubicBezTo>
                    <a:pt x="357" y="10"/>
                    <a:pt x="365" y="8"/>
                    <a:pt x="374" y="7"/>
                  </a:cubicBezTo>
                  <a:cubicBezTo>
                    <a:pt x="378" y="6"/>
                    <a:pt x="383" y="6"/>
                    <a:pt x="387" y="5"/>
                  </a:cubicBezTo>
                  <a:cubicBezTo>
                    <a:pt x="400" y="3"/>
                    <a:pt x="400" y="3"/>
                    <a:pt x="400" y="3"/>
                  </a:cubicBezTo>
                  <a:cubicBezTo>
                    <a:pt x="413" y="2"/>
                    <a:pt x="413" y="2"/>
                    <a:pt x="413" y="2"/>
                  </a:cubicBezTo>
                  <a:cubicBezTo>
                    <a:pt x="427" y="1"/>
                    <a:pt x="427" y="1"/>
                    <a:pt x="427" y="1"/>
                  </a:cubicBezTo>
                  <a:cubicBezTo>
                    <a:pt x="431" y="1"/>
                    <a:pt x="435" y="0"/>
                    <a:pt x="440" y="0"/>
                  </a:cubicBezTo>
                  <a:cubicBezTo>
                    <a:pt x="447" y="0"/>
                    <a:pt x="447" y="0"/>
                    <a:pt x="447" y="0"/>
                  </a:cubicBezTo>
                  <a:cubicBezTo>
                    <a:pt x="449" y="0"/>
                    <a:pt x="451" y="0"/>
                    <a:pt x="453" y="0"/>
                  </a:cubicBezTo>
                  <a:cubicBezTo>
                    <a:pt x="460" y="0"/>
                    <a:pt x="460" y="0"/>
                    <a:pt x="460" y="0"/>
                  </a:cubicBezTo>
                  <a:cubicBezTo>
                    <a:pt x="463" y="0"/>
                    <a:pt x="463" y="0"/>
                    <a:pt x="463" y="0"/>
                  </a:cubicBezTo>
                  <a:cubicBezTo>
                    <a:pt x="467" y="0"/>
                    <a:pt x="467" y="0"/>
                    <a:pt x="467" y="0"/>
                  </a:cubicBezTo>
                  <a:cubicBezTo>
                    <a:pt x="473" y="0"/>
                    <a:pt x="473" y="0"/>
                    <a:pt x="473" y="0"/>
                  </a:cubicBezTo>
                  <a:cubicBezTo>
                    <a:pt x="480" y="0"/>
                    <a:pt x="480" y="0"/>
                    <a:pt x="480" y="0"/>
                  </a:cubicBezTo>
                  <a:cubicBezTo>
                    <a:pt x="489" y="0"/>
                    <a:pt x="498" y="1"/>
                    <a:pt x="506" y="2"/>
                  </a:cubicBezTo>
                  <a:cubicBezTo>
                    <a:pt x="520" y="3"/>
                    <a:pt x="520" y="3"/>
                    <a:pt x="520" y="3"/>
                  </a:cubicBezTo>
                  <a:cubicBezTo>
                    <a:pt x="533" y="5"/>
                    <a:pt x="533" y="5"/>
                    <a:pt x="533" y="5"/>
                  </a:cubicBezTo>
                  <a:cubicBezTo>
                    <a:pt x="537" y="6"/>
                    <a:pt x="542" y="6"/>
                    <a:pt x="546" y="7"/>
                  </a:cubicBezTo>
                  <a:cubicBezTo>
                    <a:pt x="550" y="8"/>
                    <a:pt x="555" y="9"/>
                    <a:pt x="559" y="10"/>
                  </a:cubicBezTo>
                  <a:cubicBezTo>
                    <a:pt x="563" y="10"/>
                    <a:pt x="568" y="11"/>
                    <a:pt x="572" y="12"/>
                  </a:cubicBezTo>
                  <a:cubicBezTo>
                    <a:pt x="576" y="13"/>
                    <a:pt x="581" y="14"/>
                    <a:pt x="585" y="15"/>
                  </a:cubicBezTo>
                  <a:cubicBezTo>
                    <a:pt x="589" y="16"/>
                    <a:pt x="594" y="17"/>
                    <a:pt x="598" y="19"/>
                  </a:cubicBezTo>
                  <a:cubicBezTo>
                    <a:pt x="602" y="20"/>
                    <a:pt x="606" y="21"/>
                    <a:pt x="611" y="22"/>
                  </a:cubicBezTo>
                  <a:cubicBezTo>
                    <a:pt x="615" y="24"/>
                    <a:pt x="619" y="25"/>
                    <a:pt x="623" y="26"/>
                  </a:cubicBezTo>
                  <a:cubicBezTo>
                    <a:pt x="636" y="31"/>
                    <a:pt x="636" y="31"/>
                    <a:pt x="636" y="31"/>
                  </a:cubicBezTo>
                  <a:cubicBezTo>
                    <a:pt x="648" y="35"/>
                    <a:pt x="648" y="35"/>
                    <a:pt x="648" y="35"/>
                  </a:cubicBezTo>
                  <a:cubicBezTo>
                    <a:pt x="661" y="40"/>
                    <a:pt x="661" y="40"/>
                    <a:pt x="661" y="40"/>
                  </a:cubicBezTo>
                  <a:cubicBezTo>
                    <a:pt x="659" y="40"/>
                    <a:pt x="659" y="40"/>
                    <a:pt x="659" y="40"/>
                  </a:cubicBezTo>
                  <a:cubicBezTo>
                    <a:pt x="671" y="43"/>
                    <a:pt x="683" y="46"/>
                    <a:pt x="696" y="50"/>
                  </a:cubicBezTo>
                  <a:cubicBezTo>
                    <a:pt x="702" y="52"/>
                    <a:pt x="708" y="54"/>
                    <a:pt x="714" y="56"/>
                  </a:cubicBezTo>
                  <a:cubicBezTo>
                    <a:pt x="717" y="57"/>
                    <a:pt x="720" y="58"/>
                    <a:pt x="723" y="59"/>
                  </a:cubicBezTo>
                  <a:cubicBezTo>
                    <a:pt x="726" y="60"/>
                    <a:pt x="729" y="61"/>
                    <a:pt x="732" y="62"/>
                  </a:cubicBezTo>
                  <a:cubicBezTo>
                    <a:pt x="741" y="66"/>
                    <a:pt x="741" y="66"/>
                    <a:pt x="741" y="66"/>
                  </a:cubicBezTo>
                  <a:cubicBezTo>
                    <a:pt x="744" y="67"/>
                    <a:pt x="746" y="68"/>
                    <a:pt x="749" y="69"/>
                  </a:cubicBezTo>
                  <a:cubicBezTo>
                    <a:pt x="754" y="71"/>
                    <a:pt x="754" y="71"/>
                    <a:pt x="754" y="71"/>
                  </a:cubicBezTo>
                  <a:cubicBezTo>
                    <a:pt x="758" y="73"/>
                    <a:pt x="758" y="73"/>
                    <a:pt x="758" y="73"/>
                  </a:cubicBezTo>
                  <a:cubicBezTo>
                    <a:pt x="767" y="77"/>
                    <a:pt x="767" y="77"/>
                    <a:pt x="767" y="77"/>
                  </a:cubicBezTo>
                  <a:cubicBezTo>
                    <a:pt x="779" y="82"/>
                    <a:pt x="790" y="88"/>
                    <a:pt x="801" y="94"/>
                  </a:cubicBezTo>
                  <a:cubicBezTo>
                    <a:pt x="812" y="101"/>
                    <a:pt x="823" y="107"/>
                    <a:pt x="834" y="115"/>
                  </a:cubicBezTo>
                  <a:cubicBezTo>
                    <a:pt x="844" y="122"/>
                    <a:pt x="854" y="130"/>
                    <a:pt x="864" y="139"/>
                  </a:cubicBezTo>
                  <a:cubicBezTo>
                    <a:pt x="873" y="148"/>
                    <a:pt x="882" y="157"/>
                    <a:pt x="890" y="168"/>
                  </a:cubicBezTo>
                  <a:cubicBezTo>
                    <a:pt x="898" y="178"/>
                    <a:pt x="905" y="189"/>
                    <a:pt x="911" y="201"/>
                  </a:cubicBezTo>
                  <a:cubicBezTo>
                    <a:pt x="916" y="213"/>
                    <a:pt x="920" y="226"/>
                    <a:pt x="922" y="239"/>
                  </a:cubicBezTo>
                  <a:cubicBezTo>
                    <a:pt x="923" y="242"/>
                    <a:pt x="923" y="245"/>
                    <a:pt x="923" y="249"/>
                  </a:cubicBezTo>
                  <a:cubicBezTo>
                    <a:pt x="924" y="251"/>
                    <a:pt x="924" y="251"/>
                    <a:pt x="924" y="251"/>
                  </a:cubicBezTo>
                  <a:cubicBezTo>
                    <a:pt x="924" y="254"/>
                    <a:pt x="924" y="254"/>
                    <a:pt x="924" y="254"/>
                  </a:cubicBezTo>
                  <a:cubicBezTo>
                    <a:pt x="924" y="258"/>
                    <a:pt x="924" y="258"/>
                    <a:pt x="924" y="258"/>
                  </a:cubicBezTo>
                  <a:cubicBezTo>
                    <a:pt x="924" y="259"/>
                    <a:pt x="924" y="259"/>
                    <a:pt x="924" y="259"/>
                  </a:cubicBezTo>
                  <a:cubicBezTo>
                    <a:pt x="924" y="260"/>
                    <a:pt x="924" y="260"/>
                    <a:pt x="924" y="260"/>
                  </a:cubicBezTo>
                  <a:cubicBezTo>
                    <a:pt x="924" y="260"/>
                    <a:pt x="924" y="260"/>
                    <a:pt x="924" y="260"/>
                  </a:cubicBezTo>
                  <a:cubicBezTo>
                    <a:pt x="924" y="260"/>
                    <a:pt x="924" y="260"/>
                    <a:pt x="924" y="260"/>
                  </a:cubicBezTo>
                  <a:cubicBezTo>
                    <a:pt x="924" y="261"/>
                    <a:pt x="924" y="261"/>
                    <a:pt x="924" y="261"/>
                  </a:cubicBezTo>
                  <a:cubicBezTo>
                    <a:pt x="924" y="263"/>
                    <a:pt x="924" y="263"/>
                    <a:pt x="924" y="263"/>
                  </a:cubicBezTo>
                  <a:cubicBezTo>
                    <a:pt x="924" y="268"/>
                    <a:pt x="924" y="268"/>
                    <a:pt x="924" y="268"/>
                  </a:cubicBezTo>
                  <a:cubicBezTo>
                    <a:pt x="923" y="271"/>
                    <a:pt x="923" y="274"/>
                    <a:pt x="923" y="278"/>
                  </a:cubicBezTo>
                  <a:cubicBezTo>
                    <a:pt x="922" y="290"/>
                    <a:pt x="921" y="303"/>
                    <a:pt x="918" y="315"/>
                  </a:cubicBezTo>
                  <a:cubicBezTo>
                    <a:pt x="916" y="328"/>
                    <a:pt x="912" y="340"/>
                    <a:pt x="908" y="352"/>
                  </a:cubicBezTo>
                  <a:cubicBezTo>
                    <a:pt x="903" y="364"/>
                    <a:pt x="897" y="376"/>
                    <a:pt x="890" y="386"/>
                  </a:cubicBezTo>
                  <a:cubicBezTo>
                    <a:pt x="886" y="392"/>
                    <a:pt x="882" y="397"/>
                    <a:pt x="878" y="401"/>
                  </a:cubicBezTo>
                  <a:cubicBezTo>
                    <a:pt x="873" y="406"/>
                    <a:pt x="868" y="410"/>
                    <a:pt x="863" y="414"/>
                  </a:cubicBezTo>
                  <a:cubicBezTo>
                    <a:pt x="862" y="415"/>
                    <a:pt x="861" y="416"/>
                    <a:pt x="859" y="417"/>
                  </a:cubicBezTo>
                  <a:cubicBezTo>
                    <a:pt x="858" y="418"/>
                    <a:pt x="858" y="418"/>
                    <a:pt x="858" y="418"/>
                  </a:cubicBezTo>
                  <a:cubicBezTo>
                    <a:pt x="857" y="419"/>
                    <a:pt x="856" y="419"/>
                    <a:pt x="856" y="419"/>
                  </a:cubicBezTo>
                  <a:cubicBezTo>
                    <a:pt x="854" y="421"/>
                    <a:pt x="852" y="424"/>
                    <a:pt x="850" y="426"/>
                  </a:cubicBezTo>
                  <a:cubicBezTo>
                    <a:pt x="845" y="431"/>
                    <a:pt x="841" y="435"/>
                    <a:pt x="836" y="439"/>
                  </a:cubicBezTo>
                  <a:cubicBezTo>
                    <a:pt x="831" y="443"/>
                    <a:pt x="826" y="447"/>
                    <a:pt x="821" y="450"/>
                  </a:cubicBezTo>
                  <a:cubicBezTo>
                    <a:pt x="815" y="453"/>
                    <a:pt x="809" y="456"/>
                    <a:pt x="804" y="4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p>
          </p:txBody>
        </p:sp>
        <p:sp>
          <p:nvSpPr>
            <p:cNvPr id="65" name="Freeform 47"/>
            <p:cNvSpPr>
              <a:spLocks/>
            </p:cNvSpPr>
            <p:nvPr/>
          </p:nvSpPr>
          <p:spPr bwMode="auto">
            <a:xfrm>
              <a:off x="1243013" y="5151438"/>
              <a:ext cx="147637" cy="1119187"/>
            </a:xfrm>
            <a:custGeom>
              <a:avLst/>
              <a:gdLst>
                <a:gd name="T0" fmla="*/ 15 w 93"/>
                <a:gd name="T1" fmla="*/ 0 h 705"/>
                <a:gd name="T2" fmla="*/ 0 w 93"/>
                <a:gd name="T3" fmla="*/ 79 h 705"/>
                <a:gd name="T4" fmla="*/ 0 w 93"/>
                <a:gd name="T5" fmla="*/ 423 h 705"/>
                <a:gd name="T6" fmla="*/ 0 w 93"/>
                <a:gd name="T7" fmla="*/ 471 h 705"/>
                <a:gd name="T8" fmla="*/ 15 w 93"/>
                <a:gd name="T9" fmla="*/ 501 h 705"/>
                <a:gd name="T10" fmla="*/ 36 w 93"/>
                <a:gd name="T11" fmla="*/ 528 h 705"/>
                <a:gd name="T12" fmla="*/ 0 w 93"/>
                <a:gd name="T13" fmla="*/ 573 h 705"/>
                <a:gd name="T14" fmla="*/ 18 w 93"/>
                <a:gd name="T15" fmla="*/ 705 h 705"/>
                <a:gd name="T16" fmla="*/ 54 w 93"/>
                <a:gd name="T17" fmla="*/ 681 h 705"/>
                <a:gd name="T18" fmla="*/ 54 w 93"/>
                <a:gd name="T19" fmla="*/ 618 h 705"/>
                <a:gd name="T20" fmla="*/ 93 w 93"/>
                <a:gd name="T21" fmla="*/ 579 h 705"/>
                <a:gd name="T22" fmla="*/ 68 w 93"/>
                <a:gd name="T23" fmla="*/ 465 h 705"/>
                <a:gd name="T24" fmla="*/ 47 w 93"/>
                <a:gd name="T25" fmla="*/ 423 h 705"/>
                <a:gd name="T26" fmla="*/ 25 w 93"/>
                <a:gd name="T27" fmla="*/ 420 h 705"/>
                <a:gd name="T28" fmla="*/ 47 w 93"/>
                <a:gd name="T29" fmla="*/ 327 h 705"/>
                <a:gd name="T30" fmla="*/ 31 w 93"/>
                <a:gd name="T31" fmla="*/ 274 h 705"/>
                <a:gd name="T32" fmla="*/ 47 w 93"/>
                <a:gd name="T33" fmla="*/ 93 h 705"/>
                <a:gd name="T34" fmla="*/ 66 w 93"/>
                <a:gd name="T35" fmla="*/ 81 h 705"/>
                <a:gd name="T36" fmla="*/ 68 w 93"/>
                <a:gd name="T37" fmla="*/ 21 h 705"/>
                <a:gd name="T38" fmla="*/ 15 w 93"/>
                <a:gd name="T39" fmla="*/ 0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705">
                  <a:moveTo>
                    <a:pt x="15" y="0"/>
                  </a:moveTo>
                  <a:lnTo>
                    <a:pt x="0" y="79"/>
                  </a:lnTo>
                  <a:lnTo>
                    <a:pt x="0" y="423"/>
                  </a:lnTo>
                  <a:lnTo>
                    <a:pt x="0" y="471"/>
                  </a:lnTo>
                  <a:lnTo>
                    <a:pt x="15" y="501"/>
                  </a:lnTo>
                  <a:lnTo>
                    <a:pt x="36" y="528"/>
                  </a:lnTo>
                  <a:lnTo>
                    <a:pt x="0" y="573"/>
                  </a:lnTo>
                  <a:lnTo>
                    <a:pt x="18" y="705"/>
                  </a:lnTo>
                  <a:lnTo>
                    <a:pt x="54" y="681"/>
                  </a:lnTo>
                  <a:lnTo>
                    <a:pt x="54" y="618"/>
                  </a:lnTo>
                  <a:lnTo>
                    <a:pt x="93" y="579"/>
                  </a:lnTo>
                  <a:lnTo>
                    <a:pt x="68" y="465"/>
                  </a:lnTo>
                  <a:lnTo>
                    <a:pt x="47" y="423"/>
                  </a:lnTo>
                  <a:lnTo>
                    <a:pt x="25" y="420"/>
                  </a:lnTo>
                  <a:lnTo>
                    <a:pt x="47" y="327"/>
                  </a:lnTo>
                  <a:lnTo>
                    <a:pt x="31" y="274"/>
                  </a:lnTo>
                  <a:lnTo>
                    <a:pt x="47" y="93"/>
                  </a:lnTo>
                  <a:lnTo>
                    <a:pt x="66" y="81"/>
                  </a:lnTo>
                  <a:lnTo>
                    <a:pt x="68" y="21"/>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p>
          </p:txBody>
        </p:sp>
        <p:sp>
          <p:nvSpPr>
            <p:cNvPr id="66" name="Freeform 48"/>
            <p:cNvSpPr>
              <a:spLocks/>
            </p:cNvSpPr>
            <p:nvPr/>
          </p:nvSpPr>
          <p:spPr bwMode="auto">
            <a:xfrm>
              <a:off x="2808288" y="5110163"/>
              <a:ext cx="155575" cy="827087"/>
            </a:xfrm>
            <a:custGeom>
              <a:avLst/>
              <a:gdLst>
                <a:gd name="T0" fmla="*/ 13 w 98"/>
                <a:gd name="T1" fmla="*/ 40 h 521"/>
                <a:gd name="T2" fmla="*/ 13 w 98"/>
                <a:gd name="T3" fmla="*/ 105 h 521"/>
                <a:gd name="T4" fmla="*/ 29 w 98"/>
                <a:gd name="T5" fmla="*/ 122 h 521"/>
                <a:gd name="T6" fmla="*/ 29 w 98"/>
                <a:gd name="T7" fmla="*/ 293 h 521"/>
                <a:gd name="T8" fmla="*/ 22 w 98"/>
                <a:gd name="T9" fmla="*/ 312 h 521"/>
                <a:gd name="T10" fmla="*/ 0 w 98"/>
                <a:gd name="T11" fmla="*/ 497 h 521"/>
                <a:gd name="T12" fmla="*/ 29 w 98"/>
                <a:gd name="T13" fmla="*/ 521 h 521"/>
                <a:gd name="T14" fmla="*/ 68 w 98"/>
                <a:gd name="T15" fmla="*/ 509 h 521"/>
                <a:gd name="T16" fmla="*/ 98 w 98"/>
                <a:gd name="T17" fmla="*/ 509 h 521"/>
                <a:gd name="T18" fmla="*/ 98 w 98"/>
                <a:gd name="T19" fmla="*/ 470 h 521"/>
                <a:gd name="T20" fmla="*/ 84 w 98"/>
                <a:gd name="T21" fmla="*/ 456 h 521"/>
                <a:gd name="T22" fmla="*/ 98 w 98"/>
                <a:gd name="T23" fmla="*/ 312 h 521"/>
                <a:gd name="T24" fmla="*/ 68 w 98"/>
                <a:gd name="T25" fmla="*/ 281 h 521"/>
                <a:gd name="T26" fmla="*/ 80 w 98"/>
                <a:gd name="T27" fmla="*/ 281 h 521"/>
                <a:gd name="T28" fmla="*/ 48 w 98"/>
                <a:gd name="T29" fmla="*/ 113 h 521"/>
                <a:gd name="T30" fmla="*/ 68 w 98"/>
                <a:gd name="T31" fmla="*/ 0 h 521"/>
                <a:gd name="T32" fmla="*/ 13 w 98"/>
                <a:gd name="T33" fmla="*/ 4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8" h="521">
                  <a:moveTo>
                    <a:pt x="13" y="40"/>
                  </a:moveTo>
                  <a:lnTo>
                    <a:pt x="13" y="105"/>
                  </a:lnTo>
                  <a:lnTo>
                    <a:pt x="29" y="122"/>
                  </a:lnTo>
                  <a:lnTo>
                    <a:pt x="29" y="293"/>
                  </a:lnTo>
                  <a:lnTo>
                    <a:pt x="22" y="312"/>
                  </a:lnTo>
                  <a:lnTo>
                    <a:pt x="0" y="497"/>
                  </a:lnTo>
                  <a:lnTo>
                    <a:pt x="29" y="521"/>
                  </a:lnTo>
                  <a:lnTo>
                    <a:pt x="68" y="509"/>
                  </a:lnTo>
                  <a:lnTo>
                    <a:pt x="98" y="509"/>
                  </a:lnTo>
                  <a:lnTo>
                    <a:pt x="98" y="470"/>
                  </a:lnTo>
                  <a:lnTo>
                    <a:pt x="84" y="456"/>
                  </a:lnTo>
                  <a:lnTo>
                    <a:pt x="98" y="312"/>
                  </a:lnTo>
                  <a:lnTo>
                    <a:pt x="68" y="281"/>
                  </a:lnTo>
                  <a:lnTo>
                    <a:pt x="80" y="281"/>
                  </a:lnTo>
                  <a:lnTo>
                    <a:pt x="48" y="113"/>
                  </a:lnTo>
                  <a:lnTo>
                    <a:pt x="68" y="0"/>
                  </a:lnTo>
                  <a:lnTo>
                    <a:pt x="13"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3" tIns="45701" rIns="91403" bIns="45701" numCol="1" anchor="t" anchorCtr="0" compatLnSpc="1">
              <a:prstTxWarp prst="textNoShape">
                <a:avLst/>
              </a:prstTxWarp>
            </a:bodyPr>
            <a:lstStyle/>
            <a:p>
              <a:endParaRPr lang="en-US" sz="1799"/>
            </a:p>
          </p:txBody>
        </p:sp>
      </p:grpSp>
      <p:sp>
        <p:nvSpPr>
          <p:cNvPr id="73" name="Content Placeholder 2"/>
          <p:cNvSpPr txBox="1">
            <a:spLocks/>
          </p:cNvSpPr>
          <p:nvPr/>
        </p:nvSpPr>
        <p:spPr>
          <a:xfrm>
            <a:off x="5437094" y="2406670"/>
            <a:ext cx="1026975" cy="508166"/>
          </a:xfrm>
          <a:prstGeom prst="rect">
            <a:avLst/>
          </a:prstGeom>
        </p:spPr>
        <p:txBody>
          <a:bodyPr vert="horz" lIns="0" tIns="0" rIns="0" bIns="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99892" lvl="1" indent="-399892" algn="ctr">
              <a:lnSpc>
                <a:spcPct val="90000"/>
              </a:lnSpc>
              <a:spcBef>
                <a:spcPts val="600"/>
              </a:spcBef>
              <a:buNone/>
            </a:pPr>
            <a:r>
              <a:rPr lang="en-US" sz="4398">
                <a:latin typeface="Segoe UI Light" panose="020B0502040204020203" pitchFamily="34" charset="0"/>
                <a:sym typeface="Wingdings 3"/>
              </a:rPr>
              <a:t>vs.</a:t>
            </a:r>
            <a:endParaRPr lang="en-US" sz="4398">
              <a:latin typeface="Segoe UI Light" panose="020B0502040204020203" pitchFamily="34" charset="0"/>
              <a:ea typeface="Segoe UI" panose="020B0502040204020203" pitchFamily="34" charset="0"/>
              <a:cs typeface="Segoe UI" panose="020B0502040204020203" pitchFamily="34" charset="0"/>
            </a:endParaRPr>
          </a:p>
        </p:txBody>
      </p:sp>
      <p:sp>
        <p:nvSpPr>
          <p:cNvPr id="75" name="Content Placeholder 2"/>
          <p:cNvSpPr txBox="1">
            <a:spLocks/>
          </p:cNvSpPr>
          <p:nvPr/>
        </p:nvSpPr>
        <p:spPr>
          <a:xfrm>
            <a:off x="6650285" y="5097208"/>
            <a:ext cx="5605152" cy="708348"/>
          </a:xfrm>
          <a:prstGeom prst="rect">
            <a:avLst/>
          </a:prstGeom>
        </p:spPr>
        <p:txBody>
          <a:bodyPr vert="horz" lIns="0" tIns="0" rIns="0" bIns="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nSpc>
                <a:spcPct val="90000"/>
              </a:lnSpc>
              <a:spcBef>
                <a:spcPts val="600"/>
              </a:spcBef>
              <a:buNone/>
            </a:pPr>
            <a:r>
              <a:rPr lang="en-US" sz="2399">
                <a:latin typeface="Segoe UI" panose="020B0502040204020203" pitchFamily="34" charset="0"/>
                <a:ea typeface="Segoe UI" panose="020B0502040204020203" pitchFamily="34" charset="0"/>
                <a:cs typeface="Segoe UI" panose="020B0502040204020203" pitchFamily="34" charset="0"/>
              </a:rPr>
              <a:t>Shifted left to prevent top risks</a:t>
            </a:r>
          </a:p>
          <a:p>
            <a:pPr marL="399892" lvl="1" indent="-399892">
              <a:lnSpc>
                <a:spcPct val="90000"/>
              </a:lnSpc>
              <a:spcBef>
                <a:spcPts val="600"/>
              </a:spcBef>
              <a:buFont typeface="Wingdings 3" panose="05040102010807070707" pitchFamily="18" charset="2"/>
              <a:buChar char=""/>
            </a:pPr>
            <a:r>
              <a:rPr lang="en-US" sz="2399">
                <a:latin typeface="Segoe UI" panose="020B0502040204020203" pitchFamily="34" charset="0"/>
                <a:ea typeface="Segoe UI" panose="020B0502040204020203" pitchFamily="34" charset="0"/>
                <a:cs typeface="Segoe UI" panose="020B0502040204020203" pitchFamily="34" charset="0"/>
              </a:rPr>
              <a:t>Credential theft</a:t>
            </a:r>
          </a:p>
          <a:p>
            <a:pPr marL="399892" lvl="1" indent="-399892">
              <a:lnSpc>
                <a:spcPct val="90000"/>
              </a:lnSpc>
              <a:spcBef>
                <a:spcPts val="600"/>
              </a:spcBef>
              <a:buFont typeface="Wingdings 3" panose="05040102010807070707" pitchFamily="18" charset="2"/>
              <a:buChar char=""/>
            </a:pPr>
            <a:r>
              <a:rPr lang="en-US" sz="2399">
                <a:latin typeface="Segoe UI" panose="020B0502040204020203" pitchFamily="34" charset="0"/>
                <a:ea typeface="Segoe UI" panose="020B0502040204020203" pitchFamily="34" charset="0"/>
                <a:cs typeface="Segoe UI" panose="020B0502040204020203" pitchFamily="34" charset="0"/>
              </a:rPr>
              <a:t>Secret leakage</a:t>
            </a:r>
          </a:p>
          <a:p>
            <a:pPr marL="399892" lvl="1" indent="-399892">
              <a:lnSpc>
                <a:spcPct val="90000"/>
              </a:lnSpc>
              <a:spcBef>
                <a:spcPts val="600"/>
              </a:spcBef>
              <a:buFont typeface="Wingdings 3" panose="05040102010807070707" pitchFamily="18" charset="2"/>
              <a:buChar char=""/>
            </a:pPr>
            <a:r>
              <a:rPr lang="en-US" sz="2399">
                <a:latin typeface="Segoe UI" panose="020B0502040204020203" pitchFamily="34" charset="0"/>
                <a:ea typeface="Segoe UI" panose="020B0502040204020203" pitchFamily="34" charset="0"/>
                <a:cs typeface="Segoe UI" panose="020B0502040204020203" pitchFamily="34" charset="0"/>
              </a:rPr>
              <a:t>OSS vulnerabilities</a:t>
            </a:r>
          </a:p>
        </p:txBody>
      </p:sp>
      <p:sp>
        <p:nvSpPr>
          <p:cNvPr id="25" name="Text Placeholder 3"/>
          <p:cNvSpPr txBox="1">
            <a:spLocks/>
          </p:cNvSpPr>
          <p:nvPr/>
        </p:nvSpPr>
        <p:spPr>
          <a:xfrm>
            <a:off x="385046" y="794478"/>
            <a:ext cx="11390391" cy="909767"/>
          </a:xfrm>
          <a:prstGeom prst="rect">
            <a:avLst/>
          </a:prstGeom>
        </p:spPr>
        <p:txBody>
          <a:bodyPr/>
          <a:lst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800" kern="1200" spc="-70" baseline="0">
                <a:gradFill>
                  <a:gsLst>
                    <a:gs pos="1250">
                      <a:schemeClr val="tx1"/>
                    </a:gs>
                    <a:gs pos="100000">
                      <a:schemeClr val="tx1"/>
                    </a:gs>
                  </a:gsLst>
                  <a:lin ang="5400000" scaled="0"/>
                </a:gradFill>
                <a:latin typeface="+mj-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1600" kern="1200" spc="0" baseline="0">
                <a:gradFill>
                  <a:gsLst>
                    <a:gs pos="1250">
                      <a:schemeClr val="tx1"/>
                    </a:gs>
                    <a:gs pos="100000">
                      <a:schemeClr val="tx1"/>
                    </a:gs>
                  </a:gsLst>
                  <a:lin ang="5400000" scaled="0"/>
                </a:gra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1200" kern="1200" spc="0" baseline="0">
                <a:gradFill>
                  <a:gsLst>
                    <a:gs pos="1250">
                      <a:schemeClr val="tx1"/>
                    </a:gs>
                    <a:gs pos="100000">
                      <a:schemeClr val="tx1"/>
                    </a:gs>
                  </a:gsLst>
                  <a:lin ang="5400000" scaled="0"/>
                </a:gra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1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ts val="0"/>
              </a:spcBef>
              <a:buNone/>
            </a:pPr>
            <a:r>
              <a:rPr lang="en-US" sz="2400" spc="0">
                <a:solidFill>
                  <a:schemeClr val="accent1"/>
                </a:solidFill>
              </a:rPr>
              <a:t>Started with war games to the learn attacks and practice response</a:t>
            </a:r>
            <a:br>
              <a:rPr lang="en-US" sz="2400" spc="0">
                <a:solidFill>
                  <a:schemeClr val="accent1"/>
                </a:solidFill>
              </a:rPr>
            </a:br>
            <a:endParaRPr lang="en-US" sz="1400" spc="-31">
              <a:solidFill>
                <a:schemeClr val="accent1"/>
              </a:solidFill>
              <a:latin typeface="+mn-lt"/>
            </a:endParaRPr>
          </a:p>
        </p:txBody>
      </p:sp>
      <p:grpSp>
        <p:nvGrpSpPr>
          <p:cNvPr id="10" name="Group 9">
            <a:extLst>
              <a:ext uri="{FF2B5EF4-FFF2-40B4-BE49-F238E27FC236}">
                <a16:creationId xmlns:a16="http://schemas.microsoft.com/office/drawing/2014/main" id="{28D1F7B0-EF31-4C1D-AFB1-9178F71EBB64}"/>
              </a:ext>
            </a:extLst>
          </p:cNvPr>
          <p:cNvGrpSpPr/>
          <p:nvPr/>
        </p:nvGrpSpPr>
        <p:grpSpPr>
          <a:xfrm>
            <a:off x="6987664" y="1183455"/>
            <a:ext cx="3662667" cy="3662667"/>
            <a:chOff x="6987664" y="1558205"/>
            <a:chExt cx="3662667" cy="3662667"/>
          </a:xfrm>
        </p:grpSpPr>
        <p:cxnSp>
          <p:nvCxnSpPr>
            <p:cNvPr id="6" name="Straight Connector 5">
              <a:extLst>
                <a:ext uri="{FF2B5EF4-FFF2-40B4-BE49-F238E27FC236}">
                  <a16:creationId xmlns:a16="http://schemas.microsoft.com/office/drawing/2014/main" id="{2EC27E55-0538-42E9-A7B8-F034853AF79A}"/>
                </a:ext>
              </a:extLst>
            </p:cNvPr>
            <p:cNvCxnSpPr/>
            <p:nvPr/>
          </p:nvCxnSpPr>
          <p:spPr>
            <a:xfrm>
              <a:off x="6987664" y="1735235"/>
              <a:ext cx="3662667" cy="3485637"/>
            </a:xfrm>
            <a:prstGeom prst="line">
              <a:avLst/>
            </a:prstGeom>
            <a:ln w="1905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A56E96E-21B7-4378-BB88-0E86BFE519F9}"/>
                </a:ext>
              </a:extLst>
            </p:cNvPr>
            <p:cNvCxnSpPr/>
            <p:nvPr/>
          </p:nvCxnSpPr>
          <p:spPr>
            <a:xfrm rot="16200000">
              <a:off x="6987664" y="1646720"/>
              <a:ext cx="3662667" cy="3485637"/>
            </a:xfrm>
            <a:prstGeom prst="line">
              <a:avLst/>
            </a:prstGeom>
            <a:ln w="1905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08434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1000" fill="hold"/>
                                        <p:tgtEl>
                                          <p:spTgt spid="10"/>
                                        </p:tgtEl>
                                        <p:attrNameLst>
                                          <p:attrName>ppt_w</p:attrName>
                                        </p:attrNameLst>
                                      </p:cBhvr>
                                      <p:tavLst>
                                        <p:tav tm="0">
                                          <p:val>
                                            <p:fltVal val="0"/>
                                          </p:val>
                                        </p:tav>
                                        <p:tav tm="100000">
                                          <p:val>
                                            <p:strVal val="#ppt_w"/>
                                          </p:val>
                                        </p:tav>
                                      </p:tavLst>
                                    </p:anim>
                                    <p:anim calcmode="lin" valueType="num">
                                      <p:cBhvr>
                                        <p:cTn id="12" dur="1000" fill="hold"/>
                                        <p:tgtEl>
                                          <p:spTgt spid="10"/>
                                        </p:tgtEl>
                                        <p:attrNameLst>
                                          <p:attrName>ppt_h</p:attrName>
                                        </p:attrNameLst>
                                      </p:cBhvr>
                                      <p:tavLst>
                                        <p:tav tm="0">
                                          <p:val>
                                            <p:fltVal val="0"/>
                                          </p:val>
                                        </p:tav>
                                        <p:tav tm="100000">
                                          <p:val>
                                            <p:strVal val="#ppt_h"/>
                                          </p:val>
                                        </p:tav>
                                      </p:tavLst>
                                    </p:anim>
                                    <p:anim calcmode="lin" valueType="num">
                                      <p:cBhvr>
                                        <p:cTn id="13" dur="1000" fill="hold"/>
                                        <p:tgtEl>
                                          <p:spTgt spid="10"/>
                                        </p:tgtEl>
                                        <p:attrNameLst>
                                          <p:attrName>style.rotation</p:attrName>
                                        </p:attrNameLst>
                                      </p:cBhvr>
                                      <p:tavLst>
                                        <p:tav tm="0">
                                          <p:val>
                                            <p:fltVal val="90"/>
                                          </p:val>
                                        </p:tav>
                                        <p:tav tm="100000">
                                          <p:val>
                                            <p:fltVal val="0"/>
                                          </p:val>
                                        </p:tav>
                                      </p:tavLst>
                                    </p:anim>
                                    <p:animEffect transition="in" filter="fade">
                                      <p:cBhvr>
                                        <p:cTn id="14" dur="10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7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3AF02-13C1-4C44-BB7F-D0B102F4A249}"/>
              </a:ext>
            </a:extLst>
          </p:cNvPr>
          <p:cNvSpPr>
            <a:spLocks noGrp="1"/>
          </p:cNvSpPr>
          <p:nvPr>
            <p:ph type="title"/>
          </p:nvPr>
        </p:nvSpPr>
        <p:spPr>
          <a:xfrm>
            <a:off x="274639" y="295274"/>
            <a:ext cx="11889564" cy="917575"/>
          </a:xfrm>
        </p:spPr>
        <p:txBody>
          <a:bodyPr/>
          <a:lstStyle/>
          <a:p>
            <a:r>
              <a:rPr lang="en-GB"/>
              <a:t>Five habits we’ve learned so far</a:t>
            </a:r>
            <a:endParaRPr lang="en-US"/>
          </a:p>
        </p:txBody>
      </p:sp>
      <p:grpSp>
        <p:nvGrpSpPr>
          <p:cNvPr id="289" name="Group 288">
            <a:extLst>
              <a:ext uri="{FF2B5EF4-FFF2-40B4-BE49-F238E27FC236}">
                <a16:creationId xmlns:a16="http://schemas.microsoft.com/office/drawing/2014/main" id="{766B5B9D-157A-4B68-A49E-9BAC3508C192}"/>
              </a:ext>
            </a:extLst>
          </p:cNvPr>
          <p:cNvGrpSpPr/>
          <p:nvPr/>
        </p:nvGrpSpPr>
        <p:grpSpPr>
          <a:xfrm>
            <a:off x="3933843" y="1266946"/>
            <a:ext cx="8290983" cy="5527322"/>
            <a:chOff x="3697957" y="1282698"/>
            <a:chExt cx="8290983" cy="5527322"/>
          </a:xfrm>
        </p:grpSpPr>
        <p:graphicFrame>
          <p:nvGraphicFramePr>
            <p:cNvPr id="4" name="Diagram 3">
              <a:extLst>
                <a:ext uri="{FF2B5EF4-FFF2-40B4-BE49-F238E27FC236}">
                  <a16:creationId xmlns:a16="http://schemas.microsoft.com/office/drawing/2014/main" id="{3A16E288-F038-419F-A00E-4E02F867F4B5}"/>
                </a:ext>
              </a:extLst>
            </p:cNvPr>
            <p:cNvGraphicFramePr/>
            <p:nvPr>
              <p:extLst>
                <p:ext uri="{D42A27DB-BD31-4B8C-83A1-F6EECF244321}">
                  <p14:modId xmlns:p14="http://schemas.microsoft.com/office/powerpoint/2010/main" val="2625546617"/>
                </p:ext>
              </p:extLst>
            </p:nvPr>
          </p:nvGraphicFramePr>
          <p:xfrm>
            <a:off x="3697957" y="1282698"/>
            <a:ext cx="8290983" cy="552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people_3" title="Icon of a person surrounded by brackets">
              <a:extLst>
                <a:ext uri="{FF2B5EF4-FFF2-40B4-BE49-F238E27FC236}">
                  <a16:creationId xmlns:a16="http://schemas.microsoft.com/office/drawing/2014/main" id="{143FBB90-9C0D-40A9-ACE6-32A7DDD28DFA}"/>
                </a:ext>
              </a:extLst>
            </p:cNvPr>
            <p:cNvSpPr>
              <a:spLocks noChangeAspect="1" noEditPoints="1"/>
            </p:cNvSpPr>
            <p:nvPr/>
          </p:nvSpPr>
          <p:spPr bwMode="auto">
            <a:xfrm>
              <a:off x="3996739" y="1748609"/>
              <a:ext cx="447187" cy="450759"/>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sq">
              <a:solidFill>
                <a:schemeClr val="accent6">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 name="Health_E95E" title="Icon of a heart with a heartbeat monitor line through the middle">
              <a:extLst>
                <a:ext uri="{FF2B5EF4-FFF2-40B4-BE49-F238E27FC236}">
                  <a16:creationId xmlns:a16="http://schemas.microsoft.com/office/drawing/2014/main" id="{AF964C81-CD8A-407F-ACD6-1ADEC20A0242}"/>
                </a:ext>
              </a:extLst>
            </p:cNvPr>
            <p:cNvSpPr>
              <a:spLocks noChangeAspect="1"/>
            </p:cNvSpPr>
            <p:nvPr/>
          </p:nvSpPr>
          <p:spPr bwMode="auto">
            <a:xfrm>
              <a:off x="4463316" y="2815754"/>
              <a:ext cx="521802" cy="441877"/>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flat">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rrow_24" title="Icon of an arrow pointing out of a box">
              <a:extLst>
                <a:ext uri="{FF2B5EF4-FFF2-40B4-BE49-F238E27FC236}">
                  <a16:creationId xmlns:a16="http://schemas.microsoft.com/office/drawing/2014/main" id="{2B87FB9F-759E-4F0E-9034-837BED44EDB1}"/>
                </a:ext>
              </a:extLst>
            </p:cNvPr>
            <p:cNvSpPr>
              <a:spLocks noChangeAspect="1" noEditPoints="1"/>
            </p:cNvSpPr>
            <p:nvPr/>
          </p:nvSpPr>
          <p:spPr bwMode="auto">
            <a:xfrm rot="10800000">
              <a:off x="4445846" y="4901492"/>
              <a:ext cx="478923" cy="365760"/>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5875" cap="sq">
              <a:solidFill>
                <a:schemeClr val="accent6">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10" name="cloud_2" title="Icon of a cloud made of two arrows pointing towards eachother">
              <a:extLst>
                <a:ext uri="{FF2B5EF4-FFF2-40B4-BE49-F238E27FC236}">
                  <a16:creationId xmlns:a16="http://schemas.microsoft.com/office/drawing/2014/main" id="{7586CDEF-A780-46F8-BE0A-A3D2641B020A}"/>
                </a:ext>
              </a:extLst>
            </p:cNvPr>
            <p:cNvSpPr>
              <a:spLocks noChangeAspect="1" noEditPoints="1"/>
            </p:cNvSpPr>
            <p:nvPr/>
          </p:nvSpPr>
          <p:spPr bwMode="auto">
            <a:xfrm>
              <a:off x="3943037" y="5959755"/>
              <a:ext cx="554589" cy="320040"/>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accent6">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1" name="Modern_workplace" title="Icon of three people connected by a dotted line">
              <a:extLst>
                <a:ext uri="{FF2B5EF4-FFF2-40B4-BE49-F238E27FC236}">
                  <a16:creationId xmlns:a16="http://schemas.microsoft.com/office/drawing/2014/main" id="{3307B489-A465-435C-BAB7-9F753D36CF48}"/>
                </a:ext>
              </a:extLst>
            </p:cNvPr>
            <p:cNvSpPr>
              <a:spLocks noChangeAspect="1" noEditPoints="1"/>
            </p:cNvSpPr>
            <p:nvPr/>
          </p:nvSpPr>
          <p:spPr bwMode="auto">
            <a:xfrm>
              <a:off x="4623675" y="3774959"/>
              <a:ext cx="495378" cy="480081"/>
            </a:xfrm>
            <a:custGeom>
              <a:avLst/>
              <a:gdLst>
                <a:gd name="T0" fmla="*/ 210 w 584"/>
                <a:gd name="T1" fmla="*/ 515 h 564"/>
                <a:gd name="T2" fmla="*/ 226 w 584"/>
                <a:gd name="T3" fmla="*/ 515 h 564"/>
                <a:gd name="T4" fmla="*/ 239 w 584"/>
                <a:gd name="T5" fmla="*/ 515 h 564"/>
                <a:gd name="T6" fmla="*/ 255 w 584"/>
                <a:gd name="T7" fmla="*/ 515 h 564"/>
                <a:gd name="T8" fmla="*/ 269 w 584"/>
                <a:gd name="T9" fmla="*/ 515 h 564"/>
                <a:gd name="T10" fmla="*/ 285 w 584"/>
                <a:gd name="T11" fmla="*/ 515 h 564"/>
                <a:gd name="T12" fmla="*/ 298 w 584"/>
                <a:gd name="T13" fmla="*/ 515 h 564"/>
                <a:gd name="T14" fmla="*/ 314 w 584"/>
                <a:gd name="T15" fmla="*/ 515 h 564"/>
                <a:gd name="T16" fmla="*/ 328 w 584"/>
                <a:gd name="T17" fmla="*/ 515 h 564"/>
                <a:gd name="T18" fmla="*/ 344 w 584"/>
                <a:gd name="T19" fmla="*/ 515 h 564"/>
                <a:gd name="T20" fmla="*/ 357 w 584"/>
                <a:gd name="T21" fmla="*/ 515 h 564"/>
                <a:gd name="T22" fmla="*/ 373 w 584"/>
                <a:gd name="T23" fmla="*/ 515 h 564"/>
                <a:gd name="T24" fmla="*/ 366 w 584"/>
                <a:gd name="T25" fmla="*/ 247 h 564"/>
                <a:gd name="T26" fmla="*/ 358 w 584"/>
                <a:gd name="T27" fmla="*/ 233 h 564"/>
                <a:gd name="T28" fmla="*/ 372 w 584"/>
                <a:gd name="T29" fmla="*/ 259 h 564"/>
                <a:gd name="T30" fmla="*/ 380 w 584"/>
                <a:gd name="T31" fmla="*/ 273 h 564"/>
                <a:gd name="T32" fmla="*/ 386 w 584"/>
                <a:gd name="T33" fmla="*/ 285 h 564"/>
                <a:gd name="T34" fmla="*/ 393 w 584"/>
                <a:gd name="T35" fmla="*/ 299 h 564"/>
                <a:gd name="T36" fmla="*/ 400 w 584"/>
                <a:gd name="T37" fmla="*/ 311 h 564"/>
                <a:gd name="T38" fmla="*/ 407 w 584"/>
                <a:gd name="T39" fmla="*/ 325 h 564"/>
                <a:gd name="T40" fmla="*/ 414 w 584"/>
                <a:gd name="T41" fmla="*/ 337 h 564"/>
                <a:gd name="T42" fmla="*/ 421 w 584"/>
                <a:gd name="T43" fmla="*/ 351 h 564"/>
                <a:gd name="T44" fmla="*/ 226 w 584"/>
                <a:gd name="T45" fmla="*/ 233 h 564"/>
                <a:gd name="T46" fmla="*/ 218 w 584"/>
                <a:gd name="T47" fmla="*/ 247 h 564"/>
                <a:gd name="T48" fmla="*/ 212 w 584"/>
                <a:gd name="T49" fmla="*/ 259 h 564"/>
                <a:gd name="T50" fmla="*/ 204 w 584"/>
                <a:gd name="T51" fmla="*/ 273 h 564"/>
                <a:gd name="T52" fmla="*/ 198 w 584"/>
                <a:gd name="T53" fmla="*/ 285 h 564"/>
                <a:gd name="T54" fmla="*/ 191 w 584"/>
                <a:gd name="T55" fmla="*/ 299 h 564"/>
                <a:gd name="T56" fmla="*/ 184 w 584"/>
                <a:gd name="T57" fmla="*/ 311 h 564"/>
                <a:gd name="T58" fmla="*/ 177 w 584"/>
                <a:gd name="T59" fmla="*/ 325 h 564"/>
                <a:gd name="T60" fmla="*/ 170 w 584"/>
                <a:gd name="T61" fmla="*/ 337 h 564"/>
                <a:gd name="T62" fmla="*/ 163 w 584"/>
                <a:gd name="T63" fmla="*/ 351 h 564"/>
                <a:gd name="T64" fmla="*/ 239 w 584"/>
                <a:gd name="T65" fmla="*/ 53 h 564"/>
                <a:gd name="T66" fmla="*/ 293 w 584"/>
                <a:gd name="T67" fmla="*/ 105 h 564"/>
                <a:gd name="T68" fmla="*/ 347 w 584"/>
                <a:gd name="T69" fmla="*/ 53 h 564"/>
                <a:gd name="T70" fmla="*/ 293 w 584"/>
                <a:gd name="T71" fmla="*/ 0 h 564"/>
                <a:gd name="T72" fmla="*/ 239 w 584"/>
                <a:gd name="T73" fmla="*/ 53 h 564"/>
                <a:gd name="T74" fmla="*/ 205 w 584"/>
                <a:gd name="T75" fmla="*/ 190 h 564"/>
                <a:gd name="T76" fmla="*/ 292 w 584"/>
                <a:gd name="T77" fmla="*/ 105 h 564"/>
                <a:gd name="T78" fmla="*/ 379 w 584"/>
                <a:gd name="T79" fmla="*/ 190 h 564"/>
                <a:gd name="T80" fmla="*/ 444 w 584"/>
                <a:gd name="T81" fmla="*/ 427 h 564"/>
                <a:gd name="T82" fmla="*/ 498 w 584"/>
                <a:gd name="T83" fmla="*/ 479 h 564"/>
                <a:gd name="T84" fmla="*/ 553 w 584"/>
                <a:gd name="T85" fmla="*/ 427 h 564"/>
                <a:gd name="T86" fmla="*/ 498 w 584"/>
                <a:gd name="T87" fmla="*/ 374 h 564"/>
                <a:gd name="T88" fmla="*/ 444 w 584"/>
                <a:gd name="T89" fmla="*/ 427 h 564"/>
                <a:gd name="T90" fmla="*/ 411 w 584"/>
                <a:gd name="T91" fmla="*/ 564 h 564"/>
                <a:gd name="T92" fmla="*/ 498 w 584"/>
                <a:gd name="T93" fmla="*/ 479 h 564"/>
                <a:gd name="T94" fmla="*/ 584 w 584"/>
                <a:gd name="T95" fmla="*/ 564 h 564"/>
                <a:gd name="T96" fmla="*/ 34 w 584"/>
                <a:gd name="T97" fmla="*/ 427 h 564"/>
                <a:gd name="T98" fmla="*/ 87 w 584"/>
                <a:gd name="T99" fmla="*/ 479 h 564"/>
                <a:gd name="T100" fmla="*/ 142 w 584"/>
                <a:gd name="T101" fmla="*/ 427 h 564"/>
                <a:gd name="T102" fmla="*/ 87 w 584"/>
                <a:gd name="T103" fmla="*/ 374 h 564"/>
                <a:gd name="T104" fmla="*/ 34 w 584"/>
                <a:gd name="T105" fmla="*/ 427 h 564"/>
                <a:gd name="T106" fmla="*/ 0 w 584"/>
                <a:gd name="T107" fmla="*/ 564 h 564"/>
                <a:gd name="T108" fmla="*/ 87 w 584"/>
                <a:gd name="T109" fmla="*/ 479 h 564"/>
                <a:gd name="T110" fmla="*/ 173 w 584"/>
                <a:gd name="T11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4" h="564">
                  <a:moveTo>
                    <a:pt x="210" y="515"/>
                  </a:moveTo>
                  <a:cubicBezTo>
                    <a:pt x="226" y="515"/>
                    <a:pt x="226" y="515"/>
                    <a:pt x="226" y="515"/>
                  </a:cubicBezTo>
                  <a:moveTo>
                    <a:pt x="239" y="515"/>
                  </a:moveTo>
                  <a:cubicBezTo>
                    <a:pt x="255" y="515"/>
                    <a:pt x="255" y="515"/>
                    <a:pt x="255" y="515"/>
                  </a:cubicBezTo>
                  <a:moveTo>
                    <a:pt x="269" y="515"/>
                  </a:moveTo>
                  <a:cubicBezTo>
                    <a:pt x="285" y="515"/>
                    <a:pt x="285" y="515"/>
                    <a:pt x="285" y="515"/>
                  </a:cubicBezTo>
                  <a:moveTo>
                    <a:pt x="298" y="515"/>
                  </a:moveTo>
                  <a:cubicBezTo>
                    <a:pt x="314" y="515"/>
                    <a:pt x="314" y="515"/>
                    <a:pt x="314" y="515"/>
                  </a:cubicBezTo>
                  <a:moveTo>
                    <a:pt x="328" y="515"/>
                  </a:moveTo>
                  <a:cubicBezTo>
                    <a:pt x="344" y="515"/>
                    <a:pt x="344" y="515"/>
                    <a:pt x="344" y="515"/>
                  </a:cubicBezTo>
                  <a:moveTo>
                    <a:pt x="357" y="515"/>
                  </a:moveTo>
                  <a:cubicBezTo>
                    <a:pt x="373" y="515"/>
                    <a:pt x="373" y="515"/>
                    <a:pt x="373" y="515"/>
                  </a:cubicBezTo>
                  <a:moveTo>
                    <a:pt x="366" y="247"/>
                  </a:moveTo>
                  <a:cubicBezTo>
                    <a:pt x="358" y="233"/>
                    <a:pt x="358" y="233"/>
                    <a:pt x="358" y="233"/>
                  </a:cubicBezTo>
                  <a:moveTo>
                    <a:pt x="372" y="259"/>
                  </a:moveTo>
                  <a:cubicBezTo>
                    <a:pt x="380" y="273"/>
                    <a:pt x="380" y="273"/>
                    <a:pt x="380" y="273"/>
                  </a:cubicBezTo>
                  <a:moveTo>
                    <a:pt x="386" y="285"/>
                  </a:moveTo>
                  <a:cubicBezTo>
                    <a:pt x="393" y="299"/>
                    <a:pt x="393" y="299"/>
                    <a:pt x="393" y="299"/>
                  </a:cubicBezTo>
                  <a:moveTo>
                    <a:pt x="400" y="311"/>
                  </a:moveTo>
                  <a:cubicBezTo>
                    <a:pt x="407" y="325"/>
                    <a:pt x="407" y="325"/>
                    <a:pt x="407" y="325"/>
                  </a:cubicBezTo>
                  <a:moveTo>
                    <a:pt x="414" y="337"/>
                  </a:moveTo>
                  <a:cubicBezTo>
                    <a:pt x="421" y="351"/>
                    <a:pt x="421" y="351"/>
                    <a:pt x="421" y="351"/>
                  </a:cubicBezTo>
                  <a:moveTo>
                    <a:pt x="226" y="233"/>
                  </a:moveTo>
                  <a:cubicBezTo>
                    <a:pt x="218" y="247"/>
                    <a:pt x="218" y="247"/>
                    <a:pt x="218" y="247"/>
                  </a:cubicBezTo>
                  <a:moveTo>
                    <a:pt x="212" y="259"/>
                  </a:moveTo>
                  <a:cubicBezTo>
                    <a:pt x="204" y="273"/>
                    <a:pt x="204" y="273"/>
                    <a:pt x="204" y="273"/>
                  </a:cubicBezTo>
                  <a:moveTo>
                    <a:pt x="198" y="285"/>
                  </a:moveTo>
                  <a:cubicBezTo>
                    <a:pt x="191" y="299"/>
                    <a:pt x="191" y="299"/>
                    <a:pt x="191" y="299"/>
                  </a:cubicBezTo>
                  <a:moveTo>
                    <a:pt x="184" y="311"/>
                  </a:moveTo>
                  <a:cubicBezTo>
                    <a:pt x="177" y="325"/>
                    <a:pt x="177" y="325"/>
                    <a:pt x="177" y="325"/>
                  </a:cubicBezTo>
                  <a:moveTo>
                    <a:pt x="170" y="337"/>
                  </a:moveTo>
                  <a:cubicBezTo>
                    <a:pt x="163" y="351"/>
                    <a:pt x="163" y="351"/>
                    <a:pt x="163" y="351"/>
                  </a:cubicBezTo>
                  <a:moveTo>
                    <a:pt x="239" y="53"/>
                  </a:moveTo>
                  <a:cubicBezTo>
                    <a:pt x="239" y="82"/>
                    <a:pt x="263" y="105"/>
                    <a:pt x="293" y="105"/>
                  </a:cubicBezTo>
                  <a:cubicBezTo>
                    <a:pt x="322" y="105"/>
                    <a:pt x="347" y="82"/>
                    <a:pt x="347" y="53"/>
                  </a:cubicBezTo>
                  <a:cubicBezTo>
                    <a:pt x="347" y="24"/>
                    <a:pt x="322" y="0"/>
                    <a:pt x="293" y="0"/>
                  </a:cubicBezTo>
                  <a:cubicBezTo>
                    <a:pt x="263" y="0"/>
                    <a:pt x="239" y="24"/>
                    <a:pt x="239" y="53"/>
                  </a:cubicBezTo>
                  <a:close/>
                  <a:moveTo>
                    <a:pt x="205" y="190"/>
                  </a:moveTo>
                  <a:cubicBezTo>
                    <a:pt x="205" y="143"/>
                    <a:pt x="244" y="105"/>
                    <a:pt x="292" y="105"/>
                  </a:cubicBezTo>
                  <a:cubicBezTo>
                    <a:pt x="340" y="105"/>
                    <a:pt x="379" y="143"/>
                    <a:pt x="379" y="190"/>
                  </a:cubicBezTo>
                  <a:moveTo>
                    <a:pt x="444" y="427"/>
                  </a:moveTo>
                  <a:cubicBezTo>
                    <a:pt x="444" y="456"/>
                    <a:pt x="469" y="479"/>
                    <a:pt x="498" y="479"/>
                  </a:cubicBezTo>
                  <a:cubicBezTo>
                    <a:pt x="528" y="479"/>
                    <a:pt x="553" y="456"/>
                    <a:pt x="553" y="427"/>
                  </a:cubicBezTo>
                  <a:cubicBezTo>
                    <a:pt x="553" y="398"/>
                    <a:pt x="528" y="374"/>
                    <a:pt x="498" y="374"/>
                  </a:cubicBezTo>
                  <a:cubicBezTo>
                    <a:pt x="469" y="374"/>
                    <a:pt x="444" y="398"/>
                    <a:pt x="444" y="427"/>
                  </a:cubicBezTo>
                  <a:close/>
                  <a:moveTo>
                    <a:pt x="411" y="564"/>
                  </a:moveTo>
                  <a:cubicBezTo>
                    <a:pt x="411" y="517"/>
                    <a:pt x="449" y="479"/>
                    <a:pt x="498" y="479"/>
                  </a:cubicBezTo>
                  <a:cubicBezTo>
                    <a:pt x="546" y="479"/>
                    <a:pt x="584" y="517"/>
                    <a:pt x="584" y="564"/>
                  </a:cubicBezTo>
                  <a:moveTo>
                    <a:pt x="34" y="427"/>
                  </a:moveTo>
                  <a:cubicBezTo>
                    <a:pt x="34" y="456"/>
                    <a:pt x="58" y="479"/>
                    <a:pt x="87" y="479"/>
                  </a:cubicBezTo>
                  <a:cubicBezTo>
                    <a:pt x="117" y="479"/>
                    <a:pt x="142" y="456"/>
                    <a:pt x="142" y="427"/>
                  </a:cubicBezTo>
                  <a:cubicBezTo>
                    <a:pt x="142" y="398"/>
                    <a:pt x="117" y="374"/>
                    <a:pt x="87" y="374"/>
                  </a:cubicBezTo>
                  <a:cubicBezTo>
                    <a:pt x="58" y="374"/>
                    <a:pt x="34" y="398"/>
                    <a:pt x="34" y="427"/>
                  </a:cubicBezTo>
                  <a:close/>
                  <a:moveTo>
                    <a:pt x="0" y="564"/>
                  </a:moveTo>
                  <a:cubicBezTo>
                    <a:pt x="0" y="517"/>
                    <a:pt x="38" y="479"/>
                    <a:pt x="87" y="479"/>
                  </a:cubicBezTo>
                  <a:cubicBezTo>
                    <a:pt x="135" y="479"/>
                    <a:pt x="173" y="517"/>
                    <a:pt x="173" y="564"/>
                  </a:cubicBezTo>
                </a:path>
              </a:pathLst>
            </a:custGeom>
            <a:noFill/>
            <a:ln w="15875"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pic>
        <p:nvPicPr>
          <p:cNvPr id="14" name="Picture 13">
            <a:extLst>
              <a:ext uri="{FF2B5EF4-FFF2-40B4-BE49-F238E27FC236}">
                <a16:creationId xmlns:a16="http://schemas.microsoft.com/office/drawing/2014/main" id="{1880CEC6-1209-4C9C-9783-E5CF8A26DC40}"/>
              </a:ext>
            </a:extLst>
          </p:cNvPr>
          <p:cNvPicPr>
            <a:picLocks noChangeAspect="1"/>
          </p:cNvPicPr>
          <p:nvPr/>
        </p:nvPicPr>
        <p:blipFill>
          <a:blip r:embed="rId8"/>
          <a:stretch>
            <a:fillRect/>
          </a:stretch>
        </p:blipFill>
        <p:spPr>
          <a:xfrm>
            <a:off x="1410627" y="2090516"/>
            <a:ext cx="2102645" cy="829905"/>
          </a:xfrm>
          <a:prstGeom prst="rect">
            <a:avLst/>
          </a:prstGeom>
        </p:spPr>
      </p:pic>
      <p:sp>
        <p:nvSpPr>
          <p:cNvPr id="219" name="Rectangle 20">
            <a:extLst>
              <a:ext uri="{FF2B5EF4-FFF2-40B4-BE49-F238E27FC236}">
                <a16:creationId xmlns:a16="http://schemas.microsoft.com/office/drawing/2014/main" id="{DCA17379-A902-4CF0-8D44-DC5B226737F4}"/>
              </a:ext>
            </a:extLst>
          </p:cNvPr>
          <p:cNvSpPr>
            <a:spLocks noChangeArrowheads="1"/>
          </p:cNvSpPr>
          <p:nvPr/>
        </p:nvSpPr>
        <p:spPr bwMode="auto">
          <a:xfrm>
            <a:off x="254753" y="1163734"/>
            <a:ext cx="4349036" cy="561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nvGrpSpPr>
          <p:cNvPr id="226" name="Group 225">
            <a:extLst>
              <a:ext uri="{FF2B5EF4-FFF2-40B4-BE49-F238E27FC236}">
                <a16:creationId xmlns:a16="http://schemas.microsoft.com/office/drawing/2014/main" id="{19B0575A-C3FD-4667-81A2-30B3919D4772}"/>
              </a:ext>
            </a:extLst>
          </p:cNvPr>
          <p:cNvGrpSpPr/>
          <p:nvPr/>
        </p:nvGrpSpPr>
        <p:grpSpPr>
          <a:xfrm>
            <a:off x="2429271" y="3284044"/>
            <a:ext cx="537211" cy="813716"/>
            <a:chOff x="9939685" y="4431514"/>
            <a:chExt cx="215900" cy="327025"/>
          </a:xfrm>
        </p:grpSpPr>
        <p:sp>
          <p:nvSpPr>
            <p:cNvPr id="227" name="Freeform 38">
              <a:extLst>
                <a:ext uri="{FF2B5EF4-FFF2-40B4-BE49-F238E27FC236}">
                  <a16:creationId xmlns:a16="http://schemas.microsoft.com/office/drawing/2014/main" id="{3FC3EB1B-C4A5-43E6-B5B0-EBF7A9C39112}"/>
                </a:ext>
              </a:extLst>
            </p:cNvPr>
            <p:cNvSpPr>
              <a:spLocks noEditPoints="1"/>
            </p:cNvSpPr>
            <p:nvPr/>
          </p:nvSpPr>
          <p:spPr bwMode="auto">
            <a:xfrm>
              <a:off x="9939685" y="4431514"/>
              <a:ext cx="215900" cy="279400"/>
            </a:xfrm>
            <a:custGeom>
              <a:avLst/>
              <a:gdLst>
                <a:gd name="T0" fmla="*/ 35 w 71"/>
                <a:gd name="T1" fmla="*/ 92 h 92"/>
                <a:gd name="T2" fmla="*/ 35 w 71"/>
                <a:gd name="T3" fmla="*/ 87 h 92"/>
                <a:gd name="T4" fmla="*/ 36 w 71"/>
                <a:gd name="T5" fmla="*/ 87 h 92"/>
                <a:gd name="T6" fmla="*/ 35 w 71"/>
                <a:gd name="T7" fmla="*/ 92 h 92"/>
                <a:gd name="T8" fmla="*/ 71 w 71"/>
                <a:gd name="T9" fmla="*/ 35 h 92"/>
                <a:gd name="T10" fmla="*/ 35 w 71"/>
                <a:gd name="T11" fmla="*/ 0 h 92"/>
                <a:gd name="T12" fmla="*/ 0 w 71"/>
                <a:gd name="T13" fmla="*/ 35 h 92"/>
                <a:gd name="T14" fmla="*/ 16 w 71"/>
                <a:gd name="T15" fmla="*/ 64 h 92"/>
                <a:gd name="T16" fmla="*/ 24 w 71"/>
                <a:gd name="T17" fmla="*/ 87 h 92"/>
                <a:gd name="T18" fmla="*/ 35 w 71"/>
                <a:gd name="T19" fmla="*/ 92 h 92"/>
                <a:gd name="T20" fmla="*/ 47 w 71"/>
                <a:gd name="T21" fmla="*/ 87 h 92"/>
                <a:gd name="T22" fmla="*/ 47 w 71"/>
                <a:gd name="T23" fmla="*/ 86 h 92"/>
                <a:gd name="T24" fmla="*/ 55 w 71"/>
                <a:gd name="T25" fmla="*/ 64 h 92"/>
                <a:gd name="T26" fmla="*/ 71 w 71"/>
                <a:gd name="T27" fmla="*/ 3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 h="92">
                  <a:moveTo>
                    <a:pt x="35" y="92"/>
                  </a:moveTo>
                  <a:cubicBezTo>
                    <a:pt x="35" y="87"/>
                    <a:pt x="35" y="87"/>
                    <a:pt x="35" y="87"/>
                  </a:cubicBezTo>
                  <a:cubicBezTo>
                    <a:pt x="36" y="87"/>
                    <a:pt x="36" y="87"/>
                    <a:pt x="36" y="87"/>
                  </a:cubicBezTo>
                  <a:cubicBezTo>
                    <a:pt x="35" y="92"/>
                    <a:pt x="35" y="92"/>
                    <a:pt x="35" y="92"/>
                  </a:cubicBezTo>
                  <a:close/>
                  <a:moveTo>
                    <a:pt x="71" y="35"/>
                  </a:moveTo>
                  <a:cubicBezTo>
                    <a:pt x="71" y="16"/>
                    <a:pt x="55" y="0"/>
                    <a:pt x="35" y="0"/>
                  </a:cubicBezTo>
                  <a:cubicBezTo>
                    <a:pt x="16" y="0"/>
                    <a:pt x="0" y="16"/>
                    <a:pt x="0" y="35"/>
                  </a:cubicBezTo>
                  <a:cubicBezTo>
                    <a:pt x="0" y="47"/>
                    <a:pt x="7" y="58"/>
                    <a:pt x="16" y="64"/>
                  </a:cubicBezTo>
                  <a:cubicBezTo>
                    <a:pt x="16" y="64"/>
                    <a:pt x="24" y="70"/>
                    <a:pt x="24" y="87"/>
                  </a:cubicBezTo>
                  <a:cubicBezTo>
                    <a:pt x="35" y="92"/>
                    <a:pt x="35" y="92"/>
                    <a:pt x="35" y="92"/>
                  </a:cubicBezTo>
                  <a:cubicBezTo>
                    <a:pt x="47" y="87"/>
                    <a:pt x="47" y="87"/>
                    <a:pt x="47" y="87"/>
                  </a:cubicBezTo>
                  <a:cubicBezTo>
                    <a:pt x="47" y="86"/>
                    <a:pt x="47" y="86"/>
                    <a:pt x="47" y="86"/>
                  </a:cubicBezTo>
                  <a:cubicBezTo>
                    <a:pt x="48" y="70"/>
                    <a:pt x="54" y="65"/>
                    <a:pt x="55" y="64"/>
                  </a:cubicBezTo>
                  <a:cubicBezTo>
                    <a:pt x="65" y="58"/>
                    <a:pt x="71" y="47"/>
                    <a:pt x="71" y="35"/>
                  </a:cubicBezTo>
                  <a:close/>
                </a:path>
              </a:pathLst>
            </a:custGeom>
            <a:solidFill>
              <a:srgbClr val="FFFF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8" name="Rectangle 39">
              <a:extLst>
                <a:ext uri="{FF2B5EF4-FFF2-40B4-BE49-F238E27FC236}">
                  <a16:creationId xmlns:a16="http://schemas.microsoft.com/office/drawing/2014/main" id="{BB8FF4F9-DF42-4BF6-ABBD-C45D0BF74318}"/>
                </a:ext>
              </a:extLst>
            </p:cNvPr>
            <p:cNvSpPr>
              <a:spLocks noChangeArrowheads="1"/>
            </p:cNvSpPr>
            <p:nvPr/>
          </p:nvSpPr>
          <p:spPr bwMode="auto">
            <a:xfrm>
              <a:off x="10012710" y="4695039"/>
              <a:ext cx="73025" cy="4762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9" name="Freeform 40">
              <a:extLst>
                <a:ext uri="{FF2B5EF4-FFF2-40B4-BE49-F238E27FC236}">
                  <a16:creationId xmlns:a16="http://schemas.microsoft.com/office/drawing/2014/main" id="{F0DE6581-20BA-458F-A577-9E54583F1936}"/>
                </a:ext>
              </a:extLst>
            </p:cNvPr>
            <p:cNvSpPr>
              <a:spLocks/>
            </p:cNvSpPr>
            <p:nvPr/>
          </p:nvSpPr>
          <p:spPr bwMode="auto">
            <a:xfrm>
              <a:off x="10012710" y="4704564"/>
              <a:ext cx="73025" cy="14287"/>
            </a:xfrm>
            <a:custGeom>
              <a:avLst/>
              <a:gdLst>
                <a:gd name="T0" fmla="*/ 0 w 46"/>
                <a:gd name="T1" fmla="*/ 9 h 9"/>
                <a:gd name="T2" fmla="*/ 0 w 46"/>
                <a:gd name="T3" fmla="*/ 7 h 9"/>
                <a:gd name="T4" fmla="*/ 46 w 46"/>
                <a:gd name="T5" fmla="*/ 0 h 9"/>
                <a:gd name="T6" fmla="*/ 46 w 46"/>
                <a:gd name="T7" fmla="*/ 2 h 9"/>
                <a:gd name="T8" fmla="*/ 0 w 46"/>
                <a:gd name="T9" fmla="*/ 9 h 9"/>
              </a:gdLst>
              <a:ahLst/>
              <a:cxnLst>
                <a:cxn ang="0">
                  <a:pos x="T0" y="T1"/>
                </a:cxn>
                <a:cxn ang="0">
                  <a:pos x="T2" y="T3"/>
                </a:cxn>
                <a:cxn ang="0">
                  <a:pos x="T4" y="T5"/>
                </a:cxn>
                <a:cxn ang="0">
                  <a:pos x="T6" y="T7"/>
                </a:cxn>
                <a:cxn ang="0">
                  <a:pos x="T8" y="T9"/>
                </a:cxn>
              </a:cxnLst>
              <a:rect l="0" t="0" r="r" b="b"/>
              <a:pathLst>
                <a:path w="46" h="9">
                  <a:moveTo>
                    <a:pt x="0" y="9"/>
                  </a:moveTo>
                  <a:lnTo>
                    <a:pt x="0" y="7"/>
                  </a:lnTo>
                  <a:lnTo>
                    <a:pt x="46" y="0"/>
                  </a:lnTo>
                  <a:lnTo>
                    <a:pt x="46" y="2"/>
                  </a:lnTo>
                  <a:lnTo>
                    <a:pt x="0" y="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0" name="Freeform 41">
              <a:extLst>
                <a:ext uri="{FF2B5EF4-FFF2-40B4-BE49-F238E27FC236}">
                  <a16:creationId xmlns:a16="http://schemas.microsoft.com/office/drawing/2014/main" id="{894AB765-1C55-4C32-A846-F4BDF85C37ED}"/>
                </a:ext>
              </a:extLst>
            </p:cNvPr>
            <p:cNvSpPr>
              <a:spLocks/>
            </p:cNvSpPr>
            <p:nvPr/>
          </p:nvSpPr>
          <p:spPr bwMode="auto">
            <a:xfrm>
              <a:off x="10012710" y="4718851"/>
              <a:ext cx="73025" cy="15875"/>
            </a:xfrm>
            <a:custGeom>
              <a:avLst/>
              <a:gdLst>
                <a:gd name="T0" fmla="*/ 0 w 46"/>
                <a:gd name="T1" fmla="*/ 10 h 10"/>
                <a:gd name="T2" fmla="*/ 0 w 46"/>
                <a:gd name="T3" fmla="*/ 8 h 10"/>
                <a:gd name="T4" fmla="*/ 46 w 46"/>
                <a:gd name="T5" fmla="*/ 0 h 10"/>
                <a:gd name="T6" fmla="*/ 46 w 46"/>
                <a:gd name="T7" fmla="*/ 2 h 10"/>
                <a:gd name="T8" fmla="*/ 0 w 46"/>
                <a:gd name="T9" fmla="*/ 10 h 10"/>
              </a:gdLst>
              <a:ahLst/>
              <a:cxnLst>
                <a:cxn ang="0">
                  <a:pos x="T0" y="T1"/>
                </a:cxn>
                <a:cxn ang="0">
                  <a:pos x="T2" y="T3"/>
                </a:cxn>
                <a:cxn ang="0">
                  <a:pos x="T4" y="T5"/>
                </a:cxn>
                <a:cxn ang="0">
                  <a:pos x="T6" y="T7"/>
                </a:cxn>
                <a:cxn ang="0">
                  <a:pos x="T8" y="T9"/>
                </a:cxn>
              </a:cxnLst>
              <a:rect l="0" t="0" r="r" b="b"/>
              <a:pathLst>
                <a:path w="46" h="10">
                  <a:moveTo>
                    <a:pt x="0" y="10"/>
                  </a:moveTo>
                  <a:lnTo>
                    <a:pt x="0" y="8"/>
                  </a:lnTo>
                  <a:lnTo>
                    <a:pt x="46" y="0"/>
                  </a:lnTo>
                  <a:lnTo>
                    <a:pt x="46" y="2"/>
                  </a:lnTo>
                  <a:lnTo>
                    <a:pt x="0" y="1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1" name="Freeform 42">
              <a:extLst>
                <a:ext uri="{FF2B5EF4-FFF2-40B4-BE49-F238E27FC236}">
                  <a16:creationId xmlns:a16="http://schemas.microsoft.com/office/drawing/2014/main" id="{CB839D0F-32A7-411B-A3FA-12ADAB3B7079}"/>
                </a:ext>
              </a:extLst>
            </p:cNvPr>
            <p:cNvSpPr>
              <a:spLocks/>
            </p:cNvSpPr>
            <p:nvPr/>
          </p:nvSpPr>
          <p:spPr bwMode="auto">
            <a:xfrm>
              <a:off x="10012710" y="4731551"/>
              <a:ext cx="73025" cy="14287"/>
            </a:xfrm>
            <a:custGeom>
              <a:avLst/>
              <a:gdLst>
                <a:gd name="T0" fmla="*/ 0 w 46"/>
                <a:gd name="T1" fmla="*/ 9 h 9"/>
                <a:gd name="T2" fmla="*/ 0 w 46"/>
                <a:gd name="T3" fmla="*/ 7 h 9"/>
                <a:gd name="T4" fmla="*/ 46 w 46"/>
                <a:gd name="T5" fmla="*/ 0 h 9"/>
                <a:gd name="T6" fmla="*/ 46 w 46"/>
                <a:gd name="T7" fmla="*/ 2 h 9"/>
                <a:gd name="T8" fmla="*/ 0 w 46"/>
                <a:gd name="T9" fmla="*/ 9 h 9"/>
              </a:gdLst>
              <a:ahLst/>
              <a:cxnLst>
                <a:cxn ang="0">
                  <a:pos x="T0" y="T1"/>
                </a:cxn>
                <a:cxn ang="0">
                  <a:pos x="T2" y="T3"/>
                </a:cxn>
                <a:cxn ang="0">
                  <a:pos x="T4" y="T5"/>
                </a:cxn>
                <a:cxn ang="0">
                  <a:pos x="T6" y="T7"/>
                </a:cxn>
                <a:cxn ang="0">
                  <a:pos x="T8" y="T9"/>
                </a:cxn>
              </a:cxnLst>
              <a:rect l="0" t="0" r="r" b="b"/>
              <a:pathLst>
                <a:path w="46" h="9">
                  <a:moveTo>
                    <a:pt x="0" y="9"/>
                  </a:moveTo>
                  <a:lnTo>
                    <a:pt x="0" y="7"/>
                  </a:lnTo>
                  <a:lnTo>
                    <a:pt x="46" y="0"/>
                  </a:lnTo>
                  <a:lnTo>
                    <a:pt x="46" y="2"/>
                  </a:lnTo>
                  <a:lnTo>
                    <a:pt x="0" y="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2" name="Freeform 43">
              <a:extLst>
                <a:ext uri="{FF2B5EF4-FFF2-40B4-BE49-F238E27FC236}">
                  <a16:creationId xmlns:a16="http://schemas.microsoft.com/office/drawing/2014/main" id="{FF097023-2A75-4CD9-A60B-542236A41872}"/>
                </a:ext>
              </a:extLst>
            </p:cNvPr>
            <p:cNvSpPr>
              <a:spLocks/>
            </p:cNvSpPr>
            <p:nvPr/>
          </p:nvSpPr>
          <p:spPr bwMode="auto">
            <a:xfrm>
              <a:off x="10030172" y="4742664"/>
              <a:ext cx="36512" cy="15875"/>
            </a:xfrm>
            <a:custGeom>
              <a:avLst/>
              <a:gdLst>
                <a:gd name="T0" fmla="*/ 0 w 23"/>
                <a:gd name="T1" fmla="*/ 0 h 10"/>
                <a:gd name="T2" fmla="*/ 4 w 23"/>
                <a:gd name="T3" fmla="*/ 10 h 10"/>
                <a:gd name="T4" fmla="*/ 19 w 23"/>
                <a:gd name="T5" fmla="*/ 10 h 10"/>
                <a:gd name="T6" fmla="*/ 23 w 23"/>
                <a:gd name="T7" fmla="*/ 0 h 10"/>
                <a:gd name="T8" fmla="*/ 0 w 23"/>
                <a:gd name="T9" fmla="*/ 0 h 10"/>
              </a:gdLst>
              <a:ahLst/>
              <a:cxnLst>
                <a:cxn ang="0">
                  <a:pos x="T0" y="T1"/>
                </a:cxn>
                <a:cxn ang="0">
                  <a:pos x="T2" y="T3"/>
                </a:cxn>
                <a:cxn ang="0">
                  <a:pos x="T4" y="T5"/>
                </a:cxn>
                <a:cxn ang="0">
                  <a:pos x="T6" y="T7"/>
                </a:cxn>
                <a:cxn ang="0">
                  <a:pos x="T8" y="T9"/>
                </a:cxn>
              </a:cxnLst>
              <a:rect l="0" t="0" r="r" b="b"/>
              <a:pathLst>
                <a:path w="23" h="10">
                  <a:moveTo>
                    <a:pt x="0" y="0"/>
                  </a:moveTo>
                  <a:lnTo>
                    <a:pt x="4" y="10"/>
                  </a:lnTo>
                  <a:lnTo>
                    <a:pt x="19" y="10"/>
                  </a:lnTo>
                  <a:lnTo>
                    <a:pt x="23" y="0"/>
                  </a:lnTo>
                  <a:lnTo>
                    <a:pt x="0"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3" name="Freeform 44">
              <a:extLst>
                <a:ext uri="{FF2B5EF4-FFF2-40B4-BE49-F238E27FC236}">
                  <a16:creationId xmlns:a16="http://schemas.microsoft.com/office/drawing/2014/main" id="{38A6E5AC-F199-481E-A34E-E5EA84DD7CF8}"/>
                </a:ext>
              </a:extLst>
            </p:cNvPr>
            <p:cNvSpPr>
              <a:spLocks noEditPoints="1"/>
            </p:cNvSpPr>
            <p:nvPr/>
          </p:nvSpPr>
          <p:spPr bwMode="auto">
            <a:xfrm>
              <a:off x="10006360" y="4537876"/>
              <a:ext cx="149225" cy="166687"/>
            </a:xfrm>
            <a:custGeom>
              <a:avLst/>
              <a:gdLst>
                <a:gd name="T0" fmla="*/ 49 w 49"/>
                <a:gd name="T1" fmla="*/ 0 h 55"/>
                <a:gd name="T2" fmla="*/ 49 w 49"/>
                <a:gd name="T3" fmla="*/ 0 h 55"/>
                <a:gd name="T4" fmla="*/ 0 w 49"/>
                <a:gd name="T5" fmla="*/ 40 h 55"/>
                <a:gd name="T6" fmla="*/ 0 w 49"/>
                <a:gd name="T7" fmla="*/ 40 h 55"/>
                <a:gd name="T8" fmla="*/ 1 w 49"/>
                <a:gd name="T9" fmla="*/ 44 h 55"/>
                <a:gd name="T10" fmla="*/ 0 w 49"/>
                <a:gd name="T11" fmla="*/ 40 h 55"/>
                <a:gd name="T12" fmla="*/ 25 w 49"/>
                <a:gd name="T13" fmla="*/ 51 h 55"/>
                <a:gd name="T14" fmla="*/ 25 w 49"/>
                <a:gd name="T15" fmla="*/ 51 h 55"/>
                <a:gd name="T16" fmla="*/ 25 w 49"/>
                <a:gd name="T17" fmla="*/ 52 h 55"/>
                <a:gd name="T18" fmla="*/ 26 w 49"/>
                <a:gd name="T19" fmla="*/ 52 h 55"/>
                <a:gd name="T20" fmla="*/ 26 w 49"/>
                <a:gd name="T21" fmla="*/ 55 h 55"/>
                <a:gd name="T22" fmla="*/ 26 w 49"/>
                <a:gd name="T23" fmla="*/ 52 h 55"/>
                <a:gd name="T24" fmla="*/ 25 w 49"/>
                <a:gd name="T25" fmla="*/ 52 h 55"/>
                <a:gd name="T26" fmla="*/ 25 w 49"/>
                <a:gd name="T27" fmla="*/ 51 h 55"/>
                <a:gd name="T28" fmla="*/ 2 w 49"/>
                <a:gd name="T29" fmla="*/ 52 h 55"/>
                <a:gd name="T30" fmla="*/ 2 w 49"/>
                <a:gd name="T31" fmla="*/ 52 h 55"/>
                <a:gd name="T32" fmla="*/ 2 w 49"/>
                <a:gd name="T33" fmla="*/ 52 h 55"/>
                <a:gd name="T34" fmla="*/ 2 w 49"/>
                <a:gd name="T35" fmla="*/ 53 h 55"/>
                <a:gd name="T36" fmla="*/ 2 w 49"/>
                <a:gd name="T37" fmla="*/ 5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55">
                  <a:moveTo>
                    <a:pt x="49" y="0"/>
                  </a:moveTo>
                  <a:cubicBezTo>
                    <a:pt x="49" y="0"/>
                    <a:pt x="49" y="0"/>
                    <a:pt x="49" y="0"/>
                  </a:cubicBezTo>
                  <a:close/>
                  <a:moveTo>
                    <a:pt x="0" y="40"/>
                  </a:moveTo>
                  <a:cubicBezTo>
                    <a:pt x="0" y="40"/>
                    <a:pt x="0" y="40"/>
                    <a:pt x="0" y="40"/>
                  </a:cubicBezTo>
                  <a:cubicBezTo>
                    <a:pt x="0" y="41"/>
                    <a:pt x="1" y="43"/>
                    <a:pt x="1" y="44"/>
                  </a:cubicBezTo>
                  <a:cubicBezTo>
                    <a:pt x="1" y="43"/>
                    <a:pt x="0" y="41"/>
                    <a:pt x="0" y="40"/>
                  </a:cubicBezTo>
                  <a:close/>
                  <a:moveTo>
                    <a:pt x="25" y="51"/>
                  </a:moveTo>
                  <a:cubicBezTo>
                    <a:pt x="25" y="51"/>
                    <a:pt x="25" y="51"/>
                    <a:pt x="25" y="51"/>
                  </a:cubicBezTo>
                  <a:cubicBezTo>
                    <a:pt x="25" y="52"/>
                    <a:pt x="25" y="52"/>
                    <a:pt x="25" y="52"/>
                  </a:cubicBezTo>
                  <a:cubicBezTo>
                    <a:pt x="26" y="52"/>
                    <a:pt x="26" y="52"/>
                    <a:pt x="26" y="52"/>
                  </a:cubicBezTo>
                  <a:cubicBezTo>
                    <a:pt x="26" y="55"/>
                    <a:pt x="26" y="55"/>
                    <a:pt x="26" y="55"/>
                  </a:cubicBezTo>
                  <a:cubicBezTo>
                    <a:pt x="26" y="52"/>
                    <a:pt x="26" y="52"/>
                    <a:pt x="26" y="52"/>
                  </a:cubicBezTo>
                  <a:cubicBezTo>
                    <a:pt x="25" y="52"/>
                    <a:pt x="25" y="52"/>
                    <a:pt x="25" y="52"/>
                  </a:cubicBezTo>
                  <a:cubicBezTo>
                    <a:pt x="25" y="51"/>
                    <a:pt x="25" y="51"/>
                    <a:pt x="25" y="51"/>
                  </a:cubicBezTo>
                  <a:close/>
                  <a:moveTo>
                    <a:pt x="2" y="52"/>
                  </a:moveTo>
                  <a:cubicBezTo>
                    <a:pt x="2" y="52"/>
                    <a:pt x="2" y="52"/>
                    <a:pt x="2" y="52"/>
                  </a:cubicBezTo>
                  <a:close/>
                  <a:moveTo>
                    <a:pt x="2" y="52"/>
                  </a:moveTo>
                  <a:cubicBezTo>
                    <a:pt x="2" y="53"/>
                    <a:pt x="2" y="53"/>
                    <a:pt x="2" y="53"/>
                  </a:cubicBezTo>
                  <a:lnTo>
                    <a:pt x="2" y="52"/>
                  </a:lnTo>
                  <a:close/>
                </a:path>
              </a:pathLst>
            </a:custGeom>
            <a:solidFill>
              <a:srgbClr val="F0E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4" name="Freeform 45">
              <a:extLst>
                <a:ext uri="{FF2B5EF4-FFF2-40B4-BE49-F238E27FC236}">
                  <a16:creationId xmlns:a16="http://schemas.microsoft.com/office/drawing/2014/main" id="{EA0947A7-CC37-4A6D-998F-2B97AF8CE8AA}"/>
                </a:ext>
              </a:extLst>
            </p:cNvPr>
            <p:cNvSpPr>
              <a:spLocks/>
            </p:cNvSpPr>
            <p:nvPr/>
          </p:nvSpPr>
          <p:spPr bwMode="auto">
            <a:xfrm>
              <a:off x="10006360" y="4517239"/>
              <a:ext cx="149225" cy="180975"/>
            </a:xfrm>
            <a:custGeom>
              <a:avLst/>
              <a:gdLst>
                <a:gd name="T0" fmla="*/ 48 w 49"/>
                <a:gd name="T1" fmla="*/ 0 h 60"/>
                <a:gd name="T2" fmla="*/ 47 w 49"/>
                <a:gd name="T3" fmla="*/ 0 h 60"/>
                <a:gd name="T4" fmla="*/ 0 w 49"/>
                <a:gd name="T5" fmla="*/ 47 h 60"/>
                <a:gd name="T6" fmla="*/ 1 w 49"/>
                <a:gd name="T7" fmla="*/ 51 h 60"/>
                <a:gd name="T8" fmla="*/ 1 w 49"/>
                <a:gd name="T9" fmla="*/ 51 h 60"/>
                <a:gd name="T10" fmla="*/ 2 w 49"/>
                <a:gd name="T11" fmla="*/ 59 h 60"/>
                <a:gd name="T12" fmla="*/ 2 w 49"/>
                <a:gd name="T13" fmla="*/ 59 h 60"/>
                <a:gd name="T14" fmla="*/ 2 w 49"/>
                <a:gd name="T15" fmla="*/ 60 h 60"/>
                <a:gd name="T16" fmla="*/ 2 w 49"/>
                <a:gd name="T17" fmla="*/ 59 h 60"/>
                <a:gd name="T18" fmla="*/ 25 w 49"/>
                <a:gd name="T19" fmla="*/ 59 h 60"/>
                <a:gd name="T20" fmla="*/ 25 w 49"/>
                <a:gd name="T21" fmla="*/ 58 h 60"/>
                <a:gd name="T22" fmla="*/ 33 w 49"/>
                <a:gd name="T23" fmla="*/ 36 h 60"/>
                <a:gd name="T24" fmla="*/ 49 w 49"/>
                <a:gd name="T25" fmla="*/ 7 h 60"/>
                <a:gd name="T26" fmla="*/ 49 w 49"/>
                <a:gd name="T27" fmla="*/ 7 h 60"/>
                <a:gd name="T28" fmla="*/ 48 w 49"/>
                <a:gd name="T29"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60">
                  <a:moveTo>
                    <a:pt x="48" y="0"/>
                  </a:moveTo>
                  <a:cubicBezTo>
                    <a:pt x="47" y="0"/>
                    <a:pt x="47" y="0"/>
                    <a:pt x="47" y="0"/>
                  </a:cubicBezTo>
                  <a:cubicBezTo>
                    <a:pt x="0" y="47"/>
                    <a:pt x="0" y="47"/>
                    <a:pt x="0" y="47"/>
                  </a:cubicBezTo>
                  <a:cubicBezTo>
                    <a:pt x="0" y="48"/>
                    <a:pt x="1" y="50"/>
                    <a:pt x="1" y="51"/>
                  </a:cubicBezTo>
                  <a:cubicBezTo>
                    <a:pt x="1" y="51"/>
                    <a:pt x="1" y="51"/>
                    <a:pt x="1" y="51"/>
                  </a:cubicBezTo>
                  <a:cubicBezTo>
                    <a:pt x="1" y="54"/>
                    <a:pt x="2" y="56"/>
                    <a:pt x="2" y="59"/>
                  </a:cubicBezTo>
                  <a:cubicBezTo>
                    <a:pt x="2" y="59"/>
                    <a:pt x="2" y="59"/>
                    <a:pt x="2" y="59"/>
                  </a:cubicBezTo>
                  <a:cubicBezTo>
                    <a:pt x="2" y="60"/>
                    <a:pt x="2" y="60"/>
                    <a:pt x="2" y="60"/>
                  </a:cubicBezTo>
                  <a:cubicBezTo>
                    <a:pt x="2" y="59"/>
                    <a:pt x="2" y="59"/>
                    <a:pt x="2" y="59"/>
                  </a:cubicBezTo>
                  <a:cubicBezTo>
                    <a:pt x="25" y="59"/>
                    <a:pt x="25" y="59"/>
                    <a:pt x="25" y="59"/>
                  </a:cubicBezTo>
                  <a:cubicBezTo>
                    <a:pt x="25" y="58"/>
                    <a:pt x="25" y="58"/>
                    <a:pt x="25" y="58"/>
                  </a:cubicBezTo>
                  <a:cubicBezTo>
                    <a:pt x="26" y="42"/>
                    <a:pt x="32" y="37"/>
                    <a:pt x="33" y="36"/>
                  </a:cubicBezTo>
                  <a:cubicBezTo>
                    <a:pt x="43" y="30"/>
                    <a:pt x="49" y="19"/>
                    <a:pt x="49" y="7"/>
                  </a:cubicBezTo>
                  <a:cubicBezTo>
                    <a:pt x="49" y="7"/>
                    <a:pt x="49" y="7"/>
                    <a:pt x="49" y="7"/>
                  </a:cubicBezTo>
                  <a:cubicBezTo>
                    <a:pt x="49" y="4"/>
                    <a:pt x="48" y="2"/>
                    <a:pt x="48" y="0"/>
                  </a:cubicBez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5" name="Freeform 46">
              <a:extLst>
                <a:ext uri="{FF2B5EF4-FFF2-40B4-BE49-F238E27FC236}">
                  <a16:creationId xmlns:a16="http://schemas.microsoft.com/office/drawing/2014/main" id="{DA126B0A-6E65-4114-A5F9-FBEA75649F54}"/>
                </a:ext>
              </a:extLst>
            </p:cNvPr>
            <p:cNvSpPr>
              <a:spLocks noEditPoints="1"/>
            </p:cNvSpPr>
            <p:nvPr/>
          </p:nvSpPr>
          <p:spPr bwMode="auto">
            <a:xfrm>
              <a:off x="10012710" y="4695039"/>
              <a:ext cx="73025" cy="36512"/>
            </a:xfrm>
            <a:custGeom>
              <a:avLst/>
              <a:gdLst>
                <a:gd name="T0" fmla="*/ 46 w 46"/>
                <a:gd name="T1" fmla="*/ 0 h 23"/>
                <a:gd name="T2" fmla="*/ 44 w 46"/>
                <a:gd name="T3" fmla="*/ 0 h 23"/>
                <a:gd name="T4" fmla="*/ 0 w 46"/>
                <a:gd name="T5" fmla="*/ 0 h 23"/>
                <a:gd name="T6" fmla="*/ 0 w 46"/>
                <a:gd name="T7" fmla="*/ 2 h 23"/>
                <a:gd name="T8" fmla="*/ 0 w 46"/>
                <a:gd name="T9" fmla="*/ 13 h 23"/>
                <a:gd name="T10" fmla="*/ 46 w 46"/>
                <a:gd name="T11" fmla="*/ 6 h 23"/>
                <a:gd name="T12" fmla="*/ 46 w 46"/>
                <a:gd name="T13" fmla="*/ 6 h 23"/>
                <a:gd name="T14" fmla="*/ 46 w 46"/>
                <a:gd name="T15" fmla="*/ 0 h 23"/>
                <a:gd name="T16" fmla="*/ 46 w 46"/>
                <a:gd name="T17" fmla="*/ 8 h 23"/>
                <a:gd name="T18" fmla="*/ 0 w 46"/>
                <a:gd name="T19" fmla="*/ 15 h 23"/>
                <a:gd name="T20" fmla="*/ 0 w 46"/>
                <a:gd name="T21" fmla="*/ 13 h 23"/>
                <a:gd name="T22" fmla="*/ 0 w 46"/>
                <a:gd name="T23" fmla="*/ 23 h 23"/>
                <a:gd name="T24" fmla="*/ 46 w 46"/>
                <a:gd name="T25" fmla="*/ 15 h 23"/>
                <a:gd name="T26" fmla="*/ 46 w 46"/>
                <a:gd name="T27" fmla="*/ 15 h 23"/>
                <a:gd name="T28" fmla="*/ 46 w 4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23">
                  <a:moveTo>
                    <a:pt x="46" y="0"/>
                  </a:moveTo>
                  <a:lnTo>
                    <a:pt x="44" y="0"/>
                  </a:lnTo>
                  <a:lnTo>
                    <a:pt x="0" y="0"/>
                  </a:lnTo>
                  <a:lnTo>
                    <a:pt x="0" y="2"/>
                  </a:lnTo>
                  <a:lnTo>
                    <a:pt x="0" y="13"/>
                  </a:lnTo>
                  <a:lnTo>
                    <a:pt x="46" y="6"/>
                  </a:lnTo>
                  <a:lnTo>
                    <a:pt x="46" y="6"/>
                  </a:lnTo>
                  <a:lnTo>
                    <a:pt x="46" y="0"/>
                  </a:lnTo>
                  <a:close/>
                  <a:moveTo>
                    <a:pt x="46" y="8"/>
                  </a:moveTo>
                  <a:lnTo>
                    <a:pt x="0" y="15"/>
                  </a:lnTo>
                  <a:lnTo>
                    <a:pt x="0" y="13"/>
                  </a:lnTo>
                  <a:lnTo>
                    <a:pt x="0" y="23"/>
                  </a:lnTo>
                  <a:lnTo>
                    <a:pt x="46" y="15"/>
                  </a:lnTo>
                  <a:lnTo>
                    <a:pt x="46" y="15"/>
                  </a:lnTo>
                  <a:lnTo>
                    <a:pt x="46" y="8"/>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6" name="Freeform 47">
              <a:extLst>
                <a:ext uri="{FF2B5EF4-FFF2-40B4-BE49-F238E27FC236}">
                  <a16:creationId xmlns:a16="http://schemas.microsoft.com/office/drawing/2014/main" id="{0F70632B-D34E-4712-B12D-61C63C1E0219}"/>
                </a:ext>
              </a:extLst>
            </p:cNvPr>
            <p:cNvSpPr>
              <a:spLocks/>
            </p:cNvSpPr>
            <p:nvPr/>
          </p:nvSpPr>
          <p:spPr bwMode="auto">
            <a:xfrm>
              <a:off x="10012710" y="4704564"/>
              <a:ext cx="73025" cy="14287"/>
            </a:xfrm>
            <a:custGeom>
              <a:avLst/>
              <a:gdLst>
                <a:gd name="T0" fmla="*/ 46 w 46"/>
                <a:gd name="T1" fmla="*/ 0 h 9"/>
                <a:gd name="T2" fmla="*/ 0 w 46"/>
                <a:gd name="T3" fmla="*/ 7 h 9"/>
                <a:gd name="T4" fmla="*/ 0 w 46"/>
                <a:gd name="T5" fmla="*/ 7 h 9"/>
                <a:gd name="T6" fmla="*/ 0 w 46"/>
                <a:gd name="T7" fmla="*/ 9 h 9"/>
                <a:gd name="T8" fmla="*/ 46 w 46"/>
                <a:gd name="T9" fmla="*/ 2 h 9"/>
                <a:gd name="T10" fmla="*/ 46 w 46"/>
                <a:gd name="T11" fmla="*/ 0 h 9"/>
                <a:gd name="T12" fmla="*/ 46 w 46"/>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46" h="9">
                  <a:moveTo>
                    <a:pt x="46" y="0"/>
                  </a:moveTo>
                  <a:lnTo>
                    <a:pt x="0" y="7"/>
                  </a:lnTo>
                  <a:lnTo>
                    <a:pt x="0" y="7"/>
                  </a:lnTo>
                  <a:lnTo>
                    <a:pt x="0" y="9"/>
                  </a:lnTo>
                  <a:lnTo>
                    <a:pt x="46" y="2"/>
                  </a:lnTo>
                  <a:lnTo>
                    <a:pt x="46" y="0"/>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7" name="Freeform 48">
              <a:extLst>
                <a:ext uri="{FF2B5EF4-FFF2-40B4-BE49-F238E27FC236}">
                  <a16:creationId xmlns:a16="http://schemas.microsoft.com/office/drawing/2014/main" id="{34A7CEBD-FACE-42A2-9BE6-45EB736E3DE0}"/>
                </a:ext>
              </a:extLst>
            </p:cNvPr>
            <p:cNvSpPr>
              <a:spLocks/>
            </p:cNvSpPr>
            <p:nvPr/>
          </p:nvSpPr>
          <p:spPr bwMode="auto">
            <a:xfrm>
              <a:off x="10012710" y="4722026"/>
              <a:ext cx="73025" cy="20637"/>
            </a:xfrm>
            <a:custGeom>
              <a:avLst/>
              <a:gdLst>
                <a:gd name="T0" fmla="*/ 46 w 46"/>
                <a:gd name="T1" fmla="*/ 0 h 13"/>
                <a:gd name="T2" fmla="*/ 0 w 46"/>
                <a:gd name="T3" fmla="*/ 8 h 13"/>
                <a:gd name="T4" fmla="*/ 0 w 46"/>
                <a:gd name="T5" fmla="*/ 6 h 13"/>
                <a:gd name="T6" fmla="*/ 0 w 46"/>
                <a:gd name="T7" fmla="*/ 13 h 13"/>
                <a:gd name="T8" fmla="*/ 46 w 46"/>
                <a:gd name="T9" fmla="*/ 6 h 13"/>
                <a:gd name="T10" fmla="*/ 46 w 46"/>
                <a:gd name="T11" fmla="*/ 8 h 13"/>
                <a:gd name="T12" fmla="*/ 46 w 46"/>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46" h="13">
                  <a:moveTo>
                    <a:pt x="46" y="0"/>
                  </a:moveTo>
                  <a:lnTo>
                    <a:pt x="0" y="8"/>
                  </a:lnTo>
                  <a:lnTo>
                    <a:pt x="0" y="6"/>
                  </a:lnTo>
                  <a:lnTo>
                    <a:pt x="0" y="13"/>
                  </a:lnTo>
                  <a:lnTo>
                    <a:pt x="46" y="6"/>
                  </a:lnTo>
                  <a:lnTo>
                    <a:pt x="46" y="8"/>
                  </a:lnTo>
                  <a:lnTo>
                    <a:pt x="4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8" name="Freeform 49">
              <a:extLst>
                <a:ext uri="{FF2B5EF4-FFF2-40B4-BE49-F238E27FC236}">
                  <a16:creationId xmlns:a16="http://schemas.microsoft.com/office/drawing/2014/main" id="{D92BEE3C-0C6E-4154-AAA2-A39A3C76FDD0}"/>
                </a:ext>
              </a:extLst>
            </p:cNvPr>
            <p:cNvSpPr>
              <a:spLocks/>
            </p:cNvSpPr>
            <p:nvPr/>
          </p:nvSpPr>
          <p:spPr bwMode="auto">
            <a:xfrm>
              <a:off x="10023822" y="4734726"/>
              <a:ext cx="61912" cy="7937"/>
            </a:xfrm>
            <a:custGeom>
              <a:avLst/>
              <a:gdLst>
                <a:gd name="T0" fmla="*/ 39 w 39"/>
                <a:gd name="T1" fmla="*/ 0 h 5"/>
                <a:gd name="T2" fmla="*/ 0 w 39"/>
                <a:gd name="T3" fmla="*/ 5 h 5"/>
                <a:gd name="T4" fmla="*/ 27 w 39"/>
                <a:gd name="T5" fmla="*/ 5 h 5"/>
                <a:gd name="T6" fmla="*/ 39 w 39"/>
                <a:gd name="T7" fmla="*/ 5 h 5"/>
                <a:gd name="T8" fmla="*/ 39 w 39"/>
                <a:gd name="T9" fmla="*/ 0 h 5"/>
              </a:gdLst>
              <a:ahLst/>
              <a:cxnLst>
                <a:cxn ang="0">
                  <a:pos x="T0" y="T1"/>
                </a:cxn>
                <a:cxn ang="0">
                  <a:pos x="T2" y="T3"/>
                </a:cxn>
                <a:cxn ang="0">
                  <a:pos x="T4" y="T5"/>
                </a:cxn>
                <a:cxn ang="0">
                  <a:pos x="T6" y="T7"/>
                </a:cxn>
                <a:cxn ang="0">
                  <a:pos x="T8" y="T9"/>
                </a:cxn>
              </a:cxnLst>
              <a:rect l="0" t="0" r="r" b="b"/>
              <a:pathLst>
                <a:path w="39" h="5">
                  <a:moveTo>
                    <a:pt x="39" y="0"/>
                  </a:moveTo>
                  <a:lnTo>
                    <a:pt x="0" y="5"/>
                  </a:lnTo>
                  <a:lnTo>
                    <a:pt x="27" y="5"/>
                  </a:lnTo>
                  <a:lnTo>
                    <a:pt x="39" y="5"/>
                  </a:lnTo>
                  <a:lnTo>
                    <a:pt x="39"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9" name="Freeform 50">
              <a:extLst>
                <a:ext uri="{FF2B5EF4-FFF2-40B4-BE49-F238E27FC236}">
                  <a16:creationId xmlns:a16="http://schemas.microsoft.com/office/drawing/2014/main" id="{6973EF22-B146-4CFF-BA63-5255D18D8AFB}"/>
                </a:ext>
              </a:extLst>
            </p:cNvPr>
            <p:cNvSpPr>
              <a:spLocks/>
            </p:cNvSpPr>
            <p:nvPr/>
          </p:nvSpPr>
          <p:spPr bwMode="auto">
            <a:xfrm>
              <a:off x="10012710" y="4718851"/>
              <a:ext cx="73025" cy="15875"/>
            </a:xfrm>
            <a:custGeom>
              <a:avLst/>
              <a:gdLst>
                <a:gd name="T0" fmla="*/ 46 w 46"/>
                <a:gd name="T1" fmla="*/ 0 h 10"/>
                <a:gd name="T2" fmla="*/ 0 w 46"/>
                <a:gd name="T3" fmla="*/ 8 h 10"/>
                <a:gd name="T4" fmla="*/ 0 w 46"/>
                <a:gd name="T5" fmla="*/ 8 h 10"/>
                <a:gd name="T6" fmla="*/ 0 w 46"/>
                <a:gd name="T7" fmla="*/ 10 h 10"/>
                <a:gd name="T8" fmla="*/ 46 w 46"/>
                <a:gd name="T9" fmla="*/ 2 h 10"/>
                <a:gd name="T10" fmla="*/ 46 w 46"/>
                <a:gd name="T11" fmla="*/ 0 h 10"/>
                <a:gd name="T12" fmla="*/ 46 w 4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6" h="10">
                  <a:moveTo>
                    <a:pt x="46" y="0"/>
                  </a:moveTo>
                  <a:lnTo>
                    <a:pt x="0" y="8"/>
                  </a:lnTo>
                  <a:lnTo>
                    <a:pt x="0" y="8"/>
                  </a:lnTo>
                  <a:lnTo>
                    <a:pt x="0" y="10"/>
                  </a:lnTo>
                  <a:lnTo>
                    <a:pt x="46" y="2"/>
                  </a:lnTo>
                  <a:lnTo>
                    <a:pt x="46" y="0"/>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0" name="Freeform 51">
              <a:extLst>
                <a:ext uri="{FF2B5EF4-FFF2-40B4-BE49-F238E27FC236}">
                  <a16:creationId xmlns:a16="http://schemas.microsoft.com/office/drawing/2014/main" id="{C5DCF6EA-B416-4541-8761-BC8AD92FBE9E}"/>
                </a:ext>
              </a:extLst>
            </p:cNvPr>
            <p:cNvSpPr>
              <a:spLocks/>
            </p:cNvSpPr>
            <p:nvPr/>
          </p:nvSpPr>
          <p:spPr bwMode="auto">
            <a:xfrm>
              <a:off x="10012710" y="4731551"/>
              <a:ext cx="73025" cy="11112"/>
            </a:xfrm>
            <a:custGeom>
              <a:avLst/>
              <a:gdLst>
                <a:gd name="T0" fmla="*/ 46 w 46"/>
                <a:gd name="T1" fmla="*/ 0 h 7"/>
                <a:gd name="T2" fmla="*/ 0 w 46"/>
                <a:gd name="T3" fmla="*/ 7 h 7"/>
                <a:gd name="T4" fmla="*/ 0 w 46"/>
                <a:gd name="T5" fmla="*/ 7 h 7"/>
                <a:gd name="T6" fmla="*/ 7 w 46"/>
                <a:gd name="T7" fmla="*/ 7 h 7"/>
                <a:gd name="T8" fmla="*/ 46 w 46"/>
                <a:gd name="T9" fmla="*/ 2 h 7"/>
                <a:gd name="T10" fmla="*/ 46 w 46"/>
                <a:gd name="T11" fmla="*/ 2 h 7"/>
                <a:gd name="T12" fmla="*/ 46 w 46"/>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6" h="7">
                  <a:moveTo>
                    <a:pt x="46" y="0"/>
                  </a:moveTo>
                  <a:lnTo>
                    <a:pt x="0" y="7"/>
                  </a:lnTo>
                  <a:lnTo>
                    <a:pt x="0" y="7"/>
                  </a:lnTo>
                  <a:lnTo>
                    <a:pt x="7" y="7"/>
                  </a:lnTo>
                  <a:lnTo>
                    <a:pt x="46" y="2"/>
                  </a:lnTo>
                  <a:lnTo>
                    <a:pt x="46" y="2"/>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1" name="Freeform 52">
              <a:extLst>
                <a:ext uri="{FF2B5EF4-FFF2-40B4-BE49-F238E27FC236}">
                  <a16:creationId xmlns:a16="http://schemas.microsoft.com/office/drawing/2014/main" id="{BEA41F62-9CF3-402A-940E-9C8D67F3C92D}"/>
                </a:ext>
              </a:extLst>
            </p:cNvPr>
            <p:cNvSpPr>
              <a:spLocks/>
            </p:cNvSpPr>
            <p:nvPr/>
          </p:nvSpPr>
          <p:spPr bwMode="auto">
            <a:xfrm>
              <a:off x="10030172" y="4742664"/>
              <a:ext cx="36512" cy="15875"/>
            </a:xfrm>
            <a:custGeom>
              <a:avLst/>
              <a:gdLst>
                <a:gd name="T0" fmla="*/ 23 w 23"/>
                <a:gd name="T1" fmla="*/ 0 h 10"/>
                <a:gd name="T2" fmla="*/ 0 w 23"/>
                <a:gd name="T3" fmla="*/ 0 h 10"/>
                <a:gd name="T4" fmla="*/ 4 w 23"/>
                <a:gd name="T5" fmla="*/ 10 h 10"/>
                <a:gd name="T6" fmla="*/ 19 w 23"/>
                <a:gd name="T7" fmla="*/ 10 h 10"/>
                <a:gd name="T8" fmla="*/ 23 w 23"/>
                <a:gd name="T9" fmla="*/ 0 h 10"/>
              </a:gdLst>
              <a:ahLst/>
              <a:cxnLst>
                <a:cxn ang="0">
                  <a:pos x="T0" y="T1"/>
                </a:cxn>
                <a:cxn ang="0">
                  <a:pos x="T2" y="T3"/>
                </a:cxn>
                <a:cxn ang="0">
                  <a:pos x="T4" y="T5"/>
                </a:cxn>
                <a:cxn ang="0">
                  <a:pos x="T6" y="T7"/>
                </a:cxn>
                <a:cxn ang="0">
                  <a:pos x="T8" y="T9"/>
                </a:cxn>
              </a:cxnLst>
              <a:rect l="0" t="0" r="r" b="b"/>
              <a:pathLst>
                <a:path w="23" h="10">
                  <a:moveTo>
                    <a:pt x="23" y="0"/>
                  </a:moveTo>
                  <a:lnTo>
                    <a:pt x="0" y="0"/>
                  </a:lnTo>
                  <a:lnTo>
                    <a:pt x="4" y="10"/>
                  </a:lnTo>
                  <a:lnTo>
                    <a:pt x="19" y="10"/>
                  </a:lnTo>
                  <a:lnTo>
                    <a:pt x="23"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grpSp>
        <p:nvGrpSpPr>
          <p:cNvPr id="288" name="Group 287">
            <a:extLst>
              <a:ext uri="{FF2B5EF4-FFF2-40B4-BE49-F238E27FC236}">
                <a16:creationId xmlns:a16="http://schemas.microsoft.com/office/drawing/2014/main" id="{C6073244-EF75-46CF-81A7-AE5632EA175F}"/>
              </a:ext>
            </a:extLst>
          </p:cNvPr>
          <p:cNvGrpSpPr/>
          <p:nvPr/>
        </p:nvGrpSpPr>
        <p:grpSpPr>
          <a:xfrm>
            <a:off x="638861" y="3497348"/>
            <a:ext cx="3295365" cy="2180446"/>
            <a:chOff x="668512" y="3600929"/>
            <a:chExt cx="3295365" cy="2180446"/>
          </a:xfrm>
        </p:grpSpPr>
        <p:sp>
          <p:nvSpPr>
            <p:cNvPr id="222" name="Freeform 90">
              <a:extLst>
                <a:ext uri="{FF2B5EF4-FFF2-40B4-BE49-F238E27FC236}">
                  <a16:creationId xmlns:a16="http://schemas.microsoft.com/office/drawing/2014/main" id="{B33FD6E6-F41D-4033-BFD0-5290A41F50B2}"/>
                </a:ext>
              </a:extLst>
            </p:cNvPr>
            <p:cNvSpPr>
              <a:spLocks/>
            </p:cNvSpPr>
            <p:nvPr/>
          </p:nvSpPr>
          <p:spPr bwMode="auto">
            <a:xfrm>
              <a:off x="1329175" y="4311946"/>
              <a:ext cx="2294995" cy="1441778"/>
            </a:xfrm>
            <a:custGeom>
              <a:avLst/>
              <a:gdLst>
                <a:gd name="T0" fmla="*/ 464 w 581"/>
                <a:gd name="T1" fmla="*/ 0 h 365"/>
                <a:gd name="T2" fmla="*/ 464 w 581"/>
                <a:gd name="T3" fmla="*/ 72 h 365"/>
                <a:gd name="T4" fmla="*/ 347 w 581"/>
                <a:gd name="T5" fmla="*/ 72 h 365"/>
                <a:gd name="T6" fmla="*/ 347 w 581"/>
                <a:gd name="T7" fmla="*/ 145 h 365"/>
                <a:gd name="T8" fmla="*/ 231 w 581"/>
                <a:gd name="T9" fmla="*/ 145 h 365"/>
                <a:gd name="T10" fmla="*/ 231 w 581"/>
                <a:gd name="T11" fmla="*/ 219 h 365"/>
                <a:gd name="T12" fmla="*/ 233 w 581"/>
                <a:gd name="T13" fmla="*/ 219 h 365"/>
                <a:gd name="T14" fmla="*/ 231 w 581"/>
                <a:gd name="T15" fmla="*/ 219 h 365"/>
                <a:gd name="T16" fmla="*/ 231 w 581"/>
                <a:gd name="T17" fmla="*/ 219 h 365"/>
                <a:gd name="T18" fmla="*/ 114 w 581"/>
                <a:gd name="T19" fmla="*/ 219 h 365"/>
                <a:gd name="T20" fmla="*/ 114 w 581"/>
                <a:gd name="T21" fmla="*/ 291 h 365"/>
                <a:gd name="T22" fmla="*/ 0 w 581"/>
                <a:gd name="T23" fmla="*/ 291 h 365"/>
                <a:gd name="T24" fmla="*/ 0 w 581"/>
                <a:gd name="T25" fmla="*/ 365 h 365"/>
                <a:gd name="T26" fmla="*/ 114 w 581"/>
                <a:gd name="T27" fmla="*/ 365 h 365"/>
                <a:gd name="T28" fmla="*/ 581 w 581"/>
                <a:gd name="T29" fmla="*/ 365 h 365"/>
                <a:gd name="T30" fmla="*/ 581 w 581"/>
                <a:gd name="T31" fmla="*/ 74 h 365"/>
                <a:gd name="T32" fmla="*/ 581 w 581"/>
                <a:gd name="T33" fmla="*/ 0 h 365"/>
                <a:gd name="T34" fmla="*/ 464 w 581"/>
                <a:gd name="T3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 h="365">
                  <a:moveTo>
                    <a:pt x="464" y="0"/>
                  </a:moveTo>
                  <a:lnTo>
                    <a:pt x="464" y="72"/>
                  </a:lnTo>
                  <a:lnTo>
                    <a:pt x="347" y="72"/>
                  </a:lnTo>
                  <a:lnTo>
                    <a:pt x="347" y="145"/>
                  </a:lnTo>
                  <a:lnTo>
                    <a:pt x="231" y="145"/>
                  </a:lnTo>
                  <a:lnTo>
                    <a:pt x="231" y="219"/>
                  </a:lnTo>
                  <a:lnTo>
                    <a:pt x="233" y="219"/>
                  </a:lnTo>
                  <a:lnTo>
                    <a:pt x="231" y="219"/>
                  </a:lnTo>
                  <a:lnTo>
                    <a:pt x="231" y="219"/>
                  </a:lnTo>
                  <a:lnTo>
                    <a:pt x="114" y="219"/>
                  </a:lnTo>
                  <a:lnTo>
                    <a:pt x="114" y="291"/>
                  </a:lnTo>
                  <a:lnTo>
                    <a:pt x="0" y="291"/>
                  </a:lnTo>
                  <a:lnTo>
                    <a:pt x="0" y="365"/>
                  </a:lnTo>
                  <a:lnTo>
                    <a:pt x="114" y="365"/>
                  </a:lnTo>
                  <a:lnTo>
                    <a:pt x="581" y="365"/>
                  </a:lnTo>
                  <a:lnTo>
                    <a:pt x="581" y="74"/>
                  </a:lnTo>
                  <a:lnTo>
                    <a:pt x="581" y="0"/>
                  </a:lnTo>
                  <a:lnTo>
                    <a:pt x="464"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3" name="Freeform 91">
              <a:extLst>
                <a:ext uri="{FF2B5EF4-FFF2-40B4-BE49-F238E27FC236}">
                  <a16:creationId xmlns:a16="http://schemas.microsoft.com/office/drawing/2014/main" id="{F8F66EC1-151E-4DF1-8767-C21AEFDE0EDF}"/>
                </a:ext>
              </a:extLst>
            </p:cNvPr>
            <p:cNvSpPr>
              <a:spLocks/>
            </p:cNvSpPr>
            <p:nvPr/>
          </p:nvSpPr>
          <p:spPr bwMode="auto">
            <a:xfrm>
              <a:off x="3458266" y="4726705"/>
              <a:ext cx="165903" cy="268605"/>
            </a:xfrm>
            <a:custGeom>
              <a:avLst/>
              <a:gdLst>
                <a:gd name="T0" fmla="*/ 22 w 22"/>
                <a:gd name="T1" fmla="*/ 0 h 36"/>
                <a:gd name="T2" fmla="*/ 8 w 22"/>
                <a:gd name="T3" fmla="*/ 11 h 36"/>
                <a:gd name="T4" fmla="*/ 0 w 22"/>
                <a:gd name="T5" fmla="*/ 23 h 36"/>
                <a:gd name="T6" fmla="*/ 14 w 22"/>
                <a:gd name="T7" fmla="*/ 36 h 36"/>
                <a:gd name="T8" fmla="*/ 22 w 22"/>
                <a:gd name="T9" fmla="*/ 36 h 36"/>
                <a:gd name="T10" fmla="*/ 22 w 22"/>
                <a:gd name="T11" fmla="*/ 0 h 36"/>
              </a:gdLst>
              <a:ahLst/>
              <a:cxnLst>
                <a:cxn ang="0">
                  <a:pos x="T0" y="T1"/>
                </a:cxn>
                <a:cxn ang="0">
                  <a:pos x="T2" y="T3"/>
                </a:cxn>
                <a:cxn ang="0">
                  <a:pos x="T4" y="T5"/>
                </a:cxn>
                <a:cxn ang="0">
                  <a:pos x="T6" y="T7"/>
                </a:cxn>
                <a:cxn ang="0">
                  <a:pos x="T8" y="T9"/>
                </a:cxn>
                <a:cxn ang="0">
                  <a:pos x="T10" y="T11"/>
                </a:cxn>
              </a:cxnLst>
              <a:rect l="0" t="0" r="r" b="b"/>
              <a:pathLst>
                <a:path w="22" h="36">
                  <a:moveTo>
                    <a:pt x="22" y="0"/>
                  </a:moveTo>
                  <a:cubicBezTo>
                    <a:pt x="15" y="0"/>
                    <a:pt x="10" y="5"/>
                    <a:pt x="8" y="11"/>
                  </a:cubicBezTo>
                  <a:cubicBezTo>
                    <a:pt x="4" y="13"/>
                    <a:pt x="0" y="17"/>
                    <a:pt x="0" y="23"/>
                  </a:cubicBezTo>
                  <a:cubicBezTo>
                    <a:pt x="0" y="30"/>
                    <a:pt x="6" y="36"/>
                    <a:pt x="14" y="36"/>
                  </a:cubicBezTo>
                  <a:cubicBezTo>
                    <a:pt x="22" y="36"/>
                    <a:pt x="22" y="36"/>
                    <a:pt x="22" y="36"/>
                  </a:cubicBezTo>
                  <a:cubicBezTo>
                    <a:pt x="22" y="0"/>
                    <a:pt x="22" y="0"/>
                    <a:pt x="22" y="0"/>
                  </a:cubicBezTo>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4" name="Freeform 92">
              <a:extLst>
                <a:ext uri="{FF2B5EF4-FFF2-40B4-BE49-F238E27FC236}">
                  <a16:creationId xmlns:a16="http://schemas.microsoft.com/office/drawing/2014/main" id="{4AA948E8-90ED-449D-B843-8C5C252768CC}"/>
                </a:ext>
              </a:extLst>
            </p:cNvPr>
            <p:cNvSpPr>
              <a:spLocks/>
            </p:cNvSpPr>
            <p:nvPr/>
          </p:nvSpPr>
          <p:spPr bwMode="auto">
            <a:xfrm>
              <a:off x="3327915" y="4371198"/>
              <a:ext cx="635962" cy="383156"/>
            </a:xfrm>
            <a:custGeom>
              <a:avLst/>
              <a:gdLst>
                <a:gd name="T0" fmla="*/ 8 w 84"/>
                <a:gd name="T1" fmla="*/ 26 h 51"/>
                <a:gd name="T2" fmla="*/ 22 w 84"/>
                <a:gd name="T3" fmla="*/ 15 h 51"/>
                <a:gd name="T4" fmla="*/ 36 w 84"/>
                <a:gd name="T5" fmla="*/ 0 h 51"/>
                <a:gd name="T6" fmla="*/ 49 w 84"/>
                <a:gd name="T7" fmla="*/ 8 h 51"/>
                <a:gd name="T8" fmla="*/ 54 w 84"/>
                <a:gd name="T9" fmla="*/ 7 h 51"/>
                <a:gd name="T10" fmla="*/ 67 w 84"/>
                <a:gd name="T11" fmla="*/ 21 h 51"/>
                <a:gd name="T12" fmla="*/ 69 w 84"/>
                <a:gd name="T13" fmla="*/ 21 h 51"/>
                <a:gd name="T14" fmla="*/ 84 w 84"/>
                <a:gd name="T15" fmla="*/ 36 h 51"/>
                <a:gd name="T16" fmla="*/ 69 w 84"/>
                <a:gd name="T17" fmla="*/ 51 h 51"/>
                <a:gd name="T18" fmla="*/ 13 w 84"/>
                <a:gd name="T19" fmla="*/ 51 h 51"/>
                <a:gd name="T20" fmla="*/ 0 w 84"/>
                <a:gd name="T21" fmla="*/ 38 h 51"/>
                <a:gd name="T22" fmla="*/ 8 w 84"/>
                <a:gd name="T23" fmla="*/ 2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51">
                  <a:moveTo>
                    <a:pt x="8" y="26"/>
                  </a:moveTo>
                  <a:cubicBezTo>
                    <a:pt x="9" y="19"/>
                    <a:pt x="15" y="15"/>
                    <a:pt x="22" y="15"/>
                  </a:cubicBezTo>
                  <a:cubicBezTo>
                    <a:pt x="22" y="7"/>
                    <a:pt x="28" y="0"/>
                    <a:pt x="36" y="0"/>
                  </a:cubicBezTo>
                  <a:cubicBezTo>
                    <a:pt x="42" y="0"/>
                    <a:pt x="47" y="3"/>
                    <a:pt x="49" y="8"/>
                  </a:cubicBezTo>
                  <a:cubicBezTo>
                    <a:pt x="50" y="7"/>
                    <a:pt x="52" y="7"/>
                    <a:pt x="54" y="7"/>
                  </a:cubicBezTo>
                  <a:cubicBezTo>
                    <a:pt x="61" y="7"/>
                    <a:pt x="67" y="13"/>
                    <a:pt x="67" y="21"/>
                  </a:cubicBezTo>
                  <a:cubicBezTo>
                    <a:pt x="69" y="21"/>
                    <a:pt x="69" y="21"/>
                    <a:pt x="69" y="21"/>
                  </a:cubicBezTo>
                  <a:cubicBezTo>
                    <a:pt x="77" y="21"/>
                    <a:pt x="84" y="27"/>
                    <a:pt x="84" y="36"/>
                  </a:cubicBezTo>
                  <a:cubicBezTo>
                    <a:pt x="84" y="44"/>
                    <a:pt x="77" y="51"/>
                    <a:pt x="69" y="51"/>
                  </a:cubicBezTo>
                  <a:cubicBezTo>
                    <a:pt x="13" y="51"/>
                    <a:pt x="13" y="51"/>
                    <a:pt x="13" y="51"/>
                  </a:cubicBezTo>
                  <a:cubicBezTo>
                    <a:pt x="5" y="51"/>
                    <a:pt x="0" y="45"/>
                    <a:pt x="0" y="38"/>
                  </a:cubicBezTo>
                  <a:cubicBezTo>
                    <a:pt x="0" y="32"/>
                    <a:pt x="3" y="28"/>
                    <a:pt x="8"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5" name="Freeform 93">
              <a:extLst>
                <a:ext uri="{FF2B5EF4-FFF2-40B4-BE49-F238E27FC236}">
                  <a16:creationId xmlns:a16="http://schemas.microsoft.com/office/drawing/2014/main" id="{C0C69977-0027-4B09-88F5-739CE7E176FD}"/>
                </a:ext>
              </a:extLst>
            </p:cNvPr>
            <p:cNvSpPr>
              <a:spLocks noEditPoints="1"/>
            </p:cNvSpPr>
            <p:nvPr/>
          </p:nvSpPr>
          <p:spPr bwMode="auto">
            <a:xfrm>
              <a:off x="1329175" y="4884708"/>
              <a:ext cx="2294995" cy="869017"/>
            </a:xfrm>
            <a:custGeom>
              <a:avLst/>
              <a:gdLst>
                <a:gd name="T0" fmla="*/ 231 w 581"/>
                <a:gd name="T1" fmla="*/ 0 h 220"/>
                <a:gd name="T2" fmla="*/ 231 w 581"/>
                <a:gd name="T3" fmla="*/ 0 h 220"/>
                <a:gd name="T4" fmla="*/ 231 w 581"/>
                <a:gd name="T5" fmla="*/ 74 h 220"/>
                <a:gd name="T6" fmla="*/ 114 w 581"/>
                <a:gd name="T7" fmla="*/ 74 h 220"/>
                <a:gd name="T8" fmla="*/ 114 w 581"/>
                <a:gd name="T9" fmla="*/ 146 h 220"/>
                <a:gd name="T10" fmla="*/ 13 w 581"/>
                <a:gd name="T11" fmla="*/ 146 h 220"/>
                <a:gd name="T12" fmla="*/ 0 w 581"/>
                <a:gd name="T13" fmla="*/ 146 h 220"/>
                <a:gd name="T14" fmla="*/ 0 w 581"/>
                <a:gd name="T15" fmla="*/ 220 h 220"/>
                <a:gd name="T16" fmla="*/ 114 w 581"/>
                <a:gd name="T17" fmla="*/ 220 h 220"/>
                <a:gd name="T18" fmla="*/ 581 w 581"/>
                <a:gd name="T19" fmla="*/ 220 h 220"/>
                <a:gd name="T20" fmla="*/ 231 w 581"/>
                <a:gd name="T21" fmla="*/ 0 h 220"/>
                <a:gd name="T22" fmla="*/ 231 w 581"/>
                <a:gd name="T23" fmla="*/ 74 h 220"/>
                <a:gd name="T24" fmla="*/ 233 w 581"/>
                <a:gd name="T25" fmla="*/ 74 h 220"/>
                <a:gd name="T26" fmla="*/ 231 w 581"/>
                <a:gd name="T27" fmla="*/ 74 h 220"/>
                <a:gd name="T28" fmla="*/ 231 w 581"/>
                <a:gd name="T29" fmla="*/ 7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1" h="220">
                  <a:moveTo>
                    <a:pt x="231" y="0"/>
                  </a:moveTo>
                  <a:lnTo>
                    <a:pt x="231" y="0"/>
                  </a:lnTo>
                  <a:lnTo>
                    <a:pt x="231" y="74"/>
                  </a:lnTo>
                  <a:lnTo>
                    <a:pt x="114" y="74"/>
                  </a:lnTo>
                  <a:lnTo>
                    <a:pt x="114" y="146"/>
                  </a:lnTo>
                  <a:lnTo>
                    <a:pt x="13" y="146"/>
                  </a:lnTo>
                  <a:lnTo>
                    <a:pt x="0" y="146"/>
                  </a:lnTo>
                  <a:lnTo>
                    <a:pt x="0" y="220"/>
                  </a:lnTo>
                  <a:lnTo>
                    <a:pt x="114" y="220"/>
                  </a:lnTo>
                  <a:lnTo>
                    <a:pt x="581" y="220"/>
                  </a:lnTo>
                  <a:lnTo>
                    <a:pt x="231" y="0"/>
                  </a:lnTo>
                  <a:close/>
                  <a:moveTo>
                    <a:pt x="231" y="74"/>
                  </a:moveTo>
                  <a:lnTo>
                    <a:pt x="233" y="74"/>
                  </a:lnTo>
                  <a:lnTo>
                    <a:pt x="231" y="74"/>
                  </a:lnTo>
                  <a:lnTo>
                    <a:pt x="231" y="74"/>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nvGrpSpPr>
            <p:cNvPr id="242" name="Group 241">
              <a:extLst>
                <a:ext uri="{FF2B5EF4-FFF2-40B4-BE49-F238E27FC236}">
                  <a16:creationId xmlns:a16="http://schemas.microsoft.com/office/drawing/2014/main" id="{36FB4170-43F9-4847-9267-97ECADE98B54}"/>
                </a:ext>
              </a:extLst>
            </p:cNvPr>
            <p:cNvGrpSpPr/>
            <p:nvPr/>
          </p:nvGrpSpPr>
          <p:grpSpPr>
            <a:xfrm>
              <a:off x="668512" y="3600929"/>
              <a:ext cx="1027021" cy="2180446"/>
              <a:chOff x="3379145" y="2411843"/>
              <a:chExt cx="412750" cy="876301"/>
            </a:xfrm>
          </p:grpSpPr>
          <p:sp>
            <p:nvSpPr>
              <p:cNvPr id="243" name="Freeform 342">
                <a:extLst>
                  <a:ext uri="{FF2B5EF4-FFF2-40B4-BE49-F238E27FC236}">
                    <a16:creationId xmlns:a16="http://schemas.microsoft.com/office/drawing/2014/main" id="{931DF36C-B77C-4F58-A55E-A3A8547D91D7}"/>
                  </a:ext>
                </a:extLst>
              </p:cNvPr>
              <p:cNvSpPr>
                <a:spLocks/>
              </p:cNvSpPr>
              <p:nvPr/>
            </p:nvSpPr>
            <p:spPr bwMode="auto">
              <a:xfrm>
                <a:off x="3671245" y="3146856"/>
                <a:ext cx="39687" cy="20638"/>
              </a:xfrm>
              <a:custGeom>
                <a:avLst/>
                <a:gdLst>
                  <a:gd name="T0" fmla="*/ 0 w 13"/>
                  <a:gd name="T1" fmla="*/ 0 h 7"/>
                  <a:gd name="T2" fmla="*/ 3 w 13"/>
                  <a:gd name="T3" fmla="*/ 7 h 7"/>
                  <a:gd name="T4" fmla="*/ 9 w 13"/>
                  <a:gd name="T5" fmla="*/ 7 h 7"/>
                  <a:gd name="T6" fmla="*/ 13 w 13"/>
                  <a:gd name="T7" fmla="*/ 4 h 7"/>
                </a:gdLst>
                <a:ahLst/>
                <a:cxnLst>
                  <a:cxn ang="0">
                    <a:pos x="T0" y="T1"/>
                  </a:cxn>
                  <a:cxn ang="0">
                    <a:pos x="T2" y="T3"/>
                  </a:cxn>
                  <a:cxn ang="0">
                    <a:pos x="T4" y="T5"/>
                  </a:cxn>
                  <a:cxn ang="0">
                    <a:pos x="T6" y="T7"/>
                  </a:cxn>
                </a:cxnLst>
                <a:rect l="0" t="0" r="r" b="b"/>
                <a:pathLst>
                  <a:path w="13" h="7">
                    <a:moveTo>
                      <a:pt x="0" y="0"/>
                    </a:moveTo>
                    <a:cubicBezTo>
                      <a:pt x="3" y="4"/>
                      <a:pt x="2" y="4"/>
                      <a:pt x="3" y="7"/>
                    </a:cubicBezTo>
                    <a:cubicBezTo>
                      <a:pt x="9" y="7"/>
                      <a:pt x="9" y="7"/>
                      <a:pt x="9" y="7"/>
                    </a:cubicBezTo>
                    <a:cubicBezTo>
                      <a:pt x="8" y="5"/>
                      <a:pt x="9" y="3"/>
                      <a:pt x="13" y="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4" name="Freeform 343">
                <a:extLst>
                  <a:ext uri="{FF2B5EF4-FFF2-40B4-BE49-F238E27FC236}">
                    <a16:creationId xmlns:a16="http://schemas.microsoft.com/office/drawing/2014/main" id="{EA1E7878-90F0-4ED9-900F-D6C1EF49B756}"/>
                  </a:ext>
                </a:extLst>
              </p:cNvPr>
              <p:cNvSpPr>
                <a:spLocks/>
              </p:cNvSpPr>
              <p:nvPr/>
            </p:nvSpPr>
            <p:spPr bwMode="auto">
              <a:xfrm>
                <a:off x="3668070" y="3123043"/>
                <a:ext cx="123825" cy="44450"/>
              </a:xfrm>
              <a:custGeom>
                <a:avLst/>
                <a:gdLst>
                  <a:gd name="T0" fmla="*/ 2 w 41"/>
                  <a:gd name="T1" fmla="*/ 0 h 15"/>
                  <a:gd name="T2" fmla="*/ 0 w 41"/>
                  <a:gd name="T3" fmla="*/ 7 h 15"/>
                  <a:gd name="T4" fmla="*/ 4 w 41"/>
                  <a:gd name="T5" fmla="*/ 10 h 15"/>
                  <a:gd name="T6" fmla="*/ 18 w 41"/>
                  <a:gd name="T7" fmla="*/ 14 h 15"/>
                  <a:gd name="T8" fmla="*/ 28 w 41"/>
                  <a:gd name="T9" fmla="*/ 15 h 15"/>
                  <a:gd name="T10" fmla="*/ 37 w 41"/>
                  <a:gd name="T11" fmla="*/ 15 h 15"/>
                  <a:gd name="T12" fmla="*/ 39 w 41"/>
                  <a:gd name="T13" fmla="*/ 13 h 15"/>
                  <a:gd name="T14" fmla="*/ 21 w 41"/>
                  <a:gd name="T15" fmla="*/ 6 h 15"/>
                  <a:gd name="T16" fmla="*/ 2 w 4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5">
                    <a:moveTo>
                      <a:pt x="2" y="0"/>
                    </a:moveTo>
                    <a:cubicBezTo>
                      <a:pt x="0" y="7"/>
                      <a:pt x="0" y="7"/>
                      <a:pt x="0" y="7"/>
                    </a:cubicBezTo>
                    <a:cubicBezTo>
                      <a:pt x="0" y="8"/>
                      <a:pt x="1" y="9"/>
                      <a:pt x="4" y="10"/>
                    </a:cubicBezTo>
                    <a:cubicBezTo>
                      <a:pt x="18" y="14"/>
                      <a:pt x="18" y="14"/>
                      <a:pt x="18" y="14"/>
                    </a:cubicBezTo>
                    <a:cubicBezTo>
                      <a:pt x="21" y="15"/>
                      <a:pt x="25" y="15"/>
                      <a:pt x="28" y="15"/>
                    </a:cubicBezTo>
                    <a:cubicBezTo>
                      <a:pt x="37" y="15"/>
                      <a:pt x="37" y="15"/>
                      <a:pt x="37" y="15"/>
                    </a:cubicBezTo>
                    <a:cubicBezTo>
                      <a:pt x="41" y="15"/>
                      <a:pt x="39" y="13"/>
                      <a:pt x="39" y="13"/>
                    </a:cubicBezTo>
                    <a:cubicBezTo>
                      <a:pt x="35" y="12"/>
                      <a:pt x="27" y="9"/>
                      <a:pt x="21" y="6"/>
                    </a:cubicBezTo>
                    <a:cubicBezTo>
                      <a:pt x="16" y="3"/>
                      <a:pt x="2" y="0"/>
                      <a:pt x="2"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5" name="Freeform 344">
                <a:extLst>
                  <a:ext uri="{FF2B5EF4-FFF2-40B4-BE49-F238E27FC236}">
                    <a16:creationId xmlns:a16="http://schemas.microsoft.com/office/drawing/2014/main" id="{C561F2AB-E0EC-419D-8527-D0BFA0E87104}"/>
                  </a:ext>
                </a:extLst>
              </p:cNvPr>
              <p:cNvSpPr>
                <a:spLocks/>
              </p:cNvSpPr>
              <p:nvPr/>
            </p:nvSpPr>
            <p:spPr bwMode="auto">
              <a:xfrm>
                <a:off x="3671245" y="3107168"/>
                <a:ext cx="82550" cy="42863"/>
              </a:xfrm>
              <a:custGeom>
                <a:avLst/>
                <a:gdLst>
                  <a:gd name="T0" fmla="*/ 2 w 27"/>
                  <a:gd name="T1" fmla="*/ 0 h 14"/>
                  <a:gd name="T2" fmla="*/ 1 w 27"/>
                  <a:gd name="T3" fmla="*/ 5 h 14"/>
                  <a:gd name="T4" fmla="*/ 23 w 27"/>
                  <a:gd name="T5" fmla="*/ 14 h 14"/>
                  <a:gd name="T6" fmla="*/ 26 w 27"/>
                  <a:gd name="T7" fmla="*/ 14 h 14"/>
                  <a:gd name="T8" fmla="*/ 11 w 27"/>
                  <a:gd name="T9" fmla="*/ 2 h 14"/>
                  <a:gd name="T10" fmla="*/ 2 w 27"/>
                  <a:gd name="T11" fmla="*/ 0 h 14"/>
                </a:gdLst>
                <a:ahLst/>
                <a:cxnLst>
                  <a:cxn ang="0">
                    <a:pos x="T0" y="T1"/>
                  </a:cxn>
                  <a:cxn ang="0">
                    <a:pos x="T2" y="T3"/>
                  </a:cxn>
                  <a:cxn ang="0">
                    <a:pos x="T4" y="T5"/>
                  </a:cxn>
                  <a:cxn ang="0">
                    <a:pos x="T6" y="T7"/>
                  </a:cxn>
                  <a:cxn ang="0">
                    <a:pos x="T8" y="T9"/>
                  </a:cxn>
                  <a:cxn ang="0">
                    <a:pos x="T10" y="T11"/>
                  </a:cxn>
                </a:cxnLst>
                <a:rect l="0" t="0" r="r" b="b"/>
                <a:pathLst>
                  <a:path w="27" h="14">
                    <a:moveTo>
                      <a:pt x="2" y="0"/>
                    </a:moveTo>
                    <a:cubicBezTo>
                      <a:pt x="2" y="2"/>
                      <a:pt x="1" y="4"/>
                      <a:pt x="1" y="5"/>
                    </a:cubicBezTo>
                    <a:cubicBezTo>
                      <a:pt x="0" y="7"/>
                      <a:pt x="23" y="14"/>
                      <a:pt x="23" y="14"/>
                    </a:cubicBezTo>
                    <a:cubicBezTo>
                      <a:pt x="24" y="14"/>
                      <a:pt x="27" y="14"/>
                      <a:pt x="26" y="14"/>
                    </a:cubicBezTo>
                    <a:cubicBezTo>
                      <a:pt x="21" y="11"/>
                      <a:pt x="11" y="4"/>
                      <a:pt x="11" y="2"/>
                    </a:cubicBezTo>
                    <a:lnTo>
                      <a:pt x="2"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6" name="Freeform 345">
                <a:extLst>
                  <a:ext uri="{FF2B5EF4-FFF2-40B4-BE49-F238E27FC236}">
                    <a16:creationId xmlns:a16="http://schemas.microsoft.com/office/drawing/2014/main" id="{13236C71-1800-4268-A3C0-3C555E8EB3E8}"/>
                  </a:ext>
                </a:extLst>
              </p:cNvPr>
              <p:cNvSpPr>
                <a:spLocks/>
              </p:cNvSpPr>
              <p:nvPr/>
            </p:nvSpPr>
            <p:spPr bwMode="auto">
              <a:xfrm>
                <a:off x="3468045" y="3267506"/>
                <a:ext cx="39687" cy="20638"/>
              </a:xfrm>
              <a:custGeom>
                <a:avLst/>
                <a:gdLst>
                  <a:gd name="T0" fmla="*/ 0 w 13"/>
                  <a:gd name="T1" fmla="*/ 0 h 7"/>
                  <a:gd name="T2" fmla="*/ 3 w 13"/>
                  <a:gd name="T3" fmla="*/ 7 h 7"/>
                  <a:gd name="T4" fmla="*/ 9 w 13"/>
                  <a:gd name="T5" fmla="*/ 7 h 7"/>
                  <a:gd name="T6" fmla="*/ 13 w 13"/>
                  <a:gd name="T7" fmla="*/ 4 h 7"/>
                </a:gdLst>
                <a:ahLst/>
                <a:cxnLst>
                  <a:cxn ang="0">
                    <a:pos x="T0" y="T1"/>
                  </a:cxn>
                  <a:cxn ang="0">
                    <a:pos x="T2" y="T3"/>
                  </a:cxn>
                  <a:cxn ang="0">
                    <a:pos x="T4" y="T5"/>
                  </a:cxn>
                  <a:cxn ang="0">
                    <a:pos x="T6" y="T7"/>
                  </a:cxn>
                </a:cxnLst>
                <a:rect l="0" t="0" r="r" b="b"/>
                <a:pathLst>
                  <a:path w="13" h="7">
                    <a:moveTo>
                      <a:pt x="0" y="0"/>
                    </a:moveTo>
                    <a:cubicBezTo>
                      <a:pt x="3" y="3"/>
                      <a:pt x="2" y="3"/>
                      <a:pt x="3" y="7"/>
                    </a:cubicBezTo>
                    <a:cubicBezTo>
                      <a:pt x="9" y="7"/>
                      <a:pt x="9" y="7"/>
                      <a:pt x="9" y="7"/>
                    </a:cubicBezTo>
                    <a:cubicBezTo>
                      <a:pt x="8" y="4"/>
                      <a:pt x="9" y="3"/>
                      <a:pt x="13" y="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7" name="Freeform 346">
                <a:extLst>
                  <a:ext uri="{FF2B5EF4-FFF2-40B4-BE49-F238E27FC236}">
                    <a16:creationId xmlns:a16="http://schemas.microsoft.com/office/drawing/2014/main" id="{B4E633D9-8DE5-4483-9117-16BC19DC751B}"/>
                  </a:ext>
                </a:extLst>
              </p:cNvPr>
              <p:cNvSpPr>
                <a:spLocks/>
              </p:cNvSpPr>
              <p:nvPr/>
            </p:nvSpPr>
            <p:spPr bwMode="auto">
              <a:xfrm>
                <a:off x="3464870" y="3243693"/>
                <a:ext cx="123825" cy="44450"/>
              </a:xfrm>
              <a:custGeom>
                <a:avLst/>
                <a:gdLst>
                  <a:gd name="T0" fmla="*/ 2 w 41"/>
                  <a:gd name="T1" fmla="*/ 0 h 15"/>
                  <a:gd name="T2" fmla="*/ 0 w 41"/>
                  <a:gd name="T3" fmla="*/ 6 h 15"/>
                  <a:gd name="T4" fmla="*/ 4 w 41"/>
                  <a:gd name="T5" fmla="*/ 9 h 15"/>
                  <a:gd name="T6" fmla="*/ 19 w 41"/>
                  <a:gd name="T7" fmla="*/ 13 h 15"/>
                  <a:gd name="T8" fmla="*/ 28 w 41"/>
                  <a:gd name="T9" fmla="*/ 15 h 15"/>
                  <a:gd name="T10" fmla="*/ 37 w 41"/>
                  <a:gd name="T11" fmla="*/ 15 h 15"/>
                  <a:gd name="T12" fmla="*/ 39 w 41"/>
                  <a:gd name="T13" fmla="*/ 12 h 15"/>
                  <a:gd name="T14" fmla="*/ 21 w 41"/>
                  <a:gd name="T15" fmla="*/ 5 h 15"/>
                  <a:gd name="T16" fmla="*/ 2 w 4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5">
                    <a:moveTo>
                      <a:pt x="2" y="0"/>
                    </a:moveTo>
                    <a:cubicBezTo>
                      <a:pt x="0" y="6"/>
                      <a:pt x="0" y="6"/>
                      <a:pt x="0" y="6"/>
                    </a:cubicBezTo>
                    <a:cubicBezTo>
                      <a:pt x="0" y="8"/>
                      <a:pt x="2" y="9"/>
                      <a:pt x="4" y="9"/>
                    </a:cubicBezTo>
                    <a:cubicBezTo>
                      <a:pt x="19" y="13"/>
                      <a:pt x="19" y="13"/>
                      <a:pt x="19" y="13"/>
                    </a:cubicBezTo>
                    <a:cubicBezTo>
                      <a:pt x="22" y="14"/>
                      <a:pt x="25" y="15"/>
                      <a:pt x="28" y="15"/>
                    </a:cubicBezTo>
                    <a:cubicBezTo>
                      <a:pt x="37" y="15"/>
                      <a:pt x="37" y="15"/>
                      <a:pt x="37" y="15"/>
                    </a:cubicBezTo>
                    <a:cubicBezTo>
                      <a:pt x="41" y="15"/>
                      <a:pt x="40" y="12"/>
                      <a:pt x="39" y="12"/>
                    </a:cubicBezTo>
                    <a:cubicBezTo>
                      <a:pt x="35" y="11"/>
                      <a:pt x="28" y="9"/>
                      <a:pt x="21" y="5"/>
                    </a:cubicBezTo>
                    <a:cubicBezTo>
                      <a:pt x="16" y="2"/>
                      <a:pt x="2" y="0"/>
                      <a:pt x="2"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8" name="Freeform 347">
                <a:extLst>
                  <a:ext uri="{FF2B5EF4-FFF2-40B4-BE49-F238E27FC236}">
                    <a16:creationId xmlns:a16="http://schemas.microsoft.com/office/drawing/2014/main" id="{FA2F86AE-33A2-4532-BA83-FBD879C7B11F}"/>
                  </a:ext>
                </a:extLst>
              </p:cNvPr>
              <p:cNvSpPr>
                <a:spLocks/>
              </p:cNvSpPr>
              <p:nvPr/>
            </p:nvSpPr>
            <p:spPr bwMode="auto">
              <a:xfrm>
                <a:off x="3468045" y="3227818"/>
                <a:ext cx="80962" cy="42863"/>
              </a:xfrm>
              <a:custGeom>
                <a:avLst/>
                <a:gdLst>
                  <a:gd name="T0" fmla="*/ 2 w 27"/>
                  <a:gd name="T1" fmla="*/ 0 h 14"/>
                  <a:gd name="T2" fmla="*/ 1 w 27"/>
                  <a:gd name="T3" fmla="*/ 5 h 14"/>
                  <a:gd name="T4" fmla="*/ 23 w 27"/>
                  <a:gd name="T5" fmla="*/ 13 h 14"/>
                  <a:gd name="T6" fmla="*/ 26 w 27"/>
                  <a:gd name="T7" fmla="*/ 13 h 14"/>
                  <a:gd name="T8" fmla="*/ 11 w 27"/>
                  <a:gd name="T9" fmla="*/ 1 h 14"/>
                  <a:gd name="T10" fmla="*/ 2 w 27"/>
                  <a:gd name="T11" fmla="*/ 0 h 14"/>
                </a:gdLst>
                <a:ahLst/>
                <a:cxnLst>
                  <a:cxn ang="0">
                    <a:pos x="T0" y="T1"/>
                  </a:cxn>
                  <a:cxn ang="0">
                    <a:pos x="T2" y="T3"/>
                  </a:cxn>
                  <a:cxn ang="0">
                    <a:pos x="T4" y="T5"/>
                  </a:cxn>
                  <a:cxn ang="0">
                    <a:pos x="T6" y="T7"/>
                  </a:cxn>
                  <a:cxn ang="0">
                    <a:pos x="T8" y="T9"/>
                  </a:cxn>
                  <a:cxn ang="0">
                    <a:pos x="T10" y="T11"/>
                  </a:cxn>
                </a:cxnLst>
                <a:rect l="0" t="0" r="r" b="b"/>
                <a:pathLst>
                  <a:path w="27" h="14">
                    <a:moveTo>
                      <a:pt x="2" y="0"/>
                    </a:moveTo>
                    <a:cubicBezTo>
                      <a:pt x="2" y="2"/>
                      <a:pt x="1" y="4"/>
                      <a:pt x="1" y="5"/>
                    </a:cubicBezTo>
                    <a:cubicBezTo>
                      <a:pt x="0" y="7"/>
                      <a:pt x="23" y="13"/>
                      <a:pt x="23" y="13"/>
                    </a:cubicBezTo>
                    <a:cubicBezTo>
                      <a:pt x="24" y="13"/>
                      <a:pt x="27" y="14"/>
                      <a:pt x="26" y="13"/>
                    </a:cubicBezTo>
                    <a:cubicBezTo>
                      <a:pt x="21" y="10"/>
                      <a:pt x="11" y="4"/>
                      <a:pt x="11" y="1"/>
                    </a:cubicBezTo>
                    <a:lnTo>
                      <a:pt x="2"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9" name="Freeform 348">
                <a:extLst>
                  <a:ext uri="{FF2B5EF4-FFF2-40B4-BE49-F238E27FC236}">
                    <a16:creationId xmlns:a16="http://schemas.microsoft.com/office/drawing/2014/main" id="{17384227-F7EC-4E60-8FB5-93EBDB282972}"/>
                  </a:ext>
                </a:extLst>
              </p:cNvPr>
              <p:cNvSpPr>
                <a:spLocks/>
              </p:cNvSpPr>
              <p:nvPr/>
            </p:nvSpPr>
            <p:spPr bwMode="auto">
              <a:xfrm>
                <a:off x="3510908" y="2802368"/>
                <a:ext cx="233362" cy="127000"/>
              </a:xfrm>
              <a:custGeom>
                <a:avLst/>
                <a:gdLst>
                  <a:gd name="T0" fmla="*/ 70 w 77"/>
                  <a:gd name="T1" fmla="*/ 26 h 42"/>
                  <a:gd name="T2" fmla="*/ 75 w 77"/>
                  <a:gd name="T3" fmla="*/ 35 h 42"/>
                  <a:gd name="T4" fmla="*/ 65 w 77"/>
                  <a:gd name="T5" fmla="*/ 40 h 42"/>
                  <a:gd name="T6" fmla="*/ 10 w 77"/>
                  <a:gd name="T7" fmla="*/ 27 h 42"/>
                  <a:gd name="T8" fmla="*/ 2 w 77"/>
                  <a:gd name="T9" fmla="*/ 11 h 42"/>
                  <a:gd name="T10" fmla="*/ 18 w 77"/>
                  <a:gd name="T11" fmla="*/ 3 h 42"/>
                  <a:gd name="T12" fmla="*/ 70 w 77"/>
                  <a:gd name="T13" fmla="*/ 26 h 42"/>
                </a:gdLst>
                <a:ahLst/>
                <a:cxnLst>
                  <a:cxn ang="0">
                    <a:pos x="T0" y="T1"/>
                  </a:cxn>
                  <a:cxn ang="0">
                    <a:pos x="T2" y="T3"/>
                  </a:cxn>
                  <a:cxn ang="0">
                    <a:pos x="T4" y="T5"/>
                  </a:cxn>
                  <a:cxn ang="0">
                    <a:pos x="T6" y="T7"/>
                  </a:cxn>
                  <a:cxn ang="0">
                    <a:pos x="T8" y="T9"/>
                  </a:cxn>
                  <a:cxn ang="0">
                    <a:pos x="T10" y="T11"/>
                  </a:cxn>
                  <a:cxn ang="0">
                    <a:pos x="T12" y="T13"/>
                  </a:cxn>
                </a:cxnLst>
                <a:rect l="0" t="0" r="r" b="b"/>
                <a:pathLst>
                  <a:path w="77" h="42">
                    <a:moveTo>
                      <a:pt x="70" y="26"/>
                    </a:moveTo>
                    <a:cubicBezTo>
                      <a:pt x="74" y="27"/>
                      <a:pt x="77" y="31"/>
                      <a:pt x="75" y="35"/>
                    </a:cubicBezTo>
                    <a:cubicBezTo>
                      <a:pt x="74" y="39"/>
                      <a:pt x="69" y="42"/>
                      <a:pt x="65" y="40"/>
                    </a:cubicBezTo>
                    <a:cubicBezTo>
                      <a:pt x="10" y="27"/>
                      <a:pt x="10" y="27"/>
                      <a:pt x="10" y="27"/>
                    </a:cubicBezTo>
                    <a:cubicBezTo>
                      <a:pt x="3" y="25"/>
                      <a:pt x="0" y="17"/>
                      <a:pt x="2" y="11"/>
                    </a:cubicBezTo>
                    <a:cubicBezTo>
                      <a:pt x="4" y="4"/>
                      <a:pt x="11" y="0"/>
                      <a:pt x="18" y="3"/>
                    </a:cubicBezTo>
                    <a:lnTo>
                      <a:pt x="70" y="26"/>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0" name="Freeform 349">
                <a:extLst>
                  <a:ext uri="{FF2B5EF4-FFF2-40B4-BE49-F238E27FC236}">
                    <a16:creationId xmlns:a16="http://schemas.microsoft.com/office/drawing/2014/main" id="{9AD6C1F9-FC67-4D49-918A-F6B06C0E7352}"/>
                  </a:ext>
                </a:extLst>
              </p:cNvPr>
              <p:cNvSpPr>
                <a:spLocks/>
              </p:cNvSpPr>
              <p:nvPr/>
            </p:nvSpPr>
            <p:spPr bwMode="auto">
              <a:xfrm>
                <a:off x="3474395" y="2996043"/>
                <a:ext cx="60325" cy="250825"/>
              </a:xfrm>
              <a:custGeom>
                <a:avLst/>
                <a:gdLst>
                  <a:gd name="T0" fmla="*/ 0 w 20"/>
                  <a:gd name="T1" fmla="*/ 80 h 83"/>
                  <a:gd name="T2" fmla="*/ 9 w 20"/>
                  <a:gd name="T3" fmla="*/ 80 h 83"/>
                  <a:gd name="T4" fmla="*/ 20 w 20"/>
                  <a:gd name="T5" fmla="*/ 9 h 83"/>
                  <a:gd name="T6" fmla="*/ 12 w 20"/>
                  <a:gd name="T7" fmla="*/ 0 h 83"/>
                  <a:gd name="T8" fmla="*/ 4 w 20"/>
                  <a:gd name="T9" fmla="*/ 8 h 83"/>
                  <a:gd name="T10" fmla="*/ 0 w 20"/>
                  <a:gd name="T11" fmla="*/ 80 h 83"/>
                </a:gdLst>
                <a:ahLst/>
                <a:cxnLst>
                  <a:cxn ang="0">
                    <a:pos x="T0" y="T1"/>
                  </a:cxn>
                  <a:cxn ang="0">
                    <a:pos x="T2" y="T3"/>
                  </a:cxn>
                  <a:cxn ang="0">
                    <a:pos x="T4" y="T5"/>
                  </a:cxn>
                  <a:cxn ang="0">
                    <a:pos x="T6" y="T7"/>
                  </a:cxn>
                  <a:cxn ang="0">
                    <a:pos x="T8" y="T9"/>
                  </a:cxn>
                  <a:cxn ang="0">
                    <a:pos x="T10" y="T11"/>
                  </a:cxn>
                </a:cxnLst>
                <a:rect l="0" t="0" r="r" b="b"/>
                <a:pathLst>
                  <a:path w="20" h="83">
                    <a:moveTo>
                      <a:pt x="0" y="80"/>
                    </a:moveTo>
                    <a:cubicBezTo>
                      <a:pt x="0" y="82"/>
                      <a:pt x="9" y="83"/>
                      <a:pt x="9" y="80"/>
                    </a:cubicBezTo>
                    <a:cubicBezTo>
                      <a:pt x="20" y="9"/>
                      <a:pt x="20" y="9"/>
                      <a:pt x="20" y="9"/>
                    </a:cubicBezTo>
                    <a:cubicBezTo>
                      <a:pt x="20" y="5"/>
                      <a:pt x="17" y="1"/>
                      <a:pt x="12" y="0"/>
                    </a:cubicBezTo>
                    <a:cubicBezTo>
                      <a:pt x="8" y="0"/>
                      <a:pt x="4" y="3"/>
                      <a:pt x="4" y="8"/>
                    </a:cubicBezTo>
                    <a:cubicBezTo>
                      <a:pt x="0" y="30"/>
                      <a:pt x="4" y="50"/>
                      <a:pt x="0" y="80"/>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1" name="Freeform 350">
                <a:extLst>
                  <a:ext uri="{FF2B5EF4-FFF2-40B4-BE49-F238E27FC236}">
                    <a16:creationId xmlns:a16="http://schemas.microsoft.com/office/drawing/2014/main" id="{4924E11F-6A3F-4252-AF59-9DCE5B3E3D64}"/>
                  </a:ext>
                </a:extLst>
              </p:cNvPr>
              <p:cNvSpPr>
                <a:spLocks/>
              </p:cNvSpPr>
              <p:nvPr/>
            </p:nvSpPr>
            <p:spPr bwMode="auto">
              <a:xfrm>
                <a:off x="3691883" y="2876981"/>
                <a:ext cx="49212" cy="49213"/>
              </a:xfrm>
              <a:custGeom>
                <a:avLst/>
                <a:gdLst>
                  <a:gd name="T0" fmla="*/ 16 w 16"/>
                  <a:gd name="T1" fmla="*/ 8 h 16"/>
                  <a:gd name="T2" fmla="*/ 7 w 16"/>
                  <a:gd name="T3" fmla="*/ 15 h 16"/>
                  <a:gd name="T4" fmla="*/ 0 w 16"/>
                  <a:gd name="T5" fmla="*/ 7 h 16"/>
                  <a:gd name="T6" fmla="*/ 9 w 16"/>
                  <a:gd name="T7" fmla="*/ 0 h 16"/>
                  <a:gd name="T8" fmla="*/ 16 w 16"/>
                  <a:gd name="T9" fmla="*/ 8 h 16"/>
                </a:gdLst>
                <a:ahLst/>
                <a:cxnLst>
                  <a:cxn ang="0">
                    <a:pos x="T0" y="T1"/>
                  </a:cxn>
                  <a:cxn ang="0">
                    <a:pos x="T2" y="T3"/>
                  </a:cxn>
                  <a:cxn ang="0">
                    <a:pos x="T4" y="T5"/>
                  </a:cxn>
                  <a:cxn ang="0">
                    <a:pos x="T6" y="T7"/>
                  </a:cxn>
                  <a:cxn ang="0">
                    <a:pos x="T8" y="T9"/>
                  </a:cxn>
                </a:cxnLst>
                <a:rect l="0" t="0" r="r" b="b"/>
                <a:pathLst>
                  <a:path w="16" h="16">
                    <a:moveTo>
                      <a:pt x="16" y="8"/>
                    </a:moveTo>
                    <a:cubicBezTo>
                      <a:pt x="15" y="13"/>
                      <a:pt x="11" y="16"/>
                      <a:pt x="7" y="15"/>
                    </a:cubicBezTo>
                    <a:cubicBezTo>
                      <a:pt x="3" y="15"/>
                      <a:pt x="0" y="11"/>
                      <a:pt x="0" y="7"/>
                    </a:cubicBezTo>
                    <a:cubicBezTo>
                      <a:pt x="0" y="3"/>
                      <a:pt x="4" y="0"/>
                      <a:pt x="9" y="0"/>
                    </a:cubicBezTo>
                    <a:cubicBezTo>
                      <a:pt x="13" y="0"/>
                      <a:pt x="16" y="4"/>
                      <a:pt x="16" y="8"/>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2" name="Freeform 351">
                <a:extLst>
                  <a:ext uri="{FF2B5EF4-FFF2-40B4-BE49-F238E27FC236}">
                    <a16:creationId xmlns:a16="http://schemas.microsoft.com/office/drawing/2014/main" id="{791126F9-8E19-4EF8-A30D-BC5276D3622C}"/>
                  </a:ext>
                </a:extLst>
              </p:cNvPr>
              <p:cNvSpPr>
                <a:spLocks/>
              </p:cNvSpPr>
              <p:nvPr/>
            </p:nvSpPr>
            <p:spPr bwMode="auto">
              <a:xfrm>
                <a:off x="3677595" y="2876981"/>
                <a:ext cx="63500" cy="247650"/>
              </a:xfrm>
              <a:custGeom>
                <a:avLst/>
                <a:gdLst>
                  <a:gd name="T0" fmla="*/ 0 w 21"/>
                  <a:gd name="T1" fmla="*/ 79 h 82"/>
                  <a:gd name="T2" fmla="*/ 9 w 21"/>
                  <a:gd name="T3" fmla="*/ 80 h 82"/>
                  <a:gd name="T4" fmla="*/ 21 w 21"/>
                  <a:gd name="T5" fmla="*/ 8 h 82"/>
                  <a:gd name="T6" fmla="*/ 14 w 21"/>
                  <a:gd name="T7" fmla="*/ 0 h 82"/>
                  <a:gd name="T8" fmla="*/ 5 w 21"/>
                  <a:gd name="T9" fmla="*/ 7 h 82"/>
                  <a:gd name="T10" fmla="*/ 0 w 21"/>
                  <a:gd name="T11" fmla="*/ 79 h 82"/>
                </a:gdLst>
                <a:ahLst/>
                <a:cxnLst>
                  <a:cxn ang="0">
                    <a:pos x="T0" y="T1"/>
                  </a:cxn>
                  <a:cxn ang="0">
                    <a:pos x="T2" y="T3"/>
                  </a:cxn>
                  <a:cxn ang="0">
                    <a:pos x="T4" y="T5"/>
                  </a:cxn>
                  <a:cxn ang="0">
                    <a:pos x="T6" y="T7"/>
                  </a:cxn>
                  <a:cxn ang="0">
                    <a:pos x="T8" y="T9"/>
                  </a:cxn>
                  <a:cxn ang="0">
                    <a:pos x="T10" y="T11"/>
                  </a:cxn>
                </a:cxnLst>
                <a:rect l="0" t="0" r="r" b="b"/>
                <a:pathLst>
                  <a:path w="21" h="82">
                    <a:moveTo>
                      <a:pt x="0" y="79"/>
                    </a:moveTo>
                    <a:cubicBezTo>
                      <a:pt x="0" y="81"/>
                      <a:pt x="9" y="82"/>
                      <a:pt x="9" y="80"/>
                    </a:cubicBezTo>
                    <a:cubicBezTo>
                      <a:pt x="21" y="8"/>
                      <a:pt x="21" y="8"/>
                      <a:pt x="21" y="8"/>
                    </a:cubicBezTo>
                    <a:cubicBezTo>
                      <a:pt x="21" y="4"/>
                      <a:pt x="18" y="0"/>
                      <a:pt x="14" y="0"/>
                    </a:cubicBezTo>
                    <a:cubicBezTo>
                      <a:pt x="9" y="0"/>
                      <a:pt x="5" y="3"/>
                      <a:pt x="5" y="7"/>
                    </a:cubicBezTo>
                    <a:cubicBezTo>
                      <a:pt x="1" y="29"/>
                      <a:pt x="4" y="50"/>
                      <a:pt x="0" y="79"/>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3" name="Freeform 352">
                <a:extLst>
                  <a:ext uri="{FF2B5EF4-FFF2-40B4-BE49-F238E27FC236}">
                    <a16:creationId xmlns:a16="http://schemas.microsoft.com/office/drawing/2014/main" id="{6D903428-A4DC-4B27-A195-E66F35AF38A3}"/>
                  </a:ext>
                </a:extLst>
              </p:cNvPr>
              <p:cNvSpPr>
                <a:spLocks/>
              </p:cNvSpPr>
              <p:nvPr/>
            </p:nvSpPr>
            <p:spPr bwMode="auto">
              <a:xfrm>
                <a:off x="3485508" y="2996043"/>
                <a:ext cx="49212" cy="47625"/>
              </a:xfrm>
              <a:custGeom>
                <a:avLst/>
                <a:gdLst>
                  <a:gd name="T0" fmla="*/ 16 w 16"/>
                  <a:gd name="T1" fmla="*/ 9 h 16"/>
                  <a:gd name="T2" fmla="*/ 7 w 16"/>
                  <a:gd name="T3" fmla="*/ 16 h 16"/>
                  <a:gd name="T4" fmla="*/ 0 w 16"/>
                  <a:gd name="T5" fmla="*/ 8 h 16"/>
                  <a:gd name="T6" fmla="*/ 8 w 16"/>
                  <a:gd name="T7" fmla="*/ 0 h 16"/>
                  <a:gd name="T8" fmla="*/ 16 w 16"/>
                  <a:gd name="T9" fmla="*/ 9 h 16"/>
                </a:gdLst>
                <a:ahLst/>
                <a:cxnLst>
                  <a:cxn ang="0">
                    <a:pos x="T0" y="T1"/>
                  </a:cxn>
                  <a:cxn ang="0">
                    <a:pos x="T2" y="T3"/>
                  </a:cxn>
                  <a:cxn ang="0">
                    <a:pos x="T4" y="T5"/>
                  </a:cxn>
                  <a:cxn ang="0">
                    <a:pos x="T6" y="T7"/>
                  </a:cxn>
                  <a:cxn ang="0">
                    <a:pos x="T8" y="T9"/>
                  </a:cxn>
                </a:cxnLst>
                <a:rect l="0" t="0" r="r" b="b"/>
                <a:pathLst>
                  <a:path w="16" h="16">
                    <a:moveTo>
                      <a:pt x="16" y="9"/>
                    </a:moveTo>
                    <a:cubicBezTo>
                      <a:pt x="15" y="13"/>
                      <a:pt x="12" y="16"/>
                      <a:pt x="7" y="16"/>
                    </a:cubicBezTo>
                    <a:cubicBezTo>
                      <a:pt x="3" y="16"/>
                      <a:pt x="0" y="12"/>
                      <a:pt x="0" y="8"/>
                    </a:cubicBezTo>
                    <a:cubicBezTo>
                      <a:pt x="0" y="3"/>
                      <a:pt x="4" y="0"/>
                      <a:pt x="8" y="0"/>
                    </a:cubicBezTo>
                    <a:cubicBezTo>
                      <a:pt x="13" y="1"/>
                      <a:pt x="16" y="5"/>
                      <a:pt x="16" y="9"/>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4" name="Freeform 353">
                <a:extLst>
                  <a:ext uri="{FF2B5EF4-FFF2-40B4-BE49-F238E27FC236}">
                    <a16:creationId xmlns:a16="http://schemas.microsoft.com/office/drawing/2014/main" id="{A9A488C2-A84B-40B0-8C23-A13E8BBEFD11}"/>
                  </a:ext>
                </a:extLst>
              </p:cNvPr>
              <p:cNvSpPr>
                <a:spLocks/>
              </p:cNvSpPr>
              <p:nvPr/>
            </p:nvSpPr>
            <p:spPr bwMode="auto">
              <a:xfrm>
                <a:off x="3461695" y="2808718"/>
                <a:ext cx="79375" cy="234950"/>
              </a:xfrm>
              <a:custGeom>
                <a:avLst/>
                <a:gdLst>
                  <a:gd name="T0" fmla="*/ 24 w 26"/>
                  <a:gd name="T1" fmla="*/ 70 h 78"/>
                  <a:gd name="T2" fmla="*/ 16 w 26"/>
                  <a:gd name="T3" fmla="*/ 78 h 78"/>
                  <a:gd name="T4" fmla="*/ 8 w 26"/>
                  <a:gd name="T5" fmla="*/ 71 h 78"/>
                  <a:gd name="T6" fmla="*/ 0 w 26"/>
                  <a:gd name="T7" fmla="*/ 14 h 78"/>
                  <a:gd name="T8" fmla="*/ 12 w 26"/>
                  <a:gd name="T9" fmla="*/ 1 h 78"/>
                  <a:gd name="T10" fmla="*/ 26 w 26"/>
                  <a:gd name="T11" fmla="*/ 13 h 78"/>
                  <a:gd name="T12" fmla="*/ 24 w 26"/>
                  <a:gd name="T13" fmla="*/ 70 h 78"/>
                </a:gdLst>
                <a:ahLst/>
                <a:cxnLst>
                  <a:cxn ang="0">
                    <a:pos x="T0" y="T1"/>
                  </a:cxn>
                  <a:cxn ang="0">
                    <a:pos x="T2" y="T3"/>
                  </a:cxn>
                  <a:cxn ang="0">
                    <a:pos x="T4" y="T5"/>
                  </a:cxn>
                  <a:cxn ang="0">
                    <a:pos x="T6" y="T7"/>
                  </a:cxn>
                  <a:cxn ang="0">
                    <a:pos x="T8" y="T9"/>
                  </a:cxn>
                  <a:cxn ang="0">
                    <a:pos x="T10" y="T11"/>
                  </a:cxn>
                  <a:cxn ang="0">
                    <a:pos x="T12" y="T13"/>
                  </a:cxn>
                </a:cxnLst>
                <a:rect l="0" t="0" r="r" b="b"/>
                <a:pathLst>
                  <a:path w="26" h="78">
                    <a:moveTo>
                      <a:pt x="24" y="70"/>
                    </a:moveTo>
                    <a:cubicBezTo>
                      <a:pt x="24" y="74"/>
                      <a:pt x="21" y="78"/>
                      <a:pt x="16" y="78"/>
                    </a:cubicBezTo>
                    <a:cubicBezTo>
                      <a:pt x="12" y="78"/>
                      <a:pt x="8" y="75"/>
                      <a:pt x="8" y="71"/>
                    </a:cubicBezTo>
                    <a:cubicBezTo>
                      <a:pt x="0" y="14"/>
                      <a:pt x="0" y="14"/>
                      <a:pt x="0" y="14"/>
                    </a:cubicBezTo>
                    <a:cubicBezTo>
                      <a:pt x="0" y="7"/>
                      <a:pt x="5" y="1"/>
                      <a:pt x="12" y="1"/>
                    </a:cubicBezTo>
                    <a:cubicBezTo>
                      <a:pt x="19" y="0"/>
                      <a:pt x="26" y="6"/>
                      <a:pt x="26" y="13"/>
                    </a:cubicBezTo>
                    <a:lnTo>
                      <a:pt x="24" y="7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5" name="Freeform 354">
                <a:extLst>
                  <a:ext uri="{FF2B5EF4-FFF2-40B4-BE49-F238E27FC236}">
                    <a16:creationId xmlns:a16="http://schemas.microsoft.com/office/drawing/2014/main" id="{8C153925-0F57-4C22-8CA3-D9CB8C190066}"/>
                  </a:ext>
                </a:extLst>
              </p:cNvPr>
              <p:cNvSpPr>
                <a:spLocks/>
              </p:cNvSpPr>
              <p:nvPr/>
            </p:nvSpPr>
            <p:spPr bwMode="auto">
              <a:xfrm>
                <a:off x="3418833" y="2796018"/>
                <a:ext cx="52387" cy="117475"/>
              </a:xfrm>
              <a:custGeom>
                <a:avLst/>
                <a:gdLst>
                  <a:gd name="T0" fmla="*/ 1 w 17"/>
                  <a:gd name="T1" fmla="*/ 17 h 39"/>
                  <a:gd name="T2" fmla="*/ 5 w 17"/>
                  <a:gd name="T3" fmla="*/ 32 h 39"/>
                  <a:gd name="T4" fmla="*/ 8 w 17"/>
                  <a:gd name="T5" fmla="*/ 34 h 39"/>
                  <a:gd name="T6" fmla="*/ 12 w 17"/>
                  <a:gd name="T7" fmla="*/ 37 h 39"/>
                  <a:gd name="T8" fmla="*/ 15 w 17"/>
                  <a:gd name="T9" fmla="*/ 38 h 39"/>
                  <a:gd name="T10" fmla="*/ 14 w 17"/>
                  <a:gd name="T11" fmla="*/ 35 h 39"/>
                  <a:gd name="T12" fmla="*/ 15 w 17"/>
                  <a:gd name="T13" fmla="*/ 31 h 39"/>
                  <a:gd name="T14" fmla="*/ 14 w 17"/>
                  <a:gd name="T15" fmla="*/ 27 h 39"/>
                  <a:gd name="T16" fmla="*/ 17 w 17"/>
                  <a:gd name="T17" fmla="*/ 27 h 39"/>
                  <a:gd name="T18" fmla="*/ 12 w 17"/>
                  <a:gd name="T19" fmla="*/ 18 h 39"/>
                  <a:gd name="T20" fmla="*/ 10 w 17"/>
                  <a:gd name="T21" fmla="*/ 17 h 39"/>
                  <a:gd name="T22" fmla="*/ 7 w 17"/>
                  <a:gd name="T23" fmla="*/ 0 h 39"/>
                  <a:gd name="T24" fmla="*/ 0 w 17"/>
                  <a:gd name="T25" fmla="*/ 6 h 39"/>
                  <a:gd name="T26" fmla="*/ 1 w 17"/>
                  <a:gd name="T27" fmla="*/ 1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39">
                    <a:moveTo>
                      <a:pt x="1" y="17"/>
                    </a:moveTo>
                    <a:cubicBezTo>
                      <a:pt x="1" y="24"/>
                      <a:pt x="2" y="26"/>
                      <a:pt x="5" y="32"/>
                    </a:cubicBezTo>
                    <a:cubicBezTo>
                      <a:pt x="6" y="36"/>
                      <a:pt x="8" y="36"/>
                      <a:pt x="8" y="34"/>
                    </a:cubicBezTo>
                    <a:cubicBezTo>
                      <a:pt x="9" y="38"/>
                      <a:pt x="12" y="39"/>
                      <a:pt x="12" y="37"/>
                    </a:cubicBezTo>
                    <a:cubicBezTo>
                      <a:pt x="12" y="37"/>
                      <a:pt x="14" y="39"/>
                      <a:pt x="15" y="38"/>
                    </a:cubicBezTo>
                    <a:cubicBezTo>
                      <a:pt x="15" y="37"/>
                      <a:pt x="14" y="35"/>
                      <a:pt x="14" y="35"/>
                    </a:cubicBezTo>
                    <a:cubicBezTo>
                      <a:pt x="15" y="35"/>
                      <a:pt x="16" y="34"/>
                      <a:pt x="15" y="31"/>
                    </a:cubicBezTo>
                    <a:cubicBezTo>
                      <a:pt x="14" y="29"/>
                      <a:pt x="14" y="27"/>
                      <a:pt x="14" y="27"/>
                    </a:cubicBezTo>
                    <a:cubicBezTo>
                      <a:pt x="15" y="29"/>
                      <a:pt x="17" y="29"/>
                      <a:pt x="17" y="27"/>
                    </a:cubicBezTo>
                    <a:cubicBezTo>
                      <a:pt x="16" y="25"/>
                      <a:pt x="14" y="21"/>
                      <a:pt x="12" y="18"/>
                    </a:cubicBezTo>
                    <a:cubicBezTo>
                      <a:pt x="11" y="17"/>
                      <a:pt x="11" y="17"/>
                      <a:pt x="10" y="17"/>
                    </a:cubicBezTo>
                    <a:cubicBezTo>
                      <a:pt x="7" y="0"/>
                      <a:pt x="7" y="0"/>
                      <a:pt x="7" y="0"/>
                    </a:cubicBezTo>
                    <a:cubicBezTo>
                      <a:pt x="0" y="6"/>
                      <a:pt x="0" y="6"/>
                      <a:pt x="0" y="6"/>
                    </a:cubicBezTo>
                    <a:lnTo>
                      <a:pt x="1" y="17"/>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6" name="Freeform 355">
                <a:extLst>
                  <a:ext uri="{FF2B5EF4-FFF2-40B4-BE49-F238E27FC236}">
                    <a16:creationId xmlns:a16="http://schemas.microsoft.com/office/drawing/2014/main" id="{CA6ECABB-995F-4878-A3C2-F488B4E41A0E}"/>
                  </a:ext>
                </a:extLst>
              </p:cNvPr>
              <p:cNvSpPr>
                <a:spLocks/>
              </p:cNvSpPr>
              <p:nvPr/>
            </p:nvSpPr>
            <p:spPr bwMode="auto">
              <a:xfrm>
                <a:off x="3461695" y="2842056"/>
                <a:ext cx="103187" cy="382588"/>
              </a:xfrm>
              <a:custGeom>
                <a:avLst/>
                <a:gdLst>
                  <a:gd name="T0" fmla="*/ 36 w 65"/>
                  <a:gd name="T1" fmla="*/ 241 h 241"/>
                  <a:gd name="T2" fmla="*/ 0 w 65"/>
                  <a:gd name="T3" fmla="*/ 241 h 241"/>
                  <a:gd name="T4" fmla="*/ 4 w 65"/>
                  <a:gd name="T5" fmla="*/ 121 h 241"/>
                  <a:gd name="T6" fmla="*/ 0 w 65"/>
                  <a:gd name="T7" fmla="*/ 0 h 241"/>
                  <a:gd name="T8" fmla="*/ 65 w 65"/>
                  <a:gd name="T9" fmla="*/ 0 h 241"/>
                  <a:gd name="T10" fmla="*/ 46 w 65"/>
                  <a:gd name="T11" fmla="*/ 121 h 241"/>
                  <a:gd name="T12" fmla="*/ 36 w 65"/>
                  <a:gd name="T13" fmla="*/ 241 h 241"/>
                </a:gdLst>
                <a:ahLst/>
                <a:cxnLst>
                  <a:cxn ang="0">
                    <a:pos x="T0" y="T1"/>
                  </a:cxn>
                  <a:cxn ang="0">
                    <a:pos x="T2" y="T3"/>
                  </a:cxn>
                  <a:cxn ang="0">
                    <a:pos x="T4" y="T5"/>
                  </a:cxn>
                  <a:cxn ang="0">
                    <a:pos x="T6" y="T7"/>
                  </a:cxn>
                  <a:cxn ang="0">
                    <a:pos x="T8" y="T9"/>
                  </a:cxn>
                  <a:cxn ang="0">
                    <a:pos x="T10" y="T11"/>
                  </a:cxn>
                  <a:cxn ang="0">
                    <a:pos x="T12" y="T13"/>
                  </a:cxn>
                </a:cxnLst>
                <a:rect l="0" t="0" r="r" b="b"/>
                <a:pathLst>
                  <a:path w="65" h="241">
                    <a:moveTo>
                      <a:pt x="36" y="241"/>
                    </a:moveTo>
                    <a:lnTo>
                      <a:pt x="0" y="241"/>
                    </a:lnTo>
                    <a:lnTo>
                      <a:pt x="4" y="121"/>
                    </a:lnTo>
                    <a:lnTo>
                      <a:pt x="0" y="0"/>
                    </a:lnTo>
                    <a:lnTo>
                      <a:pt x="65" y="0"/>
                    </a:lnTo>
                    <a:lnTo>
                      <a:pt x="46" y="121"/>
                    </a:lnTo>
                    <a:lnTo>
                      <a:pt x="36" y="241"/>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7" name="Freeform 356">
                <a:extLst>
                  <a:ext uri="{FF2B5EF4-FFF2-40B4-BE49-F238E27FC236}">
                    <a16:creationId xmlns:a16="http://schemas.microsoft.com/office/drawing/2014/main" id="{34D538A0-39B7-4419-B838-5E0BB805FF51}"/>
                  </a:ext>
                </a:extLst>
              </p:cNvPr>
              <p:cNvSpPr>
                <a:spLocks/>
              </p:cNvSpPr>
              <p:nvPr/>
            </p:nvSpPr>
            <p:spPr bwMode="auto">
              <a:xfrm>
                <a:off x="3534720" y="2808718"/>
                <a:ext cx="212725" cy="307975"/>
              </a:xfrm>
              <a:custGeom>
                <a:avLst/>
                <a:gdLst>
                  <a:gd name="T0" fmla="*/ 44 w 70"/>
                  <a:gd name="T1" fmla="*/ 102 h 102"/>
                  <a:gd name="T2" fmla="*/ 63 w 70"/>
                  <a:gd name="T3" fmla="*/ 100 h 102"/>
                  <a:gd name="T4" fmla="*/ 70 w 70"/>
                  <a:gd name="T5" fmla="*/ 33 h 102"/>
                  <a:gd name="T6" fmla="*/ 63 w 70"/>
                  <a:gd name="T7" fmla="*/ 21 h 102"/>
                  <a:gd name="T8" fmla="*/ 9 w 70"/>
                  <a:gd name="T9" fmla="*/ 0 h 102"/>
                  <a:gd name="T10" fmla="*/ 0 w 70"/>
                  <a:gd name="T11" fmla="*/ 30 h 102"/>
                  <a:gd name="T12" fmla="*/ 48 w 70"/>
                  <a:gd name="T13" fmla="*/ 42 h 102"/>
                  <a:gd name="T14" fmla="*/ 44 w 70"/>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02">
                    <a:moveTo>
                      <a:pt x="44" y="102"/>
                    </a:moveTo>
                    <a:cubicBezTo>
                      <a:pt x="63" y="100"/>
                      <a:pt x="63" y="100"/>
                      <a:pt x="63" y="100"/>
                    </a:cubicBezTo>
                    <a:cubicBezTo>
                      <a:pt x="70" y="33"/>
                      <a:pt x="70" y="33"/>
                      <a:pt x="70" y="33"/>
                    </a:cubicBezTo>
                    <a:cubicBezTo>
                      <a:pt x="70" y="28"/>
                      <a:pt x="67" y="23"/>
                      <a:pt x="63" y="21"/>
                    </a:cubicBezTo>
                    <a:cubicBezTo>
                      <a:pt x="9" y="0"/>
                      <a:pt x="9" y="0"/>
                      <a:pt x="9" y="0"/>
                    </a:cubicBezTo>
                    <a:cubicBezTo>
                      <a:pt x="0" y="30"/>
                      <a:pt x="0" y="30"/>
                      <a:pt x="0" y="30"/>
                    </a:cubicBezTo>
                    <a:cubicBezTo>
                      <a:pt x="48" y="42"/>
                      <a:pt x="48" y="42"/>
                      <a:pt x="48" y="42"/>
                    </a:cubicBezTo>
                    <a:lnTo>
                      <a:pt x="44" y="102"/>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8" name="Freeform 357">
                <a:extLst>
                  <a:ext uri="{FF2B5EF4-FFF2-40B4-BE49-F238E27FC236}">
                    <a16:creationId xmlns:a16="http://schemas.microsoft.com/office/drawing/2014/main" id="{51DC9397-58C1-4E1B-A7AE-F661F0BD8C97}"/>
                  </a:ext>
                </a:extLst>
              </p:cNvPr>
              <p:cNvSpPr>
                <a:spLocks/>
              </p:cNvSpPr>
              <p:nvPr/>
            </p:nvSpPr>
            <p:spPr bwMode="auto">
              <a:xfrm>
                <a:off x="3379145" y="2699181"/>
                <a:ext cx="55562" cy="53975"/>
              </a:xfrm>
              <a:custGeom>
                <a:avLst/>
                <a:gdLst>
                  <a:gd name="T0" fmla="*/ 12 w 18"/>
                  <a:gd name="T1" fmla="*/ 2 h 18"/>
                  <a:gd name="T2" fmla="*/ 16 w 18"/>
                  <a:gd name="T3" fmla="*/ 12 h 18"/>
                  <a:gd name="T4" fmla="*/ 5 w 18"/>
                  <a:gd name="T5" fmla="*/ 16 h 18"/>
                  <a:gd name="T6" fmla="*/ 2 w 18"/>
                  <a:gd name="T7" fmla="*/ 5 h 18"/>
                  <a:gd name="T8" fmla="*/ 12 w 18"/>
                  <a:gd name="T9" fmla="*/ 2 h 18"/>
                </a:gdLst>
                <a:ahLst/>
                <a:cxnLst>
                  <a:cxn ang="0">
                    <a:pos x="T0" y="T1"/>
                  </a:cxn>
                  <a:cxn ang="0">
                    <a:pos x="T2" y="T3"/>
                  </a:cxn>
                  <a:cxn ang="0">
                    <a:pos x="T4" y="T5"/>
                  </a:cxn>
                  <a:cxn ang="0">
                    <a:pos x="T6" y="T7"/>
                  </a:cxn>
                  <a:cxn ang="0">
                    <a:pos x="T8" y="T9"/>
                  </a:cxn>
                </a:cxnLst>
                <a:rect l="0" t="0" r="r" b="b"/>
                <a:pathLst>
                  <a:path w="18" h="18">
                    <a:moveTo>
                      <a:pt x="12" y="2"/>
                    </a:moveTo>
                    <a:cubicBezTo>
                      <a:pt x="16" y="4"/>
                      <a:pt x="18" y="8"/>
                      <a:pt x="16" y="12"/>
                    </a:cubicBezTo>
                    <a:cubicBezTo>
                      <a:pt x="14" y="16"/>
                      <a:pt x="9" y="18"/>
                      <a:pt x="5" y="16"/>
                    </a:cubicBezTo>
                    <a:cubicBezTo>
                      <a:pt x="1" y="14"/>
                      <a:pt x="0" y="9"/>
                      <a:pt x="2" y="5"/>
                    </a:cubicBezTo>
                    <a:cubicBezTo>
                      <a:pt x="4" y="1"/>
                      <a:pt x="8" y="0"/>
                      <a:pt x="12" y="2"/>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9" name="Freeform 358">
                <a:extLst>
                  <a:ext uri="{FF2B5EF4-FFF2-40B4-BE49-F238E27FC236}">
                    <a16:creationId xmlns:a16="http://schemas.microsoft.com/office/drawing/2014/main" id="{6A8B9993-7C1C-48E7-A4AA-F60AB718ADE8}"/>
                  </a:ext>
                </a:extLst>
              </p:cNvPr>
              <p:cNvSpPr>
                <a:spLocks/>
              </p:cNvSpPr>
              <p:nvPr/>
            </p:nvSpPr>
            <p:spPr bwMode="auto">
              <a:xfrm>
                <a:off x="3431533" y="2564243"/>
                <a:ext cx="76200" cy="77788"/>
              </a:xfrm>
              <a:custGeom>
                <a:avLst/>
                <a:gdLst>
                  <a:gd name="T0" fmla="*/ 22 w 25"/>
                  <a:gd name="T1" fmla="*/ 18 h 26"/>
                  <a:gd name="T2" fmla="*/ 7 w 25"/>
                  <a:gd name="T3" fmla="*/ 23 h 26"/>
                  <a:gd name="T4" fmla="*/ 3 w 25"/>
                  <a:gd name="T5" fmla="*/ 8 h 26"/>
                  <a:gd name="T6" fmla="*/ 17 w 25"/>
                  <a:gd name="T7" fmla="*/ 3 h 26"/>
                  <a:gd name="T8" fmla="*/ 22 w 25"/>
                  <a:gd name="T9" fmla="*/ 18 h 26"/>
                </a:gdLst>
                <a:ahLst/>
                <a:cxnLst>
                  <a:cxn ang="0">
                    <a:pos x="T0" y="T1"/>
                  </a:cxn>
                  <a:cxn ang="0">
                    <a:pos x="T2" y="T3"/>
                  </a:cxn>
                  <a:cxn ang="0">
                    <a:pos x="T4" y="T5"/>
                  </a:cxn>
                  <a:cxn ang="0">
                    <a:pos x="T6" y="T7"/>
                  </a:cxn>
                  <a:cxn ang="0">
                    <a:pos x="T8" y="T9"/>
                  </a:cxn>
                </a:cxnLst>
                <a:rect l="0" t="0" r="r" b="b"/>
                <a:pathLst>
                  <a:path w="25" h="26">
                    <a:moveTo>
                      <a:pt x="22" y="18"/>
                    </a:moveTo>
                    <a:cubicBezTo>
                      <a:pt x="20" y="23"/>
                      <a:pt x="13" y="26"/>
                      <a:pt x="7" y="23"/>
                    </a:cubicBezTo>
                    <a:cubicBezTo>
                      <a:pt x="2" y="20"/>
                      <a:pt x="0" y="13"/>
                      <a:pt x="3" y="8"/>
                    </a:cubicBezTo>
                    <a:cubicBezTo>
                      <a:pt x="5" y="3"/>
                      <a:pt x="12" y="0"/>
                      <a:pt x="17" y="3"/>
                    </a:cubicBezTo>
                    <a:cubicBezTo>
                      <a:pt x="23" y="6"/>
                      <a:pt x="25" y="13"/>
                      <a:pt x="22" y="18"/>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0" name="Freeform 359">
                <a:extLst>
                  <a:ext uri="{FF2B5EF4-FFF2-40B4-BE49-F238E27FC236}">
                    <a16:creationId xmlns:a16="http://schemas.microsoft.com/office/drawing/2014/main" id="{6353D51F-D92A-4E90-B8E6-451CE9EA45BF}"/>
                  </a:ext>
                </a:extLst>
              </p:cNvPr>
              <p:cNvSpPr>
                <a:spLocks/>
              </p:cNvSpPr>
              <p:nvPr/>
            </p:nvSpPr>
            <p:spPr bwMode="auto">
              <a:xfrm>
                <a:off x="3385495" y="2588056"/>
                <a:ext cx="112712" cy="147638"/>
              </a:xfrm>
              <a:custGeom>
                <a:avLst/>
                <a:gdLst>
                  <a:gd name="T0" fmla="*/ 35 w 71"/>
                  <a:gd name="T1" fmla="*/ 0 h 93"/>
                  <a:gd name="T2" fmla="*/ 0 w 71"/>
                  <a:gd name="T3" fmla="*/ 80 h 93"/>
                  <a:gd name="T4" fmla="*/ 27 w 71"/>
                  <a:gd name="T5" fmla="*/ 93 h 93"/>
                  <a:gd name="T6" fmla="*/ 71 w 71"/>
                  <a:gd name="T7" fmla="*/ 19 h 93"/>
                  <a:gd name="T8" fmla="*/ 35 w 71"/>
                  <a:gd name="T9" fmla="*/ 0 h 93"/>
                </a:gdLst>
                <a:ahLst/>
                <a:cxnLst>
                  <a:cxn ang="0">
                    <a:pos x="T0" y="T1"/>
                  </a:cxn>
                  <a:cxn ang="0">
                    <a:pos x="T2" y="T3"/>
                  </a:cxn>
                  <a:cxn ang="0">
                    <a:pos x="T4" y="T5"/>
                  </a:cxn>
                  <a:cxn ang="0">
                    <a:pos x="T6" y="T7"/>
                  </a:cxn>
                  <a:cxn ang="0">
                    <a:pos x="T8" y="T9"/>
                  </a:cxn>
                </a:cxnLst>
                <a:rect l="0" t="0" r="r" b="b"/>
                <a:pathLst>
                  <a:path w="71" h="93">
                    <a:moveTo>
                      <a:pt x="35" y="0"/>
                    </a:moveTo>
                    <a:lnTo>
                      <a:pt x="0" y="80"/>
                    </a:lnTo>
                    <a:lnTo>
                      <a:pt x="27" y="93"/>
                    </a:lnTo>
                    <a:lnTo>
                      <a:pt x="71" y="19"/>
                    </a:lnTo>
                    <a:lnTo>
                      <a:pt x="35" y="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1" name="Freeform 360">
                <a:extLst>
                  <a:ext uri="{FF2B5EF4-FFF2-40B4-BE49-F238E27FC236}">
                    <a16:creationId xmlns:a16="http://schemas.microsoft.com/office/drawing/2014/main" id="{E82F6E55-BC67-4872-A217-2C3922B6CBCE}"/>
                  </a:ext>
                </a:extLst>
              </p:cNvPr>
              <p:cNvSpPr>
                <a:spLocks/>
              </p:cNvSpPr>
              <p:nvPr/>
            </p:nvSpPr>
            <p:spPr bwMode="auto">
              <a:xfrm>
                <a:off x="3412483" y="2832531"/>
                <a:ext cx="39687" cy="17463"/>
              </a:xfrm>
              <a:custGeom>
                <a:avLst/>
                <a:gdLst>
                  <a:gd name="T0" fmla="*/ 25 w 25"/>
                  <a:gd name="T1" fmla="*/ 8 h 11"/>
                  <a:gd name="T2" fmla="*/ 2 w 25"/>
                  <a:gd name="T3" fmla="*/ 11 h 11"/>
                  <a:gd name="T4" fmla="*/ 0 w 25"/>
                  <a:gd name="T5" fmla="*/ 6 h 11"/>
                  <a:gd name="T6" fmla="*/ 23 w 25"/>
                  <a:gd name="T7" fmla="*/ 0 h 11"/>
                  <a:gd name="T8" fmla="*/ 25 w 25"/>
                  <a:gd name="T9" fmla="*/ 8 h 11"/>
                </a:gdLst>
                <a:ahLst/>
                <a:cxnLst>
                  <a:cxn ang="0">
                    <a:pos x="T0" y="T1"/>
                  </a:cxn>
                  <a:cxn ang="0">
                    <a:pos x="T2" y="T3"/>
                  </a:cxn>
                  <a:cxn ang="0">
                    <a:pos x="T4" y="T5"/>
                  </a:cxn>
                  <a:cxn ang="0">
                    <a:pos x="T6" y="T7"/>
                  </a:cxn>
                  <a:cxn ang="0">
                    <a:pos x="T8" y="T9"/>
                  </a:cxn>
                </a:cxnLst>
                <a:rect l="0" t="0" r="r" b="b"/>
                <a:pathLst>
                  <a:path w="25" h="11">
                    <a:moveTo>
                      <a:pt x="25" y="8"/>
                    </a:moveTo>
                    <a:lnTo>
                      <a:pt x="2" y="11"/>
                    </a:lnTo>
                    <a:lnTo>
                      <a:pt x="0" y="6"/>
                    </a:lnTo>
                    <a:lnTo>
                      <a:pt x="23" y="0"/>
                    </a:lnTo>
                    <a:lnTo>
                      <a:pt x="25" y="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2" name="Freeform 361">
                <a:extLst>
                  <a:ext uri="{FF2B5EF4-FFF2-40B4-BE49-F238E27FC236}">
                    <a16:creationId xmlns:a16="http://schemas.microsoft.com/office/drawing/2014/main" id="{4462B339-F388-415F-94B3-067DA71F0F4F}"/>
                  </a:ext>
                </a:extLst>
              </p:cNvPr>
              <p:cNvSpPr>
                <a:spLocks/>
              </p:cNvSpPr>
              <p:nvPr/>
            </p:nvSpPr>
            <p:spPr bwMode="auto">
              <a:xfrm>
                <a:off x="3379145" y="2699181"/>
                <a:ext cx="55562" cy="52388"/>
              </a:xfrm>
              <a:custGeom>
                <a:avLst/>
                <a:gdLst>
                  <a:gd name="T0" fmla="*/ 11 w 18"/>
                  <a:gd name="T1" fmla="*/ 16 h 17"/>
                  <a:gd name="T2" fmla="*/ 1 w 18"/>
                  <a:gd name="T3" fmla="*/ 11 h 17"/>
                  <a:gd name="T4" fmla="*/ 7 w 18"/>
                  <a:gd name="T5" fmla="*/ 1 h 17"/>
                  <a:gd name="T6" fmla="*/ 17 w 18"/>
                  <a:gd name="T7" fmla="*/ 7 h 17"/>
                  <a:gd name="T8" fmla="*/ 11 w 18"/>
                  <a:gd name="T9" fmla="*/ 16 h 17"/>
                </a:gdLst>
                <a:ahLst/>
                <a:cxnLst>
                  <a:cxn ang="0">
                    <a:pos x="T0" y="T1"/>
                  </a:cxn>
                  <a:cxn ang="0">
                    <a:pos x="T2" y="T3"/>
                  </a:cxn>
                  <a:cxn ang="0">
                    <a:pos x="T4" y="T5"/>
                  </a:cxn>
                  <a:cxn ang="0">
                    <a:pos x="T6" y="T7"/>
                  </a:cxn>
                  <a:cxn ang="0">
                    <a:pos x="T8" y="T9"/>
                  </a:cxn>
                </a:cxnLst>
                <a:rect l="0" t="0" r="r" b="b"/>
                <a:pathLst>
                  <a:path w="18" h="17">
                    <a:moveTo>
                      <a:pt x="11" y="16"/>
                    </a:moveTo>
                    <a:cubicBezTo>
                      <a:pt x="7" y="17"/>
                      <a:pt x="2" y="15"/>
                      <a:pt x="1" y="11"/>
                    </a:cubicBezTo>
                    <a:cubicBezTo>
                      <a:pt x="0" y="6"/>
                      <a:pt x="3" y="2"/>
                      <a:pt x="7" y="1"/>
                    </a:cubicBezTo>
                    <a:cubicBezTo>
                      <a:pt x="11" y="0"/>
                      <a:pt x="16" y="2"/>
                      <a:pt x="17" y="7"/>
                    </a:cubicBezTo>
                    <a:cubicBezTo>
                      <a:pt x="18" y="11"/>
                      <a:pt x="15" y="15"/>
                      <a:pt x="11" y="16"/>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3" name="Freeform 362">
                <a:extLst>
                  <a:ext uri="{FF2B5EF4-FFF2-40B4-BE49-F238E27FC236}">
                    <a16:creationId xmlns:a16="http://schemas.microsoft.com/office/drawing/2014/main" id="{1021B10E-C159-40C0-9D9A-D9AEC49D5150}"/>
                  </a:ext>
                </a:extLst>
              </p:cNvPr>
              <p:cNvSpPr>
                <a:spLocks/>
              </p:cNvSpPr>
              <p:nvPr/>
            </p:nvSpPr>
            <p:spPr bwMode="auto">
              <a:xfrm>
                <a:off x="3382320" y="2721406"/>
                <a:ext cx="69850" cy="120650"/>
              </a:xfrm>
              <a:custGeom>
                <a:avLst/>
                <a:gdLst>
                  <a:gd name="T0" fmla="*/ 44 w 44"/>
                  <a:gd name="T1" fmla="*/ 70 h 76"/>
                  <a:gd name="T2" fmla="*/ 31 w 44"/>
                  <a:gd name="T3" fmla="*/ 0 h 76"/>
                  <a:gd name="T4" fmla="*/ 0 w 44"/>
                  <a:gd name="T5" fmla="*/ 7 h 76"/>
                  <a:gd name="T6" fmla="*/ 18 w 44"/>
                  <a:gd name="T7" fmla="*/ 76 h 76"/>
                  <a:gd name="T8" fmla="*/ 44 w 44"/>
                  <a:gd name="T9" fmla="*/ 70 h 76"/>
                </a:gdLst>
                <a:ahLst/>
                <a:cxnLst>
                  <a:cxn ang="0">
                    <a:pos x="T0" y="T1"/>
                  </a:cxn>
                  <a:cxn ang="0">
                    <a:pos x="T2" y="T3"/>
                  </a:cxn>
                  <a:cxn ang="0">
                    <a:pos x="T4" y="T5"/>
                  </a:cxn>
                  <a:cxn ang="0">
                    <a:pos x="T6" y="T7"/>
                  </a:cxn>
                  <a:cxn ang="0">
                    <a:pos x="T8" y="T9"/>
                  </a:cxn>
                </a:cxnLst>
                <a:rect l="0" t="0" r="r" b="b"/>
                <a:pathLst>
                  <a:path w="44" h="76">
                    <a:moveTo>
                      <a:pt x="44" y="70"/>
                    </a:moveTo>
                    <a:lnTo>
                      <a:pt x="31" y="0"/>
                    </a:lnTo>
                    <a:lnTo>
                      <a:pt x="0" y="7"/>
                    </a:lnTo>
                    <a:lnTo>
                      <a:pt x="18" y="76"/>
                    </a:lnTo>
                    <a:lnTo>
                      <a:pt x="44" y="7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4" name="Freeform 363">
                <a:extLst>
                  <a:ext uri="{FF2B5EF4-FFF2-40B4-BE49-F238E27FC236}">
                    <a16:creationId xmlns:a16="http://schemas.microsoft.com/office/drawing/2014/main" id="{F96DEFCF-1248-4319-95E7-46E41F9F0A98}"/>
                  </a:ext>
                </a:extLst>
              </p:cNvPr>
              <p:cNvSpPr>
                <a:spLocks/>
              </p:cNvSpPr>
              <p:nvPr/>
            </p:nvSpPr>
            <p:spPr bwMode="auto">
              <a:xfrm>
                <a:off x="3631558" y="2753156"/>
                <a:ext cx="49212" cy="122238"/>
              </a:xfrm>
              <a:custGeom>
                <a:avLst/>
                <a:gdLst>
                  <a:gd name="T0" fmla="*/ 16 w 16"/>
                  <a:gd name="T1" fmla="*/ 16 h 40"/>
                  <a:gd name="T2" fmla="*/ 13 w 16"/>
                  <a:gd name="T3" fmla="*/ 32 h 40"/>
                  <a:gd name="T4" fmla="*/ 10 w 16"/>
                  <a:gd name="T5" fmla="*/ 34 h 40"/>
                  <a:gd name="T6" fmla="*/ 6 w 16"/>
                  <a:gd name="T7" fmla="*/ 37 h 40"/>
                  <a:gd name="T8" fmla="*/ 4 w 16"/>
                  <a:gd name="T9" fmla="*/ 38 h 40"/>
                  <a:gd name="T10" fmla="*/ 4 w 16"/>
                  <a:gd name="T11" fmla="*/ 35 h 40"/>
                  <a:gd name="T12" fmla="*/ 3 w 16"/>
                  <a:gd name="T13" fmla="*/ 31 h 40"/>
                  <a:gd name="T14" fmla="*/ 4 w 16"/>
                  <a:gd name="T15" fmla="*/ 27 h 40"/>
                  <a:gd name="T16" fmla="*/ 0 w 16"/>
                  <a:gd name="T17" fmla="*/ 28 h 40"/>
                  <a:gd name="T18" fmla="*/ 5 w 16"/>
                  <a:gd name="T19" fmla="*/ 18 h 40"/>
                  <a:gd name="T20" fmla="*/ 6 w 16"/>
                  <a:gd name="T21" fmla="*/ 17 h 40"/>
                  <a:gd name="T22" fmla="*/ 8 w 16"/>
                  <a:gd name="T23" fmla="*/ 0 h 40"/>
                  <a:gd name="T24" fmla="*/ 16 w 16"/>
                  <a:gd name="T25" fmla="*/ 5 h 40"/>
                  <a:gd name="T26" fmla="*/ 16 w 16"/>
                  <a:gd name="T27"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40">
                    <a:moveTo>
                      <a:pt x="16" y="16"/>
                    </a:moveTo>
                    <a:cubicBezTo>
                      <a:pt x="16" y="24"/>
                      <a:pt x="15" y="26"/>
                      <a:pt x="13" y="32"/>
                    </a:cubicBezTo>
                    <a:cubicBezTo>
                      <a:pt x="12" y="36"/>
                      <a:pt x="10" y="36"/>
                      <a:pt x="10" y="34"/>
                    </a:cubicBezTo>
                    <a:cubicBezTo>
                      <a:pt x="9" y="38"/>
                      <a:pt x="6" y="40"/>
                      <a:pt x="6" y="37"/>
                    </a:cubicBezTo>
                    <a:cubicBezTo>
                      <a:pt x="6" y="38"/>
                      <a:pt x="5" y="39"/>
                      <a:pt x="4" y="38"/>
                    </a:cubicBezTo>
                    <a:cubicBezTo>
                      <a:pt x="3" y="38"/>
                      <a:pt x="4" y="36"/>
                      <a:pt x="4" y="35"/>
                    </a:cubicBezTo>
                    <a:cubicBezTo>
                      <a:pt x="3" y="35"/>
                      <a:pt x="2" y="34"/>
                      <a:pt x="3" y="31"/>
                    </a:cubicBezTo>
                    <a:cubicBezTo>
                      <a:pt x="4" y="29"/>
                      <a:pt x="4" y="27"/>
                      <a:pt x="4" y="27"/>
                    </a:cubicBezTo>
                    <a:cubicBezTo>
                      <a:pt x="2" y="29"/>
                      <a:pt x="1" y="29"/>
                      <a:pt x="0" y="28"/>
                    </a:cubicBezTo>
                    <a:cubicBezTo>
                      <a:pt x="2" y="26"/>
                      <a:pt x="3" y="21"/>
                      <a:pt x="5" y="18"/>
                    </a:cubicBezTo>
                    <a:cubicBezTo>
                      <a:pt x="5" y="18"/>
                      <a:pt x="6" y="17"/>
                      <a:pt x="6" y="17"/>
                    </a:cubicBezTo>
                    <a:cubicBezTo>
                      <a:pt x="8" y="0"/>
                      <a:pt x="8" y="0"/>
                      <a:pt x="8" y="0"/>
                    </a:cubicBezTo>
                    <a:cubicBezTo>
                      <a:pt x="16" y="5"/>
                      <a:pt x="16" y="5"/>
                      <a:pt x="16" y="5"/>
                    </a:cubicBezTo>
                    <a:lnTo>
                      <a:pt x="16" y="16"/>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5" name="Freeform 364">
                <a:extLst>
                  <a:ext uri="{FF2B5EF4-FFF2-40B4-BE49-F238E27FC236}">
                    <a16:creationId xmlns:a16="http://schemas.microsoft.com/office/drawing/2014/main" id="{D1704B8F-4A44-4BCD-AAB4-F310EA51ED3A}"/>
                  </a:ext>
                </a:extLst>
              </p:cNvPr>
              <p:cNvSpPr>
                <a:spLocks/>
              </p:cNvSpPr>
              <p:nvPr/>
            </p:nvSpPr>
            <p:spPr bwMode="auto">
              <a:xfrm>
                <a:off x="3658545" y="2665843"/>
                <a:ext cx="55562" cy="52388"/>
              </a:xfrm>
              <a:custGeom>
                <a:avLst/>
                <a:gdLst>
                  <a:gd name="T0" fmla="*/ 4 w 18"/>
                  <a:gd name="T1" fmla="*/ 3 h 17"/>
                  <a:gd name="T2" fmla="*/ 3 w 18"/>
                  <a:gd name="T3" fmla="*/ 14 h 17"/>
                  <a:gd name="T4" fmla="*/ 14 w 18"/>
                  <a:gd name="T5" fmla="*/ 14 h 17"/>
                  <a:gd name="T6" fmla="*/ 15 w 18"/>
                  <a:gd name="T7" fmla="*/ 3 h 17"/>
                  <a:gd name="T8" fmla="*/ 4 w 18"/>
                  <a:gd name="T9" fmla="*/ 3 h 17"/>
                </a:gdLst>
                <a:ahLst/>
                <a:cxnLst>
                  <a:cxn ang="0">
                    <a:pos x="T0" y="T1"/>
                  </a:cxn>
                  <a:cxn ang="0">
                    <a:pos x="T2" y="T3"/>
                  </a:cxn>
                  <a:cxn ang="0">
                    <a:pos x="T4" y="T5"/>
                  </a:cxn>
                  <a:cxn ang="0">
                    <a:pos x="T6" y="T7"/>
                  </a:cxn>
                  <a:cxn ang="0">
                    <a:pos x="T8" y="T9"/>
                  </a:cxn>
                </a:cxnLst>
                <a:rect l="0" t="0" r="r" b="b"/>
                <a:pathLst>
                  <a:path w="18" h="17">
                    <a:moveTo>
                      <a:pt x="4" y="3"/>
                    </a:moveTo>
                    <a:cubicBezTo>
                      <a:pt x="0" y="6"/>
                      <a:pt x="0" y="11"/>
                      <a:pt x="3" y="14"/>
                    </a:cubicBezTo>
                    <a:cubicBezTo>
                      <a:pt x="6" y="17"/>
                      <a:pt x="11" y="17"/>
                      <a:pt x="14" y="14"/>
                    </a:cubicBezTo>
                    <a:cubicBezTo>
                      <a:pt x="18" y="11"/>
                      <a:pt x="18" y="6"/>
                      <a:pt x="15" y="3"/>
                    </a:cubicBezTo>
                    <a:cubicBezTo>
                      <a:pt x="12" y="0"/>
                      <a:pt x="7" y="0"/>
                      <a:pt x="4" y="3"/>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6" name="Freeform 365">
                <a:extLst>
                  <a:ext uri="{FF2B5EF4-FFF2-40B4-BE49-F238E27FC236}">
                    <a16:creationId xmlns:a16="http://schemas.microsoft.com/office/drawing/2014/main" id="{05751524-8A30-47F8-80C5-A4362D879305}"/>
                  </a:ext>
                </a:extLst>
              </p:cNvPr>
              <p:cNvSpPr>
                <a:spLocks/>
              </p:cNvSpPr>
              <p:nvPr/>
            </p:nvSpPr>
            <p:spPr bwMode="auto">
              <a:xfrm>
                <a:off x="3564883" y="2564243"/>
                <a:ext cx="73025" cy="74613"/>
              </a:xfrm>
              <a:custGeom>
                <a:avLst/>
                <a:gdLst>
                  <a:gd name="T0" fmla="*/ 4 w 24"/>
                  <a:gd name="T1" fmla="*/ 20 h 25"/>
                  <a:gd name="T2" fmla="*/ 20 w 24"/>
                  <a:gd name="T3" fmla="*/ 21 h 25"/>
                  <a:gd name="T4" fmla="*/ 20 w 24"/>
                  <a:gd name="T5" fmla="*/ 5 h 25"/>
                  <a:gd name="T6" fmla="*/ 5 w 24"/>
                  <a:gd name="T7" fmla="*/ 5 h 25"/>
                  <a:gd name="T8" fmla="*/ 4 w 24"/>
                  <a:gd name="T9" fmla="*/ 20 h 25"/>
                </a:gdLst>
                <a:ahLst/>
                <a:cxnLst>
                  <a:cxn ang="0">
                    <a:pos x="T0" y="T1"/>
                  </a:cxn>
                  <a:cxn ang="0">
                    <a:pos x="T2" y="T3"/>
                  </a:cxn>
                  <a:cxn ang="0">
                    <a:pos x="T4" y="T5"/>
                  </a:cxn>
                  <a:cxn ang="0">
                    <a:pos x="T6" y="T7"/>
                  </a:cxn>
                  <a:cxn ang="0">
                    <a:pos x="T8" y="T9"/>
                  </a:cxn>
                </a:cxnLst>
                <a:rect l="0" t="0" r="r" b="b"/>
                <a:pathLst>
                  <a:path w="24" h="25">
                    <a:moveTo>
                      <a:pt x="4" y="20"/>
                    </a:moveTo>
                    <a:cubicBezTo>
                      <a:pt x="8" y="25"/>
                      <a:pt x="15" y="25"/>
                      <a:pt x="20" y="21"/>
                    </a:cubicBezTo>
                    <a:cubicBezTo>
                      <a:pt x="24" y="16"/>
                      <a:pt x="24" y="10"/>
                      <a:pt x="20" y="5"/>
                    </a:cubicBezTo>
                    <a:cubicBezTo>
                      <a:pt x="16" y="1"/>
                      <a:pt x="9" y="0"/>
                      <a:pt x="5" y="5"/>
                    </a:cubicBezTo>
                    <a:cubicBezTo>
                      <a:pt x="0" y="9"/>
                      <a:pt x="0" y="16"/>
                      <a:pt x="4" y="20"/>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7" name="Freeform 366">
                <a:extLst>
                  <a:ext uri="{FF2B5EF4-FFF2-40B4-BE49-F238E27FC236}">
                    <a16:creationId xmlns:a16="http://schemas.microsoft.com/office/drawing/2014/main" id="{B43697F2-2EC6-46BD-ABE4-DE08CCAA1E5C}"/>
                  </a:ext>
                </a:extLst>
              </p:cNvPr>
              <p:cNvSpPr>
                <a:spLocks/>
              </p:cNvSpPr>
              <p:nvPr/>
            </p:nvSpPr>
            <p:spPr bwMode="auto">
              <a:xfrm>
                <a:off x="3577583" y="2578531"/>
                <a:ext cx="127000" cy="130175"/>
              </a:xfrm>
              <a:custGeom>
                <a:avLst/>
                <a:gdLst>
                  <a:gd name="T0" fmla="*/ 30 w 80"/>
                  <a:gd name="T1" fmla="*/ 0 h 82"/>
                  <a:gd name="T2" fmla="*/ 80 w 80"/>
                  <a:gd name="T3" fmla="*/ 61 h 82"/>
                  <a:gd name="T4" fmla="*/ 57 w 80"/>
                  <a:gd name="T5" fmla="*/ 82 h 82"/>
                  <a:gd name="T6" fmla="*/ 0 w 80"/>
                  <a:gd name="T7" fmla="*/ 29 h 82"/>
                  <a:gd name="T8" fmla="*/ 30 w 80"/>
                  <a:gd name="T9" fmla="*/ 0 h 82"/>
                </a:gdLst>
                <a:ahLst/>
                <a:cxnLst>
                  <a:cxn ang="0">
                    <a:pos x="T0" y="T1"/>
                  </a:cxn>
                  <a:cxn ang="0">
                    <a:pos x="T2" y="T3"/>
                  </a:cxn>
                  <a:cxn ang="0">
                    <a:pos x="T4" y="T5"/>
                  </a:cxn>
                  <a:cxn ang="0">
                    <a:pos x="T6" y="T7"/>
                  </a:cxn>
                  <a:cxn ang="0">
                    <a:pos x="T8" y="T9"/>
                  </a:cxn>
                </a:cxnLst>
                <a:rect l="0" t="0" r="r" b="b"/>
                <a:pathLst>
                  <a:path w="80" h="82">
                    <a:moveTo>
                      <a:pt x="30" y="0"/>
                    </a:moveTo>
                    <a:lnTo>
                      <a:pt x="80" y="61"/>
                    </a:lnTo>
                    <a:lnTo>
                      <a:pt x="57" y="82"/>
                    </a:lnTo>
                    <a:lnTo>
                      <a:pt x="0" y="29"/>
                    </a:lnTo>
                    <a:lnTo>
                      <a:pt x="30" y="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8" name="Freeform 367">
                <a:extLst>
                  <a:ext uri="{FF2B5EF4-FFF2-40B4-BE49-F238E27FC236}">
                    <a16:creationId xmlns:a16="http://schemas.microsoft.com/office/drawing/2014/main" id="{1482BE7F-640E-4A47-B8F4-08F13CD8F1F8}"/>
                  </a:ext>
                </a:extLst>
              </p:cNvPr>
              <p:cNvSpPr>
                <a:spLocks/>
              </p:cNvSpPr>
              <p:nvPr/>
            </p:nvSpPr>
            <p:spPr bwMode="auto">
              <a:xfrm>
                <a:off x="3647433" y="2789668"/>
                <a:ext cx="41275" cy="19050"/>
              </a:xfrm>
              <a:custGeom>
                <a:avLst/>
                <a:gdLst>
                  <a:gd name="T0" fmla="*/ 0 w 26"/>
                  <a:gd name="T1" fmla="*/ 8 h 12"/>
                  <a:gd name="T2" fmla="*/ 24 w 26"/>
                  <a:gd name="T3" fmla="*/ 12 h 12"/>
                  <a:gd name="T4" fmla="*/ 26 w 26"/>
                  <a:gd name="T5" fmla="*/ 4 h 12"/>
                  <a:gd name="T6" fmla="*/ 2 w 26"/>
                  <a:gd name="T7" fmla="*/ 0 h 12"/>
                  <a:gd name="T8" fmla="*/ 0 w 26"/>
                  <a:gd name="T9" fmla="*/ 8 h 12"/>
                </a:gdLst>
                <a:ahLst/>
                <a:cxnLst>
                  <a:cxn ang="0">
                    <a:pos x="T0" y="T1"/>
                  </a:cxn>
                  <a:cxn ang="0">
                    <a:pos x="T2" y="T3"/>
                  </a:cxn>
                  <a:cxn ang="0">
                    <a:pos x="T4" y="T5"/>
                  </a:cxn>
                  <a:cxn ang="0">
                    <a:pos x="T6" y="T7"/>
                  </a:cxn>
                  <a:cxn ang="0">
                    <a:pos x="T8" y="T9"/>
                  </a:cxn>
                </a:cxnLst>
                <a:rect l="0" t="0" r="r" b="b"/>
                <a:pathLst>
                  <a:path w="26" h="12">
                    <a:moveTo>
                      <a:pt x="0" y="8"/>
                    </a:moveTo>
                    <a:lnTo>
                      <a:pt x="24" y="12"/>
                    </a:lnTo>
                    <a:lnTo>
                      <a:pt x="26" y="4"/>
                    </a:lnTo>
                    <a:lnTo>
                      <a:pt x="2" y="0"/>
                    </a:lnTo>
                    <a:lnTo>
                      <a:pt x="0" y="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9" name="Freeform 368">
                <a:extLst>
                  <a:ext uri="{FF2B5EF4-FFF2-40B4-BE49-F238E27FC236}">
                    <a16:creationId xmlns:a16="http://schemas.microsoft.com/office/drawing/2014/main" id="{9F4FF36F-5FA6-44C6-A507-9FADCD321B7E}"/>
                  </a:ext>
                </a:extLst>
              </p:cNvPr>
              <p:cNvSpPr>
                <a:spLocks/>
              </p:cNvSpPr>
              <p:nvPr/>
            </p:nvSpPr>
            <p:spPr bwMode="auto">
              <a:xfrm>
                <a:off x="3658545" y="2665843"/>
                <a:ext cx="55562" cy="52388"/>
              </a:xfrm>
              <a:custGeom>
                <a:avLst/>
                <a:gdLst>
                  <a:gd name="T0" fmla="*/ 8 w 18"/>
                  <a:gd name="T1" fmla="*/ 16 h 17"/>
                  <a:gd name="T2" fmla="*/ 17 w 18"/>
                  <a:gd name="T3" fmla="*/ 10 h 17"/>
                  <a:gd name="T4" fmla="*/ 11 w 18"/>
                  <a:gd name="T5" fmla="*/ 1 h 17"/>
                  <a:gd name="T6" fmla="*/ 1 w 18"/>
                  <a:gd name="T7" fmla="*/ 7 h 17"/>
                  <a:gd name="T8" fmla="*/ 8 w 18"/>
                  <a:gd name="T9" fmla="*/ 16 h 17"/>
                </a:gdLst>
                <a:ahLst/>
                <a:cxnLst>
                  <a:cxn ang="0">
                    <a:pos x="T0" y="T1"/>
                  </a:cxn>
                  <a:cxn ang="0">
                    <a:pos x="T2" y="T3"/>
                  </a:cxn>
                  <a:cxn ang="0">
                    <a:pos x="T4" y="T5"/>
                  </a:cxn>
                  <a:cxn ang="0">
                    <a:pos x="T6" y="T7"/>
                  </a:cxn>
                  <a:cxn ang="0">
                    <a:pos x="T8" y="T9"/>
                  </a:cxn>
                </a:cxnLst>
                <a:rect l="0" t="0" r="r" b="b"/>
                <a:pathLst>
                  <a:path w="18" h="17">
                    <a:moveTo>
                      <a:pt x="8" y="16"/>
                    </a:moveTo>
                    <a:cubicBezTo>
                      <a:pt x="12" y="17"/>
                      <a:pt x="16" y="14"/>
                      <a:pt x="17" y="10"/>
                    </a:cubicBezTo>
                    <a:cubicBezTo>
                      <a:pt x="18" y="6"/>
                      <a:pt x="15" y="1"/>
                      <a:pt x="11" y="1"/>
                    </a:cubicBezTo>
                    <a:cubicBezTo>
                      <a:pt x="6" y="0"/>
                      <a:pt x="2" y="3"/>
                      <a:pt x="1" y="7"/>
                    </a:cubicBezTo>
                    <a:cubicBezTo>
                      <a:pt x="0" y="11"/>
                      <a:pt x="3" y="16"/>
                      <a:pt x="8" y="16"/>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0" name="Freeform 369">
                <a:extLst>
                  <a:ext uri="{FF2B5EF4-FFF2-40B4-BE49-F238E27FC236}">
                    <a16:creationId xmlns:a16="http://schemas.microsoft.com/office/drawing/2014/main" id="{E3217640-551D-44EE-9483-B7EF310FAD44}"/>
                  </a:ext>
                </a:extLst>
              </p:cNvPr>
              <p:cNvSpPr>
                <a:spLocks/>
              </p:cNvSpPr>
              <p:nvPr/>
            </p:nvSpPr>
            <p:spPr bwMode="auto">
              <a:xfrm>
                <a:off x="3650608" y="2688068"/>
                <a:ext cx="60325" cy="107950"/>
              </a:xfrm>
              <a:custGeom>
                <a:avLst/>
                <a:gdLst>
                  <a:gd name="T0" fmla="*/ 0 w 38"/>
                  <a:gd name="T1" fmla="*/ 64 h 68"/>
                  <a:gd name="T2" fmla="*/ 7 w 38"/>
                  <a:gd name="T3" fmla="*/ 0 h 68"/>
                  <a:gd name="T4" fmla="*/ 38 w 38"/>
                  <a:gd name="T5" fmla="*/ 5 h 68"/>
                  <a:gd name="T6" fmla="*/ 26 w 38"/>
                  <a:gd name="T7" fmla="*/ 68 h 68"/>
                  <a:gd name="T8" fmla="*/ 0 w 38"/>
                  <a:gd name="T9" fmla="*/ 64 h 68"/>
                </a:gdLst>
                <a:ahLst/>
                <a:cxnLst>
                  <a:cxn ang="0">
                    <a:pos x="T0" y="T1"/>
                  </a:cxn>
                  <a:cxn ang="0">
                    <a:pos x="T2" y="T3"/>
                  </a:cxn>
                  <a:cxn ang="0">
                    <a:pos x="T4" y="T5"/>
                  </a:cxn>
                  <a:cxn ang="0">
                    <a:pos x="T6" y="T7"/>
                  </a:cxn>
                  <a:cxn ang="0">
                    <a:pos x="T8" y="T9"/>
                  </a:cxn>
                </a:cxnLst>
                <a:rect l="0" t="0" r="r" b="b"/>
                <a:pathLst>
                  <a:path w="38" h="68">
                    <a:moveTo>
                      <a:pt x="0" y="64"/>
                    </a:moveTo>
                    <a:lnTo>
                      <a:pt x="7" y="0"/>
                    </a:lnTo>
                    <a:lnTo>
                      <a:pt x="38" y="5"/>
                    </a:lnTo>
                    <a:lnTo>
                      <a:pt x="26" y="68"/>
                    </a:lnTo>
                    <a:lnTo>
                      <a:pt x="0" y="64"/>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1" name="Freeform 370">
                <a:extLst>
                  <a:ext uri="{FF2B5EF4-FFF2-40B4-BE49-F238E27FC236}">
                    <a16:creationId xmlns:a16="http://schemas.microsoft.com/office/drawing/2014/main" id="{A613BD0C-4F77-45D9-8D23-F50B3587D2CE}"/>
                  </a:ext>
                </a:extLst>
              </p:cNvPr>
              <p:cNvSpPr>
                <a:spLocks/>
              </p:cNvSpPr>
              <p:nvPr/>
            </p:nvSpPr>
            <p:spPr bwMode="auto">
              <a:xfrm>
                <a:off x="3452170" y="2561068"/>
                <a:ext cx="179387" cy="304800"/>
              </a:xfrm>
              <a:custGeom>
                <a:avLst/>
                <a:gdLst>
                  <a:gd name="T0" fmla="*/ 113 w 113"/>
                  <a:gd name="T1" fmla="*/ 173 h 192"/>
                  <a:gd name="T2" fmla="*/ 56 w 113"/>
                  <a:gd name="T3" fmla="*/ 192 h 192"/>
                  <a:gd name="T4" fmla="*/ 0 w 113"/>
                  <a:gd name="T5" fmla="*/ 192 h 192"/>
                  <a:gd name="T6" fmla="*/ 12 w 113"/>
                  <a:gd name="T7" fmla="*/ 118 h 192"/>
                  <a:gd name="T8" fmla="*/ 2 w 113"/>
                  <a:gd name="T9" fmla="*/ 51 h 192"/>
                  <a:gd name="T10" fmla="*/ 8 w 113"/>
                  <a:gd name="T11" fmla="*/ 5 h 192"/>
                  <a:gd name="T12" fmla="*/ 54 w 113"/>
                  <a:gd name="T13" fmla="*/ 0 h 192"/>
                  <a:gd name="T14" fmla="*/ 100 w 113"/>
                  <a:gd name="T15" fmla="*/ 5 h 192"/>
                  <a:gd name="T16" fmla="*/ 109 w 113"/>
                  <a:gd name="T17" fmla="*/ 42 h 192"/>
                  <a:gd name="T18" fmla="*/ 96 w 113"/>
                  <a:gd name="T19" fmla="*/ 118 h 192"/>
                  <a:gd name="T20" fmla="*/ 113 w 113"/>
                  <a:gd name="T21" fmla="*/ 17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92">
                    <a:moveTo>
                      <a:pt x="113" y="173"/>
                    </a:moveTo>
                    <a:lnTo>
                      <a:pt x="56" y="192"/>
                    </a:lnTo>
                    <a:lnTo>
                      <a:pt x="0" y="192"/>
                    </a:lnTo>
                    <a:lnTo>
                      <a:pt x="12" y="118"/>
                    </a:lnTo>
                    <a:lnTo>
                      <a:pt x="2" y="51"/>
                    </a:lnTo>
                    <a:lnTo>
                      <a:pt x="8" y="5"/>
                    </a:lnTo>
                    <a:lnTo>
                      <a:pt x="54" y="0"/>
                    </a:lnTo>
                    <a:lnTo>
                      <a:pt x="100" y="5"/>
                    </a:lnTo>
                    <a:lnTo>
                      <a:pt x="109" y="42"/>
                    </a:lnTo>
                    <a:lnTo>
                      <a:pt x="96" y="118"/>
                    </a:lnTo>
                    <a:lnTo>
                      <a:pt x="113" y="173"/>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2" name="Freeform 371">
                <a:extLst>
                  <a:ext uri="{FF2B5EF4-FFF2-40B4-BE49-F238E27FC236}">
                    <a16:creationId xmlns:a16="http://schemas.microsoft.com/office/drawing/2014/main" id="{9A4EA45A-042E-4F59-8FFA-EAEE820DA003}"/>
                  </a:ext>
                </a:extLst>
              </p:cNvPr>
              <p:cNvSpPr>
                <a:spLocks/>
              </p:cNvSpPr>
              <p:nvPr/>
            </p:nvSpPr>
            <p:spPr bwMode="auto">
              <a:xfrm>
                <a:off x="3501383" y="2557893"/>
                <a:ext cx="36512" cy="201613"/>
              </a:xfrm>
              <a:custGeom>
                <a:avLst/>
                <a:gdLst>
                  <a:gd name="T0" fmla="*/ 12 w 12"/>
                  <a:gd name="T1" fmla="*/ 67 h 67"/>
                  <a:gd name="T2" fmla="*/ 12 w 12"/>
                  <a:gd name="T3" fmla="*/ 10 h 67"/>
                  <a:gd name="T4" fmla="*/ 10 w 12"/>
                  <a:gd name="T5" fmla="*/ 2 h 67"/>
                  <a:gd name="T6" fmla="*/ 0 w 12"/>
                  <a:gd name="T7" fmla="*/ 7 h 67"/>
                  <a:gd name="T8" fmla="*/ 12 w 12"/>
                  <a:gd name="T9" fmla="*/ 67 h 67"/>
                </a:gdLst>
                <a:ahLst/>
                <a:cxnLst>
                  <a:cxn ang="0">
                    <a:pos x="T0" y="T1"/>
                  </a:cxn>
                  <a:cxn ang="0">
                    <a:pos x="T2" y="T3"/>
                  </a:cxn>
                  <a:cxn ang="0">
                    <a:pos x="T4" y="T5"/>
                  </a:cxn>
                  <a:cxn ang="0">
                    <a:pos x="T6" y="T7"/>
                  </a:cxn>
                  <a:cxn ang="0">
                    <a:pos x="T8" y="T9"/>
                  </a:cxn>
                </a:cxnLst>
                <a:rect l="0" t="0" r="r" b="b"/>
                <a:pathLst>
                  <a:path w="12" h="67">
                    <a:moveTo>
                      <a:pt x="12" y="67"/>
                    </a:moveTo>
                    <a:cubicBezTo>
                      <a:pt x="12" y="10"/>
                      <a:pt x="12" y="10"/>
                      <a:pt x="12" y="10"/>
                    </a:cubicBezTo>
                    <a:cubicBezTo>
                      <a:pt x="10" y="2"/>
                      <a:pt x="10" y="2"/>
                      <a:pt x="10" y="2"/>
                    </a:cubicBezTo>
                    <a:cubicBezTo>
                      <a:pt x="10" y="2"/>
                      <a:pt x="0" y="0"/>
                      <a:pt x="0" y="7"/>
                    </a:cubicBezTo>
                    <a:cubicBezTo>
                      <a:pt x="0" y="15"/>
                      <a:pt x="5" y="48"/>
                      <a:pt x="12" y="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3" name="Freeform 372">
                <a:extLst>
                  <a:ext uri="{FF2B5EF4-FFF2-40B4-BE49-F238E27FC236}">
                    <a16:creationId xmlns:a16="http://schemas.microsoft.com/office/drawing/2014/main" id="{5308EDCD-6480-41BA-B2B8-B75CECAC24F9}"/>
                  </a:ext>
                </a:extLst>
              </p:cNvPr>
              <p:cNvSpPr>
                <a:spLocks/>
              </p:cNvSpPr>
              <p:nvPr/>
            </p:nvSpPr>
            <p:spPr bwMode="auto">
              <a:xfrm>
                <a:off x="3537895" y="2557893"/>
                <a:ext cx="33337" cy="201613"/>
              </a:xfrm>
              <a:custGeom>
                <a:avLst/>
                <a:gdLst>
                  <a:gd name="T0" fmla="*/ 0 w 11"/>
                  <a:gd name="T1" fmla="*/ 67 h 67"/>
                  <a:gd name="T2" fmla="*/ 0 w 11"/>
                  <a:gd name="T3" fmla="*/ 10 h 67"/>
                  <a:gd name="T4" fmla="*/ 1 w 11"/>
                  <a:gd name="T5" fmla="*/ 2 h 67"/>
                  <a:gd name="T6" fmla="*/ 11 w 11"/>
                  <a:gd name="T7" fmla="*/ 7 h 67"/>
                  <a:gd name="T8" fmla="*/ 0 w 11"/>
                  <a:gd name="T9" fmla="*/ 67 h 67"/>
                </a:gdLst>
                <a:ahLst/>
                <a:cxnLst>
                  <a:cxn ang="0">
                    <a:pos x="T0" y="T1"/>
                  </a:cxn>
                  <a:cxn ang="0">
                    <a:pos x="T2" y="T3"/>
                  </a:cxn>
                  <a:cxn ang="0">
                    <a:pos x="T4" y="T5"/>
                  </a:cxn>
                  <a:cxn ang="0">
                    <a:pos x="T6" y="T7"/>
                  </a:cxn>
                  <a:cxn ang="0">
                    <a:pos x="T8" y="T9"/>
                  </a:cxn>
                </a:cxnLst>
                <a:rect l="0" t="0" r="r" b="b"/>
                <a:pathLst>
                  <a:path w="11" h="67">
                    <a:moveTo>
                      <a:pt x="0" y="67"/>
                    </a:moveTo>
                    <a:cubicBezTo>
                      <a:pt x="0" y="10"/>
                      <a:pt x="0" y="10"/>
                      <a:pt x="0" y="10"/>
                    </a:cubicBezTo>
                    <a:cubicBezTo>
                      <a:pt x="1" y="2"/>
                      <a:pt x="1" y="2"/>
                      <a:pt x="1" y="2"/>
                    </a:cubicBezTo>
                    <a:cubicBezTo>
                      <a:pt x="1" y="2"/>
                      <a:pt x="11" y="0"/>
                      <a:pt x="11" y="7"/>
                    </a:cubicBezTo>
                    <a:cubicBezTo>
                      <a:pt x="11" y="15"/>
                      <a:pt x="7" y="48"/>
                      <a:pt x="0" y="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4" name="Freeform 373">
                <a:extLst>
                  <a:ext uri="{FF2B5EF4-FFF2-40B4-BE49-F238E27FC236}">
                    <a16:creationId xmlns:a16="http://schemas.microsoft.com/office/drawing/2014/main" id="{F5B7FD37-B514-4D6C-9C97-D7E2EE0429C5}"/>
                  </a:ext>
                </a:extLst>
              </p:cNvPr>
              <p:cNvSpPr>
                <a:spLocks/>
              </p:cNvSpPr>
              <p:nvPr/>
            </p:nvSpPr>
            <p:spPr bwMode="auto">
              <a:xfrm>
                <a:off x="3631558" y="2835706"/>
                <a:ext cx="9525" cy="9525"/>
              </a:xfrm>
              <a:custGeom>
                <a:avLst/>
                <a:gdLst>
                  <a:gd name="T0" fmla="*/ 0 w 6"/>
                  <a:gd name="T1" fmla="*/ 2 h 6"/>
                  <a:gd name="T2" fmla="*/ 2 w 6"/>
                  <a:gd name="T3" fmla="*/ 6 h 6"/>
                  <a:gd name="T4" fmla="*/ 6 w 6"/>
                  <a:gd name="T5" fmla="*/ 2 h 6"/>
                  <a:gd name="T6" fmla="*/ 0 w 6"/>
                  <a:gd name="T7" fmla="*/ 0 h 6"/>
                  <a:gd name="T8" fmla="*/ 0 w 6"/>
                  <a:gd name="T9" fmla="*/ 2 h 6"/>
                </a:gdLst>
                <a:ahLst/>
                <a:cxnLst>
                  <a:cxn ang="0">
                    <a:pos x="T0" y="T1"/>
                  </a:cxn>
                  <a:cxn ang="0">
                    <a:pos x="T2" y="T3"/>
                  </a:cxn>
                  <a:cxn ang="0">
                    <a:pos x="T4" y="T5"/>
                  </a:cxn>
                  <a:cxn ang="0">
                    <a:pos x="T6" y="T7"/>
                  </a:cxn>
                  <a:cxn ang="0">
                    <a:pos x="T8" y="T9"/>
                  </a:cxn>
                </a:cxnLst>
                <a:rect l="0" t="0" r="r" b="b"/>
                <a:pathLst>
                  <a:path w="6" h="6">
                    <a:moveTo>
                      <a:pt x="0" y="2"/>
                    </a:moveTo>
                    <a:lnTo>
                      <a:pt x="2" y="6"/>
                    </a:lnTo>
                    <a:lnTo>
                      <a:pt x="6" y="2"/>
                    </a:lnTo>
                    <a:lnTo>
                      <a:pt x="0" y="0"/>
                    </a:lnTo>
                    <a:lnTo>
                      <a:pt x="0" y="2"/>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5" name="Freeform 374">
                <a:extLst>
                  <a:ext uri="{FF2B5EF4-FFF2-40B4-BE49-F238E27FC236}">
                    <a16:creationId xmlns:a16="http://schemas.microsoft.com/office/drawing/2014/main" id="{C2E235E8-76D4-46E4-BB1E-538FED148E79}"/>
                  </a:ext>
                </a:extLst>
              </p:cNvPr>
              <p:cNvSpPr>
                <a:spLocks/>
              </p:cNvSpPr>
              <p:nvPr/>
            </p:nvSpPr>
            <p:spPr bwMode="auto">
              <a:xfrm>
                <a:off x="3461695" y="2835706"/>
                <a:ext cx="173037" cy="36513"/>
              </a:xfrm>
              <a:custGeom>
                <a:avLst/>
                <a:gdLst>
                  <a:gd name="T0" fmla="*/ 107 w 109"/>
                  <a:gd name="T1" fmla="*/ 0 h 23"/>
                  <a:gd name="T2" fmla="*/ 57 w 109"/>
                  <a:gd name="T3" fmla="*/ 17 h 23"/>
                  <a:gd name="T4" fmla="*/ 52 w 109"/>
                  <a:gd name="T5" fmla="*/ 9 h 23"/>
                  <a:gd name="T6" fmla="*/ 50 w 109"/>
                  <a:gd name="T7" fmla="*/ 19 h 23"/>
                  <a:gd name="T8" fmla="*/ 0 w 109"/>
                  <a:gd name="T9" fmla="*/ 21 h 23"/>
                  <a:gd name="T10" fmla="*/ 0 w 109"/>
                  <a:gd name="T11" fmla="*/ 23 h 23"/>
                  <a:gd name="T12" fmla="*/ 54 w 109"/>
                  <a:gd name="T13" fmla="*/ 21 h 23"/>
                  <a:gd name="T14" fmla="*/ 55 w 109"/>
                  <a:gd name="T15" fmla="*/ 19 h 23"/>
                  <a:gd name="T16" fmla="*/ 57 w 109"/>
                  <a:gd name="T17" fmla="*/ 19 h 23"/>
                  <a:gd name="T18" fmla="*/ 109 w 109"/>
                  <a:gd name="T19" fmla="*/ 2 h 23"/>
                  <a:gd name="T20" fmla="*/ 107 w 109"/>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23">
                    <a:moveTo>
                      <a:pt x="107" y="0"/>
                    </a:moveTo>
                    <a:lnTo>
                      <a:pt x="57" y="17"/>
                    </a:lnTo>
                    <a:lnTo>
                      <a:pt x="52" y="9"/>
                    </a:lnTo>
                    <a:lnTo>
                      <a:pt x="50" y="19"/>
                    </a:lnTo>
                    <a:lnTo>
                      <a:pt x="0" y="21"/>
                    </a:lnTo>
                    <a:lnTo>
                      <a:pt x="0" y="23"/>
                    </a:lnTo>
                    <a:lnTo>
                      <a:pt x="54" y="21"/>
                    </a:lnTo>
                    <a:lnTo>
                      <a:pt x="55" y="19"/>
                    </a:lnTo>
                    <a:lnTo>
                      <a:pt x="57" y="19"/>
                    </a:lnTo>
                    <a:lnTo>
                      <a:pt x="109" y="2"/>
                    </a:lnTo>
                    <a:lnTo>
                      <a:pt x="107" y="0"/>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6" name="Freeform 491">
                <a:extLst>
                  <a:ext uri="{FF2B5EF4-FFF2-40B4-BE49-F238E27FC236}">
                    <a16:creationId xmlns:a16="http://schemas.microsoft.com/office/drawing/2014/main" id="{70CCE111-CC40-4DFD-958A-79E4DD26C4D8}"/>
                  </a:ext>
                </a:extLst>
              </p:cNvPr>
              <p:cNvSpPr>
                <a:spLocks/>
              </p:cNvSpPr>
              <p:nvPr/>
            </p:nvSpPr>
            <p:spPr bwMode="auto">
              <a:xfrm>
                <a:off x="3514083" y="2527730"/>
                <a:ext cx="50800" cy="84137"/>
              </a:xfrm>
              <a:custGeom>
                <a:avLst/>
                <a:gdLst>
                  <a:gd name="T0" fmla="*/ 17 w 17"/>
                  <a:gd name="T1" fmla="*/ 0 h 28"/>
                  <a:gd name="T2" fmla="*/ 0 w 17"/>
                  <a:gd name="T3" fmla="*/ 1 h 28"/>
                  <a:gd name="T4" fmla="*/ 0 w 17"/>
                  <a:gd name="T5" fmla="*/ 14 h 28"/>
                  <a:gd name="T6" fmla="*/ 8 w 17"/>
                  <a:gd name="T7" fmla="*/ 28 h 28"/>
                  <a:gd name="T8" fmla="*/ 15 w 17"/>
                  <a:gd name="T9" fmla="*/ 14 h 28"/>
                  <a:gd name="T10" fmla="*/ 17 w 17"/>
                  <a:gd name="T11" fmla="*/ 0 h 28"/>
                </a:gdLst>
                <a:ahLst/>
                <a:cxnLst>
                  <a:cxn ang="0">
                    <a:pos x="T0" y="T1"/>
                  </a:cxn>
                  <a:cxn ang="0">
                    <a:pos x="T2" y="T3"/>
                  </a:cxn>
                  <a:cxn ang="0">
                    <a:pos x="T4" y="T5"/>
                  </a:cxn>
                  <a:cxn ang="0">
                    <a:pos x="T6" y="T7"/>
                  </a:cxn>
                  <a:cxn ang="0">
                    <a:pos x="T8" y="T9"/>
                  </a:cxn>
                  <a:cxn ang="0">
                    <a:pos x="T10" y="T11"/>
                  </a:cxn>
                </a:cxnLst>
                <a:rect l="0" t="0" r="r" b="b"/>
                <a:pathLst>
                  <a:path w="17" h="28">
                    <a:moveTo>
                      <a:pt x="17" y="0"/>
                    </a:moveTo>
                    <a:cubicBezTo>
                      <a:pt x="0" y="1"/>
                      <a:pt x="0" y="1"/>
                      <a:pt x="0" y="1"/>
                    </a:cubicBezTo>
                    <a:cubicBezTo>
                      <a:pt x="0" y="14"/>
                      <a:pt x="0" y="14"/>
                      <a:pt x="0" y="14"/>
                    </a:cubicBezTo>
                    <a:cubicBezTo>
                      <a:pt x="0" y="14"/>
                      <a:pt x="1" y="28"/>
                      <a:pt x="8" y="28"/>
                    </a:cubicBezTo>
                    <a:cubicBezTo>
                      <a:pt x="15" y="28"/>
                      <a:pt x="15" y="14"/>
                      <a:pt x="15" y="14"/>
                    </a:cubicBezTo>
                    <a:lnTo>
                      <a:pt x="17" y="0"/>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7" name="Freeform 492">
                <a:extLst>
                  <a:ext uri="{FF2B5EF4-FFF2-40B4-BE49-F238E27FC236}">
                    <a16:creationId xmlns:a16="http://schemas.microsoft.com/office/drawing/2014/main" id="{CE7B1CC8-CBA0-4A43-A179-A84E7910C157}"/>
                  </a:ext>
                </a:extLst>
              </p:cNvPr>
              <p:cNvSpPr>
                <a:spLocks/>
              </p:cNvSpPr>
              <p:nvPr/>
            </p:nvSpPr>
            <p:spPr bwMode="auto">
              <a:xfrm>
                <a:off x="3522021" y="2524555"/>
                <a:ext cx="42862" cy="33337"/>
              </a:xfrm>
              <a:custGeom>
                <a:avLst/>
                <a:gdLst>
                  <a:gd name="T0" fmla="*/ 0 w 14"/>
                  <a:gd name="T1" fmla="*/ 0 h 11"/>
                  <a:gd name="T2" fmla="*/ 13 w 14"/>
                  <a:gd name="T3" fmla="*/ 11 h 11"/>
                  <a:gd name="T4" fmla="*/ 14 w 14"/>
                  <a:gd name="T5" fmla="*/ 3 h 11"/>
                  <a:gd name="T6" fmla="*/ 0 w 14"/>
                  <a:gd name="T7" fmla="*/ 0 h 11"/>
                </a:gdLst>
                <a:ahLst/>
                <a:cxnLst>
                  <a:cxn ang="0">
                    <a:pos x="T0" y="T1"/>
                  </a:cxn>
                  <a:cxn ang="0">
                    <a:pos x="T2" y="T3"/>
                  </a:cxn>
                  <a:cxn ang="0">
                    <a:pos x="T4" y="T5"/>
                  </a:cxn>
                  <a:cxn ang="0">
                    <a:pos x="T6" y="T7"/>
                  </a:cxn>
                </a:cxnLst>
                <a:rect l="0" t="0" r="r" b="b"/>
                <a:pathLst>
                  <a:path w="14" h="11">
                    <a:moveTo>
                      <a:pt x="0" y="0"/>
                    </a:moveTo>
                    <a:cubicBezTo>
                      <a:pt x="0" y="8"/>
                      <a:pt x="3" y="11"/>
                      <a:pt x="13" y="11"/>
                    </a:cubicBezTo>
                    <a:cubicBezTo>
                      <a:pt x="14" y="3"/>
                      <a:pt x="14" y="3"/>
                      <a:pt x="14" y="3"/>
                    </a:cubicBezTo>
                    <a:lnTo>
                      <a:pt x="0" y="0"/>
                    </a:ln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8" name="Rectangle 493">
                <a:extLst>
                  <a:ext uri="{FF2B5EF4-FFF2-40B4-BE49-F238E27FC236}">
                    <a16:creationId xmlns:a16="http://schemas.microsoft.com/office/drawing/2014/main" id="{36AA7FDB-AC9F-4B9A-9FCE-A4DC180E9A12}"/>
                  </a:ext>
                </a:extLst>
              </p:cNvPr>
              <p:cNvSpPr>
                <a:spLocks noChangeArrowheads="1"/>
              </p:cNvSpPr>
              <p:nvPr/>
            </p:nvSpPr>
            <p:spPr bwMode="auto">
              <a:xfrm>
                <a:off x="3531546" y="2535668"/>
                <a:ext cx="1587" cy="1587"/>
              </a:xfrm>
              <a:prstGeom prst="rect">
                <a:avLst/>
              </a:prstGeom>
              <a:solidFill>
                <a:srgbClr val="5D2E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9" name="Freeform 494">
                <a:extLst>
                  <a:ext uri="{FF2B5EF4-FFF2-40B4-BE49-F238E27FC236}">
                    <a16:creationId xmlns:a16="http://schemas.microsoft.com/office/drawing/2014/main" id="{4712A0D0-35E3-4F65-A9DC-5B54B69F98DF}"/>
                  </a:ext>
                </a:extLst>
              </p:cNvPr>
              <p:cNvSpPr>
                <a:spLocks/>
              </p:cNvSpPr>
              <p:nvPr/>
            </p:nvSpPr>
            <p:spPr bwMode="auto">
              <a:xfrm>
                <a:off x="3531546" y="247058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9CC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0" name="Freeform 495">
                <a:extLst>
                  <a:ext uri="{FF2B5EF4-FFF2-40B4-BE49-F238E27FC236}">
                    <a16:creationId xmlns:a16="http://schemas.microsoft.com/office/drawing/2014/main" id="{5D0210C0-C1DE-4D1F-9F98-E1E03BDF10B8}"/>
                  </a:ext>
                </a:extLst>
              </p:cNvPr>
              <p:cNvSpPr>
                <a:spLocks/>
              </p:cNvSpPr>
              <p:nvPr/>
            </p:nvSpPr>
            <p:spPr bwMode="auto">
              <a:xfrm>
                <a:off x="3471221" y="2411843"/>
                <a:ext cx="120650" cy="127000"/>
              </a:xfrm>
              <a:custGeom>
                <a:avLst/>
                <a:gdLst>
                  <a:gd name="T0" fmla="*/ 29 w 40"/>
                  <a:gd name="T1" fmla="*/ 14 h 42"/>
                  <a:gd name="T2" fmla="*/ 1 w 40"/>
                  <a:gd name="T3" fmla="*/ 22 h 42"/>
                  <a:gd name="T4" fmla="*/ 20 w 40"/>
                  <a:gd name="T5" fmla="*/ 41 h 42"/>
                  <a:gd name="T6" fmla="*/ 37 w 40"/>
                  <a:gd name="T7" fmla="*/ 37 h 42"/>
                  <a:gd name="T8" fmla="*/ 40 w 40"/>
                  <a:gd name="T9" fmla="*/ 34 h 42"/>
                  <a:gd name="T10" fmla="*/ 36 w 40"/>
                  <a:gd name="T11" fmla="*/ 23 h 42"/>
                  <a:gd name="T12" fmla="*/ 37 w 40"/>
                  <a:gd name="T13" fmla="*/ 20 h 42"/>
                  <a:gd name="T14" fmla="*/ 30 w 40"/>
                  <a:gd name="T15" fmla="*/ 15 h 42"/>
                  <a:gd name="T16" fmla="*/ 29 w 40"/>
                  <a:gd name="T17" fmla="*/ 1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2">
                    <a:moveTo>
                      <a:pt x="29" y="14"/>
                    </a:moveTo>
                    <a:cubicBezTo>
                      <a:pt x="18" y="0"/>
                      <a:pt x="0" y="9"/>
                      <a:pt x="1" y="22"/>
                    </a:cubicBezTo>
                    <a:cubicBezTo>
                      <a:pt x="1" y="35"/>
                      <a:pt x="11" y="40"/>
                      <a:pt x="20" y="41"/>
                    </a:cubicBezTo>
                    <a:cubicBezTo>
                      <a:pt x="27" y="42"/>
                      <a:pt x="34" y="38"/>
                      <a:pt x="37" y="37"/>
                    </a:cubicBezTo>
                    <a:cubicBezTo>
                      <a:pt x="40" y="35"/>
                      <a:pt x="40" y="34"/>
                      <a:pt x="40" y="34"/>
                    </a:cubicBezTo>
                    <a:cubicBezTo>
                      <a:pt x="39" y="32"/>
                      <a:pt x="35" y="25"/>
                      <a:pt x="36" y="23"/>
                    </a:cubicBezTo>
                    <a:cubicBezTo>
                      <a:pt x="40" y="21"/>
                      <a:pt x="38" y="20"/>
                      <a:pt x="37" y="20"/>
                    </a:cubicBezTo>
                    <a:cubicBezTo>
                      <a:pt x="37" y="19"/>
                      <a:pt x="31" y="16"/>
                      <a:pt x="30" y="15"/>
                    </a:cubicBezTo>
                    <a:cubicBezTo>
                      <a:pt x="30" y="15"/>
                      <a:pt x="30" y="14"/>
                      <a:pt x="29" y="14"/>
                    </a:cubicBez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1" name="Freeform 496">
                <a:extLst>
                  <a:ext uri="{FF2B5EF4-FFF2-40B4-BE49-F238E27FC236}">
                    <a16:creationId xmlns:a16="http://schemas.microsoft.com/office/drawing/2014/main" id="{2700645D-DA77-497D-93A9-BE787AD266F6}"/>
                  </a:ext>
                </a:extLst>
              </p:cNvPr>
              <p:cNvSpPr>
                <a:spLocks/>
              </p:cNvSpPr>
              <p:nvPr/>
            </p:nvSpPr>
            <p:spPr bwMode="auto">
              <a:xfrm>
                <a:off x="3515671" y="2488043"/>
                <a:ext cx="12700" cy="20637"/>
              </a:xfrm>
              <a:custGeom>
                <a:avLst/>
                <a:gdLst>
                  <a:gd name="T0" fmla="*/ 2 w 4"/>
                  <a:gd name="T1" fmla="*/ 0 h 7"/>
                  <a:gd name="T2" fmla="*/ 0 w 4"/>
                  <a:gd name="T3" fmla="*/ 1 h 7"/>
                  <a:gd name="T4" fmla="*/ 2 w 4"/>
                  <a:gd name="T5" fmla="*/ 5 h 7"/>
                  <a:gd name="T6" fmla="*/ 4 w 4"/>
                  <a:gd name="T7" fmla="*/ 7 h 7"/>
                  <a:gd name="T8" fmla="*/ 2 w 4"/>
                  <a:gd name="T9" fmla="*/ 0 h 7"/>
                </a:gdLst>
                <a:ahLst/>
                <a:cxnLst>
                  <a:cxn ang="0">
                    <a:pos x="T0" y="T1"/>
                  </a:cxn>
                  <a:cxn ang="0">
                    <a:pos x="T2" y="T3"/>
                  </a:cxn>
                  <a:cxn ang="0">
                    <a:pos x="T4" y="T5"/>
                  </a:cxn>
                  <a:cxn ang="0">
                    <a:pos x="T6" y="T7"/>
                  </a:cxn>
                  <a:cxn ang="0">
                    <a:pos x="T8" y="T9"/>
                  </a:cxn>
                </a:cxnLst>
                <a:rect l="0" t="0" r="r" b="b"/>
                <a:pathLst>
                  <a:path w="4" h="7">
                    <a:moveTo>
                      <a:pt x="2" y="0"/>
                    </a:moveTo>
                    <a:cubicBezTo>
                      <a:pt x="1" y="0"/>
                      <a:pt x="0" y="0"/>
                      <a:pt x="0" y="1"/>
                    </a:cubicBezTo>
                    <a:cubicBezTo>
                      <a:pt x="0" y="2"/>
                      <a:pt x="1" y="4"/>
                      <a:pt x="2" y="5"/>
                    </a:cubicBezTo>
                    <a:cubicBezTo>
                      <a:pt x="3" y="6"/>
                      <a:pt x="4" y="6"/>
                      <a:pt x="4" y="7"/>
                    </a:cubicBezTo>
                    <a:cubicBezTo>
                      <a:pt x="3" y="5"/>
                      <a:pt x="1" y="2"/>
                      <a:pt x="2" y="0"/>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2" name="Freeform 497">
                <a:extLst>
                  <a:ext uri="{FF2B5EF4-FFF2-40B4-BE49-F238E27FC236}">
                    <a16:creationId xmlns:a16="http://schemas.microsoft.com/office/drawing/2014/main" id="{17998DA6-E5CA-43A5-869D-3317C4E9ECA3}"/>
                  </a:ext>
                </a:extLst>
              </p:cNvPr>
              <p:cNvSpPr>
                <a:spLocks/>
              </p:cNvSpPr>
              <p:nvPr/>
            </p:nvSpPr>
            <p:spPr bwMode="auto">
              <a:xfrm>
                <a:off x="3428358" y="2418193"/>
                <a:ext cx="133350" cy="123825"/>
              </a:xfrm>
              <a:custGeom>
                <a:avLst/>
                <a:gdLst>
                  <a:gd name="T0" fmla="*/ 34 w 44"/>
                  <a:gd name="T1" fmla="*/ 31 h 41"/>
                  <a:gd name="T2" fmla="*/ 34 w 44"/>
                  <a:gd name="T3" fmla="*/ 39 h 41"/>
                  <a:gd name="T4" fmla="*/ 34 w 44"/>
                  <a:gd name="T5" fmla="*/ 39 h 41"/>
                  <a:gd name="T6" fmla="*/ 19 w 44"/>
                  <a:gd name="T7" fmla="*/ 37 h 41"/>
                  <a:gd name="T8" fmla="*/ 18 w 44"/>
                  <a:gd name="T9" fmla="*/ 38 h 41"/>
                  <a:gd name="T10" fmla="*/ 3 w 44"/>
                  <a:gd name="T11" fmla="*/ 33 h 41"/>
                  <a:gd name="T12" fmla="*/ 8 w 44"/>
                  <a:gd name="T13" fmla="*/ 18 h 41"/>
                  <a:gd name="T14" fmla="*/ 10 w 44"/>
                  <a:gd name="T15" fmla="*/ 17 h 41"/>
                  <a:gd name="T16" fmla="*/ 13 w 44"/>
                  <a:gd name="T17" fmla="*/ 10 h 41"/>
                  <a:gd name="T18" fmla="*/ 19 w 44"/>
                  <a:gd name="T19" fmla="*/ 4 h 41"/>
                  <a:gd name="T20" fmla="*/ 32 w 44"/>
                  <a:gd name="T21" fmla="*/ 2 h 41"/>
                  <a:gd name="T22" fmla="*/ 43 w 44"/>
                  <a:gd name="T23" fmla="*/ 4 h 41"/>
                  <a:gd name="T24" fmla="*/ 43 w 44"/>
                  <a:gd name="T25" fmla="*/ 12 h 41"/>
                  <a:gd name="T26" fmla="*/ 43 w 44"/>
                  <a:gd name="T27" fmla="*/ 12 h 41"/>
                  <a:gd name="T28" fmla="*/ 36 w 44"/>
                  <a:gd name="T29" fmla="*/ 15 h 41"/>
                  <a:gd name="T30" fmla="*/ 32 w 44"/>
                  <a:gd name="T31" fmla="*/ 13 h 41"/>
                  <a:gd name="T32" fmla="*/ 32 w 44"/>
                  <a:gd name="T33" fmla="*/ 13 h 41"/>
                  <a:gd name="T34" fmla="*/ 37 w 44"/>
                  <a:gd name="T35" fmla="*/ 23 h 41"/>
                  <a:gd name="T36" fmla="*/ 36 w 44"/>
                  <a:gd name="T37" fmla="*/ 24 h 41"/>
                  <a:gd name="T38" fmla="*/ 31 w 44"/>
                  <a:gd name="T39" fmla="*/ 23 h 41"/>
                  <a:gd name="T40" fmla="*/ 29 w 44"/>
                  <a:gd name="T41" fmla="*/ 24 h 41"/>
                  <a:gd name="T42" fmla="*/ 31 w 44"/>
                  <a:gd name="T43" fmla="*/ 28 h 41"/>
                  <a:gd name="T44" fmla="*/ 33 w 44"/>
                  <a:gd name="T45" fmla="*/ 30 h 41"/>
                  <a:gd name="T46" fmla="*/ 34 w 44"/>
                  <a:gd name="T47"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41">
                    <a:moveTo>
                      <a:pt x="34" y="31"/>
                    </a:moveTo>
                    <a:cubicBezTo>
                      <a:pt x="34" y="31"/>
                      <a:pt x="37" y="36"/>
                      <a:pt x="34" y="39"/>
                    </a:cubicBezTo>
                    <a:cubicBezTo>
                      <a:pt x="34" y="39"/>
                      <a:pt x="34" y="39"/>
                      <a:pt x="34" y="39"/>
                    </a:cubicBezTo>
                    <a:cubicBezTo>
                      <a:pt x="29" y="40"/>
                      <a:pt x="24" y="40"/>
                      <a:pt x="19" y="37"/>
                    </a:cubicBezTo>
                    <a:cubicBezTo>
                      <a:pt x="19" y="37"/>
                      <a:pt x="18" y="38"/>
                      <a:pt x="18" y="38"/>
                    </a:cubicBezTo>
                    <a:cubicBezTo>
                      <a:pt x="12" y="41"/>
                      <a:pt x="5" y="38"/>
                      <a:pt x="3" y="33"/>
                    </a:cubicBezTo>
                    <a:cubicBezTo>
                      <a:pt x="0" y="27"/>
                      <a:pt x="3" y="21"/>
                      <a:pt x="8" y="18"/>
                    </a:cubicBezTo>
                    <a:cubicBezTo>
                      <a:pt x="9" y="18"/>
                      <a:pt x="9" y="17"/>
                      <a:pt x="10" y="17"/>
                    </a:cubicBezTo>
                    <a:cubicBezTo>
                      <a:pt x="10" y="15"/>
                      <a:pt x="11" y="13"/>
                      <a:pt x="13" y="10"/>
                    </a:cubicBezTo>
                    <a:cubicBezTo>
                      <a:pt x="14" y="8"/>
                      <a:pt x="16" y="6"/>
                      <a:pt x="19" y="4"/>
                    </a:cubicBezTo>
                    <a:cubicBezTo>
                      <a:pt x="23" y="2"/>
                      <a:pt x="28" y="1"/>
                      <a:pt x="32" y="2"/>
                    </a:cubicBezTo>
                    <a:cubicBezTo>
                      <a:pt x="36" y="0"/>
                      <a:pt x="40" y="1"/>
                      <a:pt x="43" y="4"/>
                    </a:cubicBezTo>
                    <a:cubicBezTo>
                      <a:pt x="44" y="7"/>
                      <a:pt x="44" y="10"/>
                      <a:pt x="43" y="12"/>
                    </a:cubicBezTo>
                    <a:cubicBezTo>
                      <a:pt x="43" y="12"/>
                      <a:pt x="43" y="12"/>
                      <a:pt x="43" y="12"/>
                    </a:cubicBezTo>
                    <a:cubicBezTo>
                      <a:pt x="41" y="14"/>
                      <a:pt x="38" y="15"/>
                      <a:pt x="36" y="15"/>
                    </a:cubicBezTo>
                    <a:cubicBezTo>
                      <a:pt x="34" y="14"/>
                      <a:pt x="32" y="13"/>
                      <a:pt x="32" y="13"/>
                    </a:cubicBezTo>
                    <a:cubicBezTo>
                      <a:pt x="32" y="13"/>
                      <a:pt x="32" y="13"/>
                      <a:pt x="32" y="13"/>
                    </a:cubicBezTo>
                    <a:cubicBezTo>
                      <a:pt x="37" y="23"/>
                      <a:pt x="37" y="23"/>
                      <a:pt x="37" y="23"/>
                    </a:cubicBezTo>
                    <a:cubicBezTo>
                      <a:pt x="38" y="24"/>
                      <a:pt x="36" y="24"/>
                      <a:pt x="36" y="24"/>
                    </a:cubicBezTo>
                    <a:cubicBezTo>
                      <a:pt x="36" y="24"/>
                      <a:pt x="33" y="23"/>
                      <a:pt x="31" y="23"/>
                    </a:cubicBezTo>
                    <a:cubicBezTo>
                      <a:pt x="30" y="23"/>
                      <a:pt x="29" y="23"/>
                      <a:pt x="29" y="24"/>
                    </a:cubicBezTo>
                    <a:cubicBezTo>
                      <a:pt x="29" y="25"/>
                      <a:pt x="30" y="27"/>
                      <a:pt x="31" y="28"/>
                    </a:cubicBezTo>
                    <a:cubicBezTo>
                      <a:pt x="32" y="29"/>
                      <a:pt x="33" y="29"/>
                      <a:pt x="33" y="30"/>
                    </a:cubicBezTo>
                    <a:cubicBezTo>
                      <a:pt x="34" y="30"/>
                      <a:pt x="34" y="31"/>
                      <a:pt x="34" y="3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3" name="Freeform 498">
                <a:extLst>
                  <a:ext uri="{FF2B5EF4-FFF2-40B4-BE49-F238E27FC236}">
                    <a16:creationId xmlns:a16="http://schemas.microsoft.com/office/drawing/2014/main" id="{60325BB7-F8CC-4967-96F5-27E708FE4E7C}"/>
                  </a:ext>
                </a:extLst>
              </p:cNvPr>
              <p:cNvSpPr>
                <a:spLocks/>
              </p:cNvSpPr>
              <p:nvPr/>
            </p:nvSpPr>
            <p:spPr bwMode="auto">
              <a:xfrm>
                <a:off x="3549008" y="2470580"/>
                <a:ext cx="9525" cy="4762"/>
              </a:xfrm>
              <a:custGeom>
                <a:avLst/>
                <a:gdLst>
                  <a:gd name="T0" fmla="*/ 2 w 3"/>
                  <a:gd name="T1" fmla="*/ 1 h 2"/>
                  <a:gd name="T2" fmla="*/ 3 w 3"/>
                  <a:gd name="T3" fmla="*/ 2 h 2"/>
                  <a:gd name="T4" fmla="*/ 3 w 3"/>
                  <a:gd name="T5" fmla="*/ 1 h 2"/>
                  <a:gd name="T6" fmla="*/ 1 w 3"/>
                  <a:gd name="T7" fmla="*/ 0 h 2"/>
                  <a:gd name="T8" fmla="*/ 0 w 3"/>
                  <a:gd name="T9" fmla="*/ 2 h 2"/>
                  <a:gd name="T10" fmla="*/ 1 w 3"/>
                  <a:gd name="T11" fmla="*/ 2 h 2"/>
                  <a:gd name="T12" fmla="*/ 2 w 3"/>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2" y="1"/>
                    </a:moveTo>
                    <a:cubicBezTo>
                      <a:pt x="3" y="2"/>
                      <a:pt x="3" y="2"/>
                      <a:pt x="3" y="2"/>
                    </a:cubicBezTo>
                    <a:cubicBezTo>
                      <a:pt x="3" y="1"/>
                      <a:pt x="3" y="1"/>
                      <a:pt x="3" y="1"/>
                    </a:cubicBezTo>
                    <a:cubicBezTo>
                      <a:pt x="2" y="0"/>
                      <a:pt x="2" y="0"/>
                      <a:pt x="1" y="0"/>
                    </a:cubicBezTo>
                    <a:cubicBezTo>
                      <a:pt x="0" y="0"/>
                      <a:pt x="0" y="1"/>
                      <a:pt x="0" y="2"/>
                    </a:cubicBezTo>
                    <a:cubicBezTo>
                      <a:pt x="1" y="2"/>
                      <a:pt x="1" y="2"/>
                      <a:pt x="1" y="2"/>
                    </a:cubicBezTo>
                    <a:cubicBezTo>
                      <a:pt x="1" y="2"/>
                      <a:pt x="1" y="2"/>
                      <a:pt x="2"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4" name="Freeform 499">
                <a:extLst>
                  <a:ext uri="{FF2B5EF4-FFF2-40B4-BE49-F238E27FC236}">
                    <a16:creationId xmlns:a16="http://schemas.microsoft.com/office/drawing/2014/main" id="{064A2B14-7FB2-4EED-B550-52CBF4471F3B}"/>
                  </a:ext>
                </a:extLst>
              </p:cNvPr>
              <p:cNvSpPr>
                <a:spLocks/>
              </p:cNvSpPr>
              <p:nvPr/>
            </p:nvSpPr>
            <p:spPr bwMode="auto">
              <a:xfrm>
                <a:off x="3571233" y="2497568"/>
                <a:ext cx="14287" cy="6350"/>
              </a:xfrm>
              <a:custGeom>
                <a:avLst/>
                <a:gdLst>
                  <a:gd name="T0" fmla="*/ 0 w 5"/>
                  <a:gd name="T1" fmla="*/ 2 h 2"/>
                  <a:gd name="T2" fmla="*/ 2 w 5"/>
                  <a:gd name="T3" fmla="*/ 1 h 2"/>
                  <a:gd name="T4" fmla="*/ 4 w 5"/>
                  <a:gd name="T5" fmla="*/ 0 h 2"/>
                  <a:gd name="T6" fmla="*/ 5 w 5"/>
                  <a:gd name="T7" fmla="*/ 0 h 2"/>
                  <a:gd name="T8" fmla="*/ 5 w 5"/>
                  <a:gd name="T9" fmla="*/ 1 h 2"/>
                  <a:gd name="T10" fmla="*/ 5 w 5"/>
                  <a:gd name="T11" fmla="*/ 1 h 2"/>
                  <a:gd name="T12" fmla="*/ 2 w 5"/>
                  <a:gd name="T13" fmla="*/ 2 h 2"/>
                  <a:gd name="T14" fmla="*/ 0 w 5"/>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0" y="2"/>
                    </a:moveTo>
                    <a:cubicBezTo>
                      <a:pt x="0" y="2"/>
                      <a:pt x="1" y="2"/>
                      <a:pt x="2" y="1"/>
                    </a:cubicBezTo>
                    <a:cubicBezTo>
                      <a:pt x="3" y="1"/>
                      <a:pt x="4" y="0"/>
                      <a:pt x="4" y="0"/>
                    </a:cubicBezTo>
                    <a:cubicBezTo>
                      <a:pt x="5" y="0"/>
                      <a:pt x="5" y="0"/>
                      <a:pt x="5" y="0"/>
                    </a:cubicBezTo>
                    <a:cubicBezTo>
                      <a:pt x="5" y="1"/>
                      <a:pt x="5" y="1"/>
                      <a:pt x="5" y="1"/>
                    </a:cubicBezTo>
                    <a:cubicBezTo>
                      <a:pt x="5" y="1"/>
                      <a:pt x="5" y="1"/>
                      <a:pt x="5" y="1"/>
                    </a:cubicBezTo>
                    <a:cubicBezTo>
                      <a:pt x="5" y="1"/>
                      <a:pt x="3" y="1"/>
                      <a:pt x="2" y="2"/>
                    </a:cubicBezTo>
                    <a:cubicBezTo>
                      <a:pt x="1" y="2"/>
                      <a:pt x="0" y="2"/>
                      <a:pt x="0" y="2"/>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5" name="Freeform 500">
                <a:extLst>
                  <a:ext uri="{FF2B5EF4-FFF2-40B4-BE49-F238E27FC236}">
                    <a16:creationId xmlns:a16="http://schemas.microsoft.com/office/drawing/2014/main" id="{17F529A0-5D07-4CFA-836A-DE2B9FF7ABB2}"/>
                  </a:ext>
                </a:extLst>
              </p:cNvPr>
              <p:cNvSpPr>
                <a:spLocks/>
              </p:cNvSpPr>
              <p:nvPr/>
            </p:nvSpPr>
            <p:spPr bwMode="auto">
              <a:xfrm>
                <a:off x="3571233" y="2500743"/>
                <a:ext cx="14287" cy="3175"/>
              </a:xfrm>
              <a:custGeom>
                <a:avLst/>
                <a:gdLst>
                  <a:gd name="T0" fmla="*/ 0 w 5"/>
                  <a:gd name="T1" fmla="*/ 1 h 1"/>
                  <a:gd name="T2" fmla="*/ 2 w 5"/>
                  <a:gd name="T3" fmla="*/ 0 h 1"/>
                  <a:gd name="T4" fmla="*/ 5 w 5"/>
                  <a:gd name="T5" fmla="*/ 0 h 1"/>
                  <a:gd name="T6" fmla="*/ 5 w 5"/>
                  <a:gd name="T7" fmla="*/ 0 h 1"/>
                  <a:gd name="T8" fmla="*/ 5 w 5"/>
                  <a:gd name="T9" fmla="*/ 0 h 1"/>
                  <a:gd name="T10" fmla="*/ 5 w 5"/>
                  <a:gd name="T11" fmla="*/ 0 h 1"/>
                  <a:gd name="T12" fmla="*/ 2 w 5"/>
                  <a:gd name="T13" fmla="*/ 1 h 1"/>
                  <a:gd name="T14" fmla="*/ 0 w 5"/>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
                    <a:moveTo>
                      <a:pt x="0" y="1"/>
                    </a:moveTo>
                    <a:cubicBezTo>
                      <a:pt x="0" y="1"/>
                      <a:pt x="1" y="1"/>
                      <a:pt x="2" y="0"/>
                    </a:cubicBezTo>
                    <a:cubicBezTo>
                      <a:pt x="3" y="0"/>
                      <a:pt x="5" y="0"/>
                      <a:pt x="5" y="0"/>
                    </a:cubicBezTo>
                    <a:cubicBezTo>
                      <a:pt x="5" y="0"/>
                      <a:pt x="5" y="0"/>
                      <a:pt x="5" y="0"/>
                    </a:cubicBezTo>
                    <a:cubicBezTo>
                      <a:pt x="5" y="0"/>
                      <a:pt x="5" y="0"/>
                      <a:pt x="5" y="0"/>
                    </a:cubicBezTo>
                    <a:cubicBezTo>
                      <a:pt x="5" y="0"/>
                      <a:pt x="5" y="0"/>
                      <a:pt x="5" y="0"/>
                    </a:cubicBezTo>
                    <a:cubicBezTo>
                      <a:pt x="5" y="0"/>
                      <a:pt x="3" y="1"/>
                      <a:pt x="2" y="1"/>
                    </a:cubicBezTo>
                    <a:cubicBezTo>
                      <a:pt x="1" y="1"/>
                      <a:pt x="0" y="1"/>
                      <a:pt x="0" y="1"/>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6" name="Freeform 501">
                <a:extLst>
                  <a:ext uri="{FF2B5EF4-FFF2-40B4-BE49-F238E27FC236}">
                    <a16:creationId xmlns:a16="http://schemas.microsoft.com/office/drawing/2014/main" id="{BC2BEEAE-9929-4342-96A0-36468A0E6A6B}"/>
                  </a:ext>
                </a:extLst>
              </p:cNvPr>
              <p:cNvSpPr>
                <a:spLocks/>
              </p:cNvSpPr>
              <p:nvPr/>
            </p:nvSpPr>
            <p:spPr bwMode="auto">
              <a:xfrm>
                <a:off x="3555358" y="2896030"/>
                <a:ext cx="125412" cy="39687"/>
              </a:xfrm>
              <a:custGeom>
                <a:avLst/>
                <a:gdLst>
                  <a:gd name="T0" fmla="*/ 0 w 79"/>
                  <a:gd name="T1" fmla="*/ 6 h 25"/>
                  <a:gd name="T2" fmla="*/ 0 w 79"/>
                  <a:gd name="T3" fmla="*/ 0 h 25"/>
                  <a:gd name="T4" fmla="*/ 79 w 79"/>
                  <a:gd name="T5" fmla="*/ 25 h 25"/>
                  <a:gd name="T6" fmla="*/ 0 w 79"/>
                  <a:gd name="T7" fmla="*/ 6 h 25"/>
                </a:gdLst>
                <a:ahLst/>
                <a:cxnLst>
                  <a:cxn ang="0">
                    <a:pos x="T0" y="T1"/>
                  </a:cxn>
                  <a:cxn ang="0">
                    <a:pos x="T2" y="T3"/>
                  </a:cxn>
                  <a:cxn ang="0">
                    <a:pos x="T4" y="T5"/>
                  </a:cxn>
                  <a:cxn ang="0">
                    <a:pos x="T6" y="T7"/>
                  </a:cxn>
                </a:cxnLst>
                <a:rect l="0" t="0" r="r" b="b"/>
                <a:pathLst>
                  <a:path w="79" h="25">
                    <a:moveTo>
                      <a:pt x="0" y="6"/>
                    </a:moveTo>
                    <a:lnTo>
                      <a:pt x="0" y="0"/>
                    </a:lnTo>
                    <a:lnTo>
                      <a:pt x="79" y="25"/>
                    </a:lnTo>
                    <a:lnTo>
                      <a:pt x="0" y="6"/>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grpSp>
    </p:spTree>
    <p:extLst>
      <p:ext uri="{BB962C8B-B14F-4D97-AF65-F5344CB8AC3E}">
        <p14:creationId xmlns:p14="http://schemas.microsoft.com/office/powerpoint/2010/main" val="3717026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244B33-EB2A-476F-9943-F5B9B857C4F4}"/>
              </a:ext>
            </a:extLst>
          </p:cNvPr>
          <p:cNvSpPr>
            <a:spLocks noGrp="1"/>
          </p:cNvSpPr>
          <p:nvPr>
            <p:ph type="title"/>
          </p:nvPr>
        </p:nvSpPr>
        <p:spPr/>
        <p:txBody>
          <a:bodyPr/>
          <a:lstStyle/>
          <a:p>
            <a:r>
              <a:rPr lang="en-GB"/>
              <a:t>Agile at Scale with Aligned Autonomy</a:t>
            </a:r>
            <a:endParaRPr lang="en-US"/>
          </a:p>
        </p:txBody>
      </p:sp>
      <p:sp>
        <p:nvSpPr>
          <p:cNvPr id="5" name="Content Placeholder 1">
            <a:extLst>
              <a:ext uri="{FF2B5EF4-FFF2-40B4-BE49-F238E27FC236}">
                <a16:creationId xmlns:a16="http://schemas.microsoft.com/office/drawing/2014/main" id="{75963E25-550E-4DB1-B5FA-304A8BC69166}"/>
              </a:ext>
            </a:extLst>
          </p:cNvPr>
          <p:cNvSpPr txBox="1">
            <a:spLocks/>
          </p:cNvSpPr>
          <p:nvPr/>
        </p:nvSpPr>
        <p:spPr>
          <a:xfrm>
            <a:off x="7226349" y="1572589"/>
            <a:ext cx="4612712" cy="4993406"/>
          </a:xfrm>
          <a:prstGeom prst="rect">
            <a:avLst/>
          </a:prstGeom>
        </p:spPr>
        <p:txBody>
          <a:bodyPr vert="horz" wrap="square" lIns="146304" tIns="91440" rIns="146304" bIns="91440" rtlCol="0">
            <a:normAutofit fontScale="92500" lnSpcReduction="20000"/>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Font typeface="Wingdings" panose="05000000000000000000" pitchFamily="2" charset="2"/>
              <a:buNone/>
            </a:pPr>
            <a:r>
              <a:rPr lang="en-US" sz="3200" b="1"/>
              <a:t>Organization</a:t>
            </a:r>
          </a:p>
          <a:p>
            <a:pPr marL="0" indent="0">
              <a:lnSpc>
                <a:spcPct val="150000"/>
              </a:lnSpc>
              <a:buFont typeface="Wingdings" panose="05000000000000000000" pitchFamily="2" charset="2"/>
              <a:buNone/>
            </a:pPr>
            <a:r>
              <a:rPr lang="en-US" sz="3200" b="1"/>
              <a:t>Roles </a:t>
            </a:r>
          </a:p>
          <a:p>
            <a:pPr marL="0" indent="0">
              <a:lnSpc>
                <a:spcPct val="150000"/>
              </a:lnSpc>
              <a:buFont typeface="Wingdings" panose="05000000000000000000" pitchFamily="2" charset="2"/>
              <a:buNone/>
            </a:pPr>
            <a:r>
              <a:rPr lang="en-US" sz="3200" b="1"/>
              <a:t>Teams</a:t>
            </a:r>
          </a:p>
          <a:p>
            <a:pPr marL="0" indent="0">
              <a:lnSpc>
                <a:spcPct val="150000"/>
              </a:lnSpc>
              <a:buFont typeface="Wingdings" panose="05000000000000000000" pitchFamily="2" charset="2"/>
              <a:buNone/>
            </a:pPr>
            <a:r>
              <a:rPr lang="en-US" sz="3200" b="1"/>
              <a:t>Cadence</a:t>
            </a:r>
          </a:p>
          <a:p>
            <a:pPr marL="0" indent="0">
              <a:lnSpc>
                <a:spcPct val="150000"/>
              </a:lnSpc>
              <a:buFont typeface="Wingdings" panose="05000000000000000000" pitchFamily="2" charset="2"/>
              <a:buNone/>
            </a:pPr>
            <a:r>
              <a:rPr lang="en-US" sz="3200" b="1"/>
              <a:t>Taxonomy</a:t>
            </a:r>
          </a:p>
          <a:p>
            <a:pPr marL="0" indent="0">
              <a:lnSpc>
                <a:spcPct val="150000"/>
              </a:lnSpc>
              <a:buFont typeface="Wingdings" panose="05000000000000000000" pitchFamily="2" charset="2"/>
              <a:buNone/>
            </a:pPr>
            <a:r>
              <a:rPr lang="en-US" sz="3200" b="1"/>
              <a:t>Plan</a:t>
            </a:r>
          </a:p>
          <a:p>
            <a:pPr marL="0" indent="0">
              <a:lnSpc>
                <a:spcPct val="150000"/>
              </a:lnSpc>
              <a:buFont typeface="Wingdings" panose="05000000000000000000" pitchFamily="2" charset="2"/>
              <a:buNone/>
            </a:pPr>
            <a:r>
              <a:rPr lang="en-US" sz="3200" b="1"/>
              <a:t>Practices</a:t>
            </a:r>
          </a:p>
          <a:p>
            <a:pPr>
              <a:lnSpc>
                <a:spcPct val="150000"/>
              </a:lnSpc>
            </a:pPr>
            <a:endParaRPr lang="en-US" sz="3200" b="1"/>
          </a:p>
        </p:txBody>
      </p:sp>
      <p:sp>
        <p:nvSpPr>
          <p:cNvPr id="6" name="Right Brace 5">
            <a:extLst>
              <a:ext uri="{FF2B5EF4-FFF2-40B4-BE49-F238E27FC236}">
                <a16:creationId xmlns:a16="http://schemas.microsoft.com/office/drawing/2014/main" id="{57E9E464-2804-4325-9C27-B92046A6B43C}"/>
              </a:ext>
            </a:extLst>
          </p:cNvPr>
          <p:cNvSpPr/>
          <p:nvPr/>
        </p:nvSpPr>
        <p:spPr>
          <a:xfrm>
            <a:off x="9889442" y="1913086"/>
            <a:ext cx="180521" cy="3116188"/>
          </a:xfrm>
          <a:prstGeom prst="rightBrace">
            <a:avLst>
              <a:gd name="adj1" fmla="val 19819"/>
              <a:gd name="adj2" fmla="val 50000"/>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b="1"/>
          </a:p>
        </p:txBody>
      </p:sp>
      <p:sp>
        <p:nvSpPr>
          <p:cNvPr id="7" name="Right Brace 6">
            <a:extLst>
              <a:ext uri="{FF2B5EF4-FFF2-40B4-BE49-F238E27FC236}">
                <a16:creationId xmlns:a16="http://schemas.microsoft.com/office/drawing/2014/main" id="{9CA3B239-1F4C-40DF-84B8-787B12616D49}"/>
              </a:ext>
            </a:extLst>
          </p:cNvPr>
          <p:cNvSpPr/>
          <p:nvPr/>
        </p:nvSpPr>
        <p:spPr>
          <a:xfrm>
            <a:off x="9889442" y="5245299"/>
            <a:ext cx="180519" cy="1204289"/>
          </a:xfrm>
          <a:prstGeom prst="rightBrace">
            <a:avLst>
              <a:gd name="adj1" fmla="val 19819"/>
              <a:gd name="adj2" fmla="val 50000"/>
            </a:avLst>
          </a:prstGeom>
          <a:ln w="190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24" b="1"/>
          </a:p>
        </p:txBody>
      </p:sp>
      <p:cxnSp>
        <p:nvCxnSpPr>
          <p:cNvPr id="8" name="Straight Connector 7">
            <a:extLst>
              <a:ext uri="{FF2B5EF4-FFF2-40B4-BE49-F238E27FC236}">
                <a16:creationId xmlns:a16="http://schemas.microsoft.com/office/drawing/2014/main" id="{2A191491-AE9C-4C79-A6DD-DA1E0730BA60}"/>
              </a:ext>
            </a:extLst>
          </p:cNvPr>
          <p:cNvCxnSpPr>
            <a:cxnSpLocks/>
          </p:cNvCxnSpPr>
          <p:nvPr/>
        </p:nvCxnSpPr>
        <p:spPr>
          <a:xfrm flipV="1">
            <a:off x="7528932" y="5153445"/>
            <a:ext cx="2246671" cy="1"/>
          </a:xfrm>
          <a:prstGeom prst="line">
            <a:avLst/>
          </a:prstGeom>
          <a:noFill/>
          <a:ln w="22225">
            <a:solidFill>
              <a:schemeClr val="bg1">
                <a:lumMod val="75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9" name="Rectangle 8">
            <a:extLst>
              <a:ext uri="{FF2B5EF4-FFF2-40B4-BE49-F238E27FC236}">
                <a16:creationId xmlns:a16="http://schemas.microsoft.com/office/drawing/2014/main" id="{8AFEAD91-5DD1-4485-AB6B-9F35E6283F45}"/>
              </a:ext>
            </a:extLst>
          </p:cNvPr>
          <p:cNvSpPr/>
          <p:nvPr/>
        </p:nvSpPr>
        <p:spPr bwMode="auto">
          <a:xfrm>
            <a:off x="9979701" y="3243572"/>
            <a:ext cx="1738224" cy="4552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5" fontAlgn="base">
              <a:lnSpc>
                <a:spcPct val="90000"/>
              </a:lnSpc>
              <a:spcBef>
                <a:spcPct val="0"/>
              </a:spcBef>
              <a:spcAft>
                <a:spcPct val="0"/>
              </a:spcAft>
            </a:pPr>
            <a:r>
              <a:rPr lang="en-US" sz="2400" b="1">
                <a:solidFill>
                  <a:schemeClr val="tx1">
                    <a:lumMod val="65000"/>
                    <a:lumOff val="35000"/>
                  </a:schemeClr>
                </a:solidFill>
                <a:latin typeface="+mj-lt"/>
                <a:ea typeface="Segoe UI" pitchFamily="34" charset="0"/>
                <a:cs typeface="Segoe UI" pitchFamily="34" charset="0"/>
              </a:rPr>
              <a:t>Alignment</a:t>
            </a:r>
            <a:endParaRPr lang="en-US" sz="2133" b="1">
              <a:solidFill>
                <a:schemeClr val="tx1">
                  <a:lumMod val="65000"/>
                  <a:lumOff val="35000"/>
                </a:schemeClr>
              </a:solidFill>
              <a:latin typeface="+mj-lt"/>
              <a:ea typeface="Segoe UI" pitchFamily="34" charset="0"/>
              <a:cs typeface="Segoe UI" pitchFamily="34" charset="0"/>
            </a:endParaRPr>
          </a:p>
        </p:txBody>
      </p:sp>
      <p:sp>
        <p:nvSpPr>
          <p:cNvPr id="10" name="Rectangle 9">
            <a:extLst>
              <a:ext uri="{FF2B5EF4-FFF2-40B4-BE49-F238E27FC236}">
                <a16:creationId xmlns:a16="http://schemas.microsoft.com/office/drawing/2014/main" id="{DB896CA1-87CB-4EEB-88F8-B0846E41A385}"/>
              </a:ext>
            </a:extLst>
          </p:cNvPr>
          <p:cNvSpPr/>
          <p:nvPr/>
        </p:nvSpPr>
        <p:spPr bwMode="auto">
          <a:xfrm>
            <a:off x="9979701" y="5620138"/>
            <a:ext cx="1738224" cy="4552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algn="ctr" defTabSz="685575" fontAlgn="base">
              <a:lnSpc>
                <a:spcPct val="90000"/>
              </a:lnSpc>
              <a:spcBef>
                <a:spcPct val="0"/>
              </a:spcBef>
              <a:spcAft>
                <a:spcPct val="0"/>
              </a:spcAft>
            </a:pPr>
            <a:r>
              <a:rPr lang="en-US" sz="2400" b="1">
                <a:solidFill>
                  <a:schemeClr val="tx1">
                    <a:lumMod val="65000"/>
                    <a:lumOff val="35000"/>
                  </a:schemeClr>
                </a:solidFill>
                <a:latin typeface="+mj-lt"/>
                <a:ea typeface="Segoe UI" pitchFamily="34" charset="0"/>
                <a:cs typeface="Segoe UI" pitchFamily="34" charset="0"/>
              </a:rPr>
              <a:t>Autonomy</a:t>
            </a:r>
          </a:p>
        </p:txBody>
      </p:sp>
      <p:sp>
        <p:nvSpPr>
          <p:cNvPr id="11" name="Rectangle 10">
            <a:extLst>
              <a:ext uri="{FF2B5EF4-FFF2-40B4-BE49-F238E27FC236}">
                <a16:creationId xmlns:a16="http://schemas.microsoft.com/office/drawing/2014/main" id="{D5222085-0C6A-4873-8FAD-8843D09E704D}"/>
              </a:ext>
            </a:extLst>
          </p:cNvPr>
          <p:cNvSpPr/>
          <p:nvPr/>
        </p:nvSpPr>
        <p:spPr bwMode="auto">
          <a:xfrm>
            <a:off x="555723" y="1364330"/>
            <a:ext cx="5597752" cy="7963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ctr" anchorCtr="0" forceAA="0" compatLnSpc="1">
            <a:prstTxWarp prst="textNoShape">
              <a:avLst/>
            </a:prstTxWarp>
            <a:noAutofit/>
          </a:bodyPr>
          <a:lstStyle/>
          <a:p>
            <a:pPr defTabSz="685575" fontAlgn="base">
              <a:lnSpc>
                <a:spcPct val="90000"/>
              </a:lnSpc>
              <a:spcBef>
                <a:spcPct val="0"/>
              </a:spcBef>
              <a:spcAft>
                <a:spcPct val="0"/>
              </a:spcAft>
            </a:pPr>
            <a:r>
              <a:rPr lang="en-US" sz="2353" b="1" i="1">
                <a:solidFill>
                  <a:schemeClr val="tx1"/>
                </a:solidFill>
                <a:latin typeface="+mj-lt"/>
                <a:ea typeface="Segoe UI" pitchFamily="34" charset="0"/>
                <a:cs typeface="Segoe UI" pitchFamily="34" charset="0"/>
              </a:rPr>
              <a:t>“Let’s try to give our teams three things…. Autonomy, Mastery, Purpose”</a:t>
            </a:r>
          </a:p>
        </p:txBody>
      </p:sp>
      <p:pic>
        <p:nvPicPr>
          <p:cNvPr id="12" name="Picture 11">
            <a:extLst>
              <a:ext uri="{FF2B5EF4-FFF2-40B4-BE49-F238E27FC236}">
                <a16:creationId xmlns:a16="http://schemas.microsoft.com/office/drawing/2014/main" id="{14F041A8-B903-487B-A409-7B06E710CB1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023"/>
          <a:stretch/>
        </p:blipFill>
        <p:spPr>
          <a:xfrm>
            <a:off x="1969765" y="2489150"/>
            <a:ext cx="2528681" cy="371667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4016017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9" grpId="0"/>
      <p:bldP spid="10"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49766" y="2160086"/>
            <a:ext cx="3970580" cy="34195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64" b="1">
                <a:solidFill>
                  <a:schemeClr val="tx1"/>
                </a:solidFill>
              </a:rPr>
              <a:t>Group A</a:t>
            </a:r>
          </a:p>
          <a:p>
            <a:endParaRPr lang="en-US" sz="2176" b="1">
              <a:solidFill>
                <a:schemeClr val="tx1"/>
              </a:solidFill>
            </a:endParaRPr>
          </a:p>
          <a:p>
            <a:pPr marL="388591" indent="-388591">
              <a:buFont typeface="Arial" panose="020B0604020202020204" pitchFamily="34" charset="0"/>
              <a:buChar char="•"/>
            </a:pPr>
            <a:r>
              <a:rPr lang="en-US" sz="2720" b="1" spc="-102">
                <a:ln w="3175">
                  <a:noFill/>
                </a:ln>
                <a:solidFill>
                  <a:schemeClr val="tx1"/>
                </a:solidFill>
                <a:latin typeface="+mj-lt"/>
                <a:ea typeface="Segoe UI" pitchFamily="34" charset="0"/>
                <a:cs typeface="Segoe UI" pitchFamily="34" charset="0"/>
              </a:rPr>
              <a:t>Business plan</a:t>
            </a:r>
          </a:p>
          <a:p>
            <a:pPr marL="388591" indent="-388591">
              <a:buFont typeface="Arial" panose="020B0604020202020204" pitchFamily="34" charset="0"/>
              <a:buChar char="•"/>
            </a:pPr>
            <a:r>
              <a:rPr lang="en-US" sz="2720" b="1" spc="-102">
                <a:ln w="3175">
                  <a:noFill/>
                </a:ln>
                <a:solidFill>
                  <a:schemeClr val="tx1"/>
                </a:solidFill>
                <a:latin typeface="+mj-lt"/>
                <a:ea typeface="Segoe UI" pitchFamily="34" charset="0"/>
                <a:cs typeface="Segoe UI" pitchFamily="34" charset="0"/>
              </a:rPr>
              <a:t>Established in the market</a:t>
            </a:r>
          </a:p>
          <a:p>
            <a:pPr marL="388591" indent="-388591">
              <a:buFont typeface="Arial" panose="020B0604020202020204" pitchFamily="34" charset="0"/>
              <a:buChar char="•"/>
            </a:pPr>
            <a:r>
              <a:rPr lang="en-US" sz="2720" b="1" spc="-102">
                <a:ln w="3175">
                  <a:noFill/>
                </a:ln>
                <a:solidFill>
                  <a:schemeClr val="tx1"/>
                </a:solidFill>
                <a:latin typeface="+mj-lt"/>
                <a:ea typeface="Segoe UI" pitchFamily="34" charset="0"/>
                <a:cs typeface="Segoe UI" pitchFamily="34" charset="0"/>
              </a:rPr>
              <a:t>Well funded</a:t>
            </a:r>
          </a:p>
          <a:p>
            <a:pPr marL="388591" indent="-388591">
              <a:buFont typeface="Arial" panose="020B0604020202020204" pitchFamily="34" charset="0"/>
              <a:buChar char="•"/>
            </a:pPr>
            <a:r>
              <a:rPr lang="en-US" sz="2720" b="1" spc="-102">
                <a:ln w="3175">
                  <a:noFill/>
                </a:ln>
                <a:solidFill>
                  <a:schemeClr val="tx1"/>
                </a:solidFill>
                <a:latin typeface="+mj-lt"/>
                <a:ea typeface="Segoe UI" pitchFamily="34" charset="0"/>
                <a:cs typeface="Segoe UI" pitchFamily="34" charset="0"/>
              </a:rPr>
              <a:t>Hiring the best people</a:t>
            </a:r>
          </a:p>
        </p:txBody>
      </p:sp>
      <p:sp>
        <p:nvSpPr>
          <p:cNvPr id="10" name="Rectangle 9"/>
          <p:cNvSpPr/>
          <p:nvPr/>
        </p:nvSpPr>
        <p:spPr>
          <a:xfrm>
            <a:off x="6760324" y="2187581"/>
            <a:ext cx="3697491" cy="34195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264" b="1">
                <a:solidFill>
                  <a:schemeClr val="tx1"/>
                </a:solidFill>
              </a:rPr>
              <a:t>Group B</a:t>
            </a:r>
          </a:p>
          <a:p>
            <a:endParaRPr lang="en-US" sz="2176" b="1">
              <a:solidFill>
                <a:schemeClr val="tx1"/>
              </a:solidFill>
            </a:endParaRPr>
          </a:p>
          <a:p>
            <a:pPr marL="388591" indent="-388591">
              <a:buFont typeface="Arial" panose="020B0604020202020204" pitchFamily="34" charset="0"/>
              <a:buChar char="•"/>
            </a:pPr>
            <a:r>
              <a:rPr lang="en-US" sz="2720" b="1" spc="-102">
                <a:ln w="3175">
                  <a:noFill/>
                </a:ln>
                <a:solidFill>
                  <a:schemeClr val="tx1"/>
                </a:solidFill>
                <a:latin typeface="+mj-lt"/>
                <a:ea typeface="Segoe UI" pitchFamily="34" charset="0"/>
                <a:cs typeface="Segoe UI" pitchFamily="34" charset="0"/>
              </a:rPr>
              <a:t>Working for free</a:t>
            </a:r>
          </a:p>
          <a:p>
            <a:pPr marL="388591" indent="-388591">
              <a:buFont typeface="Arial" panose="020B0604020202020204" pitchFamily="34" charset="0"/>
              <a:buChar char="•"/>
            </a:pPr>
            <a:r>
              <a:rPr lang="en-US" sz="2720" b="1" spc="-102">
                <a:ln w="3175">
                  <a:noFill/>
                </a:ln>
                <a:solidFill>
                  <a:schemeClr val="tx1"/>
                </a:solidFill>
                <a:latin typeface="+mj-lt"/>
                <a:ea typeface="Segoe UI" pitchFamily="34" charset="0"/>
                <a:cs typeface="Segoe UI" pitchFamily="34" charset="0"/>
              </a:rPr>
              <a:t>In their spare time</a:t>
            </a:r>
          </a:p>
          <a:p>
            <a:pPr marL="388591" indent="-388591">
              <a:buFont typeface="Arial" panose="020B0604020202020204" pitchFamily="34" charset="0"/>
              <a:buChar char="•"/>
            </a:pPr>
            <a:r>
              <a:rPr lang="en-US" sz="2720" b="1" spc="-102">
                <a:ln w="3175">
                  <a:noFill/>
                </a:ln>
                <a:solidFill>
                  <a:schemeClr val="tx1"/>
                </a:solidFill>
                <a:latin typeface="+mj-lt"/>
                <a:ea typeface="Segoe UI" pitchFamily="34" charset="0"/>
                <a:cs typeface="Segoe UI" pitchFamily="34" charset="0"/>
              </a:rPr>
              <a:t>Because they want to</a:t>
            </a:r>
          </a:p>
        </p:txBody>
      </p:sp>
      <p:grpSp>
        <p:nvGrpSpPr>
          <p:cNvPr id="7" name="Group 6"/>
          <p:cNvGrpSpPr/>
          <p:nvPr/>
        </p:nvGrpSpPr>
        <p:grpSpPr>
          <a:xfrm>
            <a:off x="1256343" y="1491230"/>
            <a:ext cx="3523168" cy="1407588"/>
            <a:chOff x="981047" y="868266"/>
            <a:chExt cx="2590800" cy="1035085"/>
          </a:xfrm>
        </p:grpSpPr>
        <p:sp>
          <p:nvSpPr>
            <p:cNvPr id="6" name="Rectangle 5"/>
            <p:cNvSpPr/>
            <p:nvPr/>
          </p:nvSpPr>
          <p:spPr>
            <a:xfrm>
              <a:off x="981047" y="868266"/>
              <a:ext cx="2590800" cy="1035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pic>
          <p:nvPicPr>
            <p:cNvPr id="3" name="Picture 2"/>
            <p:cNvPicPr>
              <a:picLocks noChangeAspect="1"/>
            </p:cNvPicPr>
            <p:nvPr/>
          </p:nvPicPr>
          <p:blipFill>
            <a:blip r:embed="rId3"/>
            <a:stretch>
              <a:fillRect/>
            </a:stretch>
          </p:blipFill>
          <p:spPr>
            <a:xfrm>
              <a:off x="1648435" y="951675"/>
              <a:ext cx="1257218" cy="868266"/>
            </a:xfrm>
            <a:prstGeom prst="rect">
              <a:avLst/>
            </a:prstGeom>
          </p:spPr>
        </p:pic>
      </p:grpSp>
      <p:grpSp>
        <p:nvGrpSpPr>
          <p:cNvPr id="9" name="Group 8"/>
          <p:cNvGrpSpPr/>
          <p:nvPr/>
        </p:nvGrpSpPr>
        <p:grpSpPr>
          <a:xfrm>
            <a:off x="6225554" y="1280343"/>
            <a:ext cx="3146913" cy="1746819"/>
            <a:chOff x="4388046" y="681147"/>
            <a:chExt cx="2590800" cy="1485014"/>
          </a:xfrm>
        </p:grpSpPr>
        <p:sp>
          <p:nvSpPr>
            <p:cNvPr id="19" name="Rectangle 18"/>
            <p:cNvSpPr/>
            <p:nvPr/>
          </p:nvSpPr>
          <p:spPr>
            <a:xfrm>
              <a:off x="4388046" y="831668"/>
              <a:ext cx="2590800" cy="1183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pic>
          <p:nvPicPr>
            <p:cNvPr id="8" name="Picture 7"/>
            <p:cNvPicPr>
              <a:picLocks noChangeAspect="1"/>
            </p:cNvPicPr>
            <p:nvPr/>
          </p:nvPicPr>
          <p:blipFill>
            <a:blip r:embed="rId4"/>
            <a:stretch>
              <a:fillRect/>
            </a:stretch>
          </p:blipFill>
          <p:spPr>
            <a:xfrm>
              <a:off x="4854823" y="681147"/>
              <a:ext cx="1293566" cy="1485014"/>
            </a:xfrm>
            <a:prstGeom prst="rect">
              <a:avLst/>
            </a:prstGeom>
          </p:spPr>
        </p:pic>
      </p:grpSp>
      <p:grpSp>
        <p:nvGrpSpPr>
          <p:cNvPr id="14" name="Group 13"/>
          <p:cNvGrpSpPr/>
          <p:nvPr/>
        </p:nvGrpSpPr>
        <p:grpSpPr>
          <a:xfrm>
            <a:off x="2838819" y="882014"/>
            <a:ext cx="6591338" cy="5230495"/>
            <a:chOff x="1371601" y="1428749"/>
            <a:chExt cx="3818168" cy="2840899"/>
          </a:xfrm>
        </p:grpSpPr>
        <p:pic>
          <p:nvPicPr>
            <p:cNvPr id="15" name="Picture 14"/>
            <p:cNvPicPr>
              <a:picLocks noChangeAspect="1"/>
            </p:cNvPicPr>
            <p:nvPr/>
          </p:nvPicPr>
          <p:blipFill>
            <a:blip r:embed="rId5"/>
            <a:stretch>
              <a:fillRect/>
            </a:stretch>
          </p:blipFill>
          <p:spPr>
            <a:xfrm>
              <a:off x="1371601" y="1428749"/>
              <a:ext cx="3818168" cy="2840899"/>
            </a:xfrm>
            <a:prstGeom prst="rect">
              <a:avLst/>
            </a:prstGeom>
            <a:ln>
              <a:solidFill>
                <a:schemeClr val="bg1">
                  <a:lumMod val="75000"/>
                </a:schemeClr>
              </a:solidFill>
            </a:ln>
          </p:spPr>
        </p:pic>
        <p:cxnSp>
          <p:nvCxnSpPr>
            <p:cNvPr id="16" name="Straight Connector 15"/>
            <p:cNvCxnSpPr/>
            <p:nvPr/>
          </p:nvCxnSpPr>
          <p:spPr>
            <a:xfrm>
              <a:off x="3154680" y="2533650"/>
              <a:ext cx="228600"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6619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RG_CHART_Web">
            <a:hlinkClick r:id="" action="ppaction://media"/>
            <a:extLst>
              <a:ext uri="{FF2B5EF4-FFF2-40B4-BE49-F238E27FC236}">
                <a16:creationId xmlns:a16="http://schemas.microsoft.com/office/drawing/2014/main" id="{DA2695CE-1421-4BBA-BAF2-F4125A8E6F83}"/>
              </a:ext>
            </a:extLst>
          </p:cNvPr>
          <p:cNvPicPr>
            <a:picLocks noChangeAspect="1"/>
          </p:cNvPicPr>
          <p:nvPr>
            <a:videoFile r:link="rId1"/>
            <p:extLst>
              <p:ext uri="{DAA4B4D4-6D71-4841-9C94-3DE7FCFB9230}">
                <p14:media xmlns:p14="http://schemas.microsoft.com/office/powerpoint/2010/main" r:embed="rId2">
                  <p14:trim st="1500" end="13684.3333"/>
                </p14:media>
              </p:ext>
            </p:extLst>
          </p:nvPr>
        </p:nvPicPr>
        <p:blipFill>
          <a:blip r:embed="rId5"/>
          <a:stretch>
            <a:fillRect/>
          </a:stretch>
        </p:blipFill>
        <p:spPr>
          <a:xfrm>
            <a:off x="-16495" y="-1"/>
            <a:ext cx="12433764" cy="6994525"/>
          </a:xfrm>
          <a:prstGeom prst="rect">
            <a:avLst/>
          </a:prstGeom>
        </p:spPr>
      </p:pic>
      <p:sp>
        <p:nvSpPr>
          <p:cNvPr id="3" name="Title 2">
            <a:extLst>
              <a:ext uri="{FF2B5EF4-FFF2-40B4-BE49-F238E27FC236}">
                <a16:creationId xmlns:a16="http://schemas.microsoft.com/office/drawing/2014/main" id="{1BC86369-419A-4887-BC60-AFF7702E36F7}"/>
              </a:ext>
            </a:extLst>
          </p:cNvPr>
          <p:cNvSpPr>
            <a:spLocks noGrp="1"/>
          </p:cNvSpPr>
          <p:nvPr>
            <p:ph type="title"/>
          </p:nvPr>
        </p:nvSpPr>
        <p:spPr/>
        <p:txBody>
          <a:bodyPr/>
          <a:lstStyle/>
          <a:p>
            <a:r>
              <a:rPr lang="en-GB"/>
              <a:t>Team Structure</a:t>
            </a:r>
            <a:endParaRPr lang="en-US"/>
          </a:p>
        </p:txBody>
      </p:sp>
      <p:sp>
        <p:nvSpPr>
          <p:cNvPr id="4" name="TextBox 3">
            <a:extLst>
              <a:ext uri="{FF2B5EF4-FFF2-40B4-BE49-F238E27FC236}">
                <a16:creationId xmlns:a16="http://schemas.microsoft.com/office/drawing/2014/main" id="{E20D83B7-4666-42CD-860B-A99D39976C5E}"/>
              </a:ext>
            </a:extLst>
          </p:cNvPr>
          <p:cNvSpPr txBox="1"/>
          <p:nvPr/>
        </p:nvSpPr>
        <p:spPr>
          <a:xfrm>
            <a:off x="2771775" y="5886450"/>
            <a:ext cx="8601075" cy="6278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AU" sz="2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Introduced Combined Engineering in December 2014</a:t>
            </a:r>
          </a:p>
        </p:txBody>
      </p:sp>
    </p:spTree>
    <p:extLst>
      <p:ext uri="{BB962C8B-B14F-4D97-AF65-F5344CB8AC3E}">
        <p14:creationId xmlns:p14="http://schemas.microsoft.com/office/powerpoint/2010/main" val="3900309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0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2" fill="hold" display="0">
                  <p:stCondLst>
                    <p:cond delay="indefinite"/>
                  </p:stCondLst>
                </p:cTn>
                <p:tgtEl>
                  <p:spTgt spid="2"/>
                </p:tgtEl>
              </p:cMediaNode>
            </p:video>
            <p:seq concurrent="1" nextAc="seek">
              <p:cTn id="13" restart="whenNotActive" fill="hold" evtFilter="cancelBubble" nodeType="interactiveSeq">
                <p:stCondLst>
                  <p:cond evt="onClick" delay="0">
                    <p:tgtEl>
                      <p:spTgt spid="2"/>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
                                        </p:tgtEl>
                                      </p:cBhvr>
                                    </p:cmd>
                                  </p:childTnLst>
                                </p:cTn>
                              </p:par>
                            </p:childTnLst>
                          </p:cTn>
                        </p:par>
                      </p:childTnLst>
                    </p:cTn>
                  </p:par>
                </p:childTnLst>
              </p:cTn>
              <p:nextCondLst>
                <p:cond evt="onClick" delay="0">
                  <p:tgtEl>
                    <p:spTgt spid="2"/>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RG_CHART_Web">
            <a:hlinkClick r:id="" action="ppaction://media"/>
            <a:extLst>
              <a:ext uri="{FF2B5EF4-FFF2-40B4-BE49-F238E27FC236}">
                <a16:creationId xmlns:a16="http://schemas.microsoft.com/office/drawing/2014/main" id="{DA2695CE-1421-4BBA-BAF2-F4125A8E6F83}"/>
              </a:ext>
            </a:extLst>
          </p:cNvPr>
          <p:cNvPicPr>
            <a:picLocks noChangeAspect="1"/>
          </p:cNvPicPr>
          <p:nvPr>
            <a:videoFile r:link="rId1"/>
            <p:extLst>
              <p:ext uri="{DAA4B4D4-6D71-4841-9C94-3DE7FCFB9230}">
                <p14:media xmlns:p14="http://schemas.microsoft.com/office/powerpoint/2010/main" r:embed="rId2">
                  <p14:trim st="4000" end="10684.3333"/>
                </p14:media>
              </p:ext>
            </p:extLst>
          </p:nvPr>
        </p:nvPicPr>
        <p:blipFill>
          <a:blip r:embed="rId5"/>
          <a:stretch>
            <a:fillRect/>
          </a:stretch>
        </p:blipFill>
        <p:spPr>
          <a:xfrm>
            <a:off x="-16495" y="-1"/>
            <a:ext cx="12433764" cy="6994525"/>
          </a:xfrm>
          <a:prstGeom prst="rect">
            <a:avLst/>
          </a:prstGeom>
        </p:spPr>
      </p:pic>
    </p:spTree>
    <p:extLst>
      <p:ext uri="{BB962C8B-B14F-4D97-AF65-F5344CB8AC3E}">
        <p14:creationId xmlns:p14="http://schemas.microsoft.com/office/powerpoint/2010/main" val="2161360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7FCE9F-0622-42F4-B824-6317A96957FD}"/>
              </a:ext>
            </a:extLst>
          </p:cNvPr>
          <p:cNvSpPr>
            <a:spLocks noGrp="1"/>
          </p:cNvSpPr>
          <p:nvPr>
            <p:ph type="title"/>
          </p:nvPr>
        </p:nvSpPr>
        <p:spPr/>
        <p:txBody>
          <a:bodyPr/>
          <a:lstStyle/>
          <a:p>
            <a:r>
              <a:rPr lang="en-US" dirty="0"/>
              <a:t>Accelerating Delivery with DevOps</a:t>
            </a:r>
          </a:p>
        </p:txBody>
      </p:sp>
      <p:sp>
        <p:nvSpPr>
          <p:cNvPr id="7" name="Text Placeholder 6">
            <a:extLst>
              <a:ext uri="{FF2B5EF4-FFF2-40B4-BE49-F238E27FC236}">
                <a16:creationId xmlns:a16="http://schemas.microsoft.com/office/drawing/2014/main" id="{3B415806-6919-414E-A166-5214B9F6C04D}"/>
              </a:ext>
            </a:extLst>
          </p:cNvPr>
          <p:cNvSpPr>
            <a:spLocks noGrp="1"/>
          </p:cNvSpPr>
          <p:nvPr>
            <p:ph type="body" sz="quarter" idx="4294967295"/>
          </p:nvPr>
        </p:nvSpPr>
        <p:spPr>
          <a:xfrm>
            <a:off x="711118" y="2641303"/>
            <a:ext cx="4970916" cy="2365375"/>
          </a:xfrm>
        </p:spPr>
        <p:txBody>
          <a:bodyPr/>
          <a:lstStyle/>
          <a:p>
            <a:r>
              <a:rPr lang="en-US" sz="2856" dirty="0"/>
              <a:t>DevOps is the union of </a:t>
            </a:r>
            <a:r>
              <a:rPr lang="en-US" sz="2856" b="1" dirty="0">
                <a:solidFill>
                  <a:srgbClr val="0078D7"/>
                </a:solidFill>
              </a:rPr>
              <a:t>people</a:t>
            </a:r>
            <a:r>
              <a:rPr lang="en-US" sz="2856" dirty="0"/>
              <a:t>, </a:t>
            </a:r>
            <a:r>
              <a:rPr lang="en-US" sz="2856" b="1" dirty="0">
                <a:solidFill>
                  <a:srgbClr val="0078D7"/>
                </a:solidFill>
              </a:rPr>
              <a:t>process</a:t>
            </a:r>
            <a:r>
              <a:rPr lang="en-US" sz="2856" dirty="0"/>
              <a:t>, and </a:t>
            </a:r>
            <a:r>
              <a:rPr lang="en-US" sz="2856" b="1" dirty="0">
                <a:solidFill>
                  <a:srgbClr val="0078D7"/>
                </a:solidFill>
              </a:rPr>
              <a:t>products</a:t>
            </a:r>
            <a:r>
              <a:rPr lang="en-US" sz="2856" dirty="0"/>
              <a:t> to enable continuous delivery of value to your end users.</a:t>
            </a:r>
          </a:p>
          <a:p>
            <a:endParaRPr lang="en-US" sz="2448" dirty="0"/>
          </a:p>
        </p:txBody>
      </p:sp>
      <p:grpSp>
        <p:nvGrpSpPr>
          <p:cNvPr id="6" name="Group 5">
            <a:extLst>
              <a:ext uri="{FF2B5EF4-FFF2-40B4-BE49-F238E27FC236}">
                <a16:creationId xmlns:a16="http://schemas.microsoft.com/office/drawing/2014/main" id="{FDBC0F80-0FEA-4AC6-94A8-8C5751C7DB97}"/>
              </a:ext>
            </a:extLst>
          </p:cNvPr>
          <p:cNvGrpSpPr/>
          <p:nvPr/>
        </p:nvGrpSpPr>
        <p:grpSpPr>
          <a:xfrm>
            <a:off x="4757968" y="1087122"/>
            <a:ext cx="7110287" cy="5422234"/>
            <a:chOff x="5654955" y="1043577"/>
            <a:chExt cx="7110287" cy="5422234"/>
          </a:xfrm>
        </p:grpSpPr>
        <p:sp>
          <p:nvSpPr>
            <p:cNvPr id="4" name="Oval 3">
              <a:extLst>
                <a:ext uri="{FF2B5EF4-FFF2-40B4-BE49-F238E27FC236}">
                  <a16:creationId xmlns:a16="http://schemas.microsoft.com/office/drawing/2014/main" id="{D5B152DD-7C4A-4652-B1D9-B48C3C458178}"/>
                </a:ext>
              </a:extLst>
            </p:cNvPr>
            <p:cNvSpPr/>
            <p:nvPr/>
          </p:nvSpPr>
          <p:spPr bwMode="auto">
            <a:xfrm>
              <a:off x="6732425" y="1697852"/>
              <a:ext cx="4767959" cy="4767959"/>
            </a:xfrm>
            <a:prstGeom prst="ellipse">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F4E9AA2F-4980-4842-BEB3-1CFAC2EA7BE7}"/>
                </a:ext>
              </a:extLst>
            </p:cNvPr>
            <p:cNvSpPr/>
            <p:nvPr/>
          </p:nvSpPr>
          <p:spPr bwMode="auto">
            <a:xfrm>
              <a:off x="7018892" y="1984319"/>
              <a:ext cx="4195027" cy="4195027"/>
            </a:xfrm>
            <a:prstGeom prst="ellipse">
              <a:avLst/>
            </a:prstGeom>
            <a:noFill/>
            <a:ln w="19050" cap="flat">
              <a:solidFill>
                <a:schemeClr val="bg1"/>
              </a:solidFill>
              <a:prstDash val="dash"/>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20" name="Group 119">
              <a:extLst>
                <a:ext uri="{FF2B5EF4-FFF2-40B4-BE49-F238E27FC236}">
                  <a16:creationId xmlns:a16="http://schemas.microsoft.com/office/drawing/2014/main" id="{10E1F692-0B92-47E3-B649-8618E192AF7A}"/>
                </a:ext>
              </a:extLst>
            </p:cNvPr>
            <p:cNvGrpSpPr/>
            <p:nvPr/>
          </p:nvGrpSpPr>
          <p:grpSpPr>
            <a:xfrm rot="13765054">
              <a:off x="10756739" y="2809974"/>
              <a:ext cx="225781" cy="189120"/>
              <a:chOff x="5899816" y="2353437"/>
              <a:chExt cx="250241" cy="209609"/>
            </a:xfrm>
            <a:solidFill>
              <a:srgbClr val="D2D2D2"/>
            </a:solidFill>
          </p:grpSpPr>
          <p:sp>
            <p:nvSpPr>
              <p:cNvPr id="121" name="Rectangle 120">
                <a:extLst>
                  <a:ext uri="{FF2B5EF4-FFF2-40B4-BE49-F238E27FC236}">
                    <a16:creationId xmlns:a16="http://schemas.microsoft.com/office/drawing/2014/main" id="{A868036F-7325-439B-8041-078D5885141F}"/>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3">
                <a:extLst>
                  <a:ext uri="{FF2B5EF4-FFF2-40B4-BE49-F238E27FC236}">
                    <a16:creationId xmlns:a16="http://schemas.microsoft.com/office/drawing/2014/main" id="{7D344DED-B357-4851-B716-D02B72F49B3C}"/>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3" name="Group 122">
              <a:extLst>
                <a:ext uri="{FF2B5EF4-FFF2-40B4-BE49-F238E27FC236}">
                  <a16:creationId xmlns:a16="http://schemas.microsoft.com/office/drawing/2014/main" id="{6E3440B1-BAEA-47B4-9921-1FB259A06B97}"/>
                </a:ext>
              </a:extLst>
            </p:cNvPr>
            <p:cNvGrpSpPr/>
            <p:nvPr/>
          </p:nvGrpSpPr>
          <p:grpSpPr>
            <a:xfrm rot="7370490">
              <a:off x="7252263" y="2830766"/>
              <a:ext cx="225781" cy="189120"/>
              <a:chOff x="5899816" y="2353437"/>
              <a:chExt cx="250241" cy="209609"/>
            </a:xfrm>
            <a:solidFill>
              <a:srgbClr val="D2D2D2"/>
            </a:solidFill>
          </p:grpSpPr>
          <p:sp>
            <p:nvSpPr>
              <p:cNvPr id="124" name="Rectangle 123">
                <a:extLst>
                  <a:ext uri="{FF2B5EF4-FFF2-40B4-BE49-F238E27FC236}">
                    <a16:creationId xmlns:a16="http://schemas.microsoft.com/office/drawing/2014/main" id="{5E591F42-CE49-4DE1-B8F7-160DAD5D408C}"/>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3">
                <a:extLst>
                  <a:ext uri="{FF2B5EF4-FFF2-40B4-BE49-F238E27FC236}">
                    <a16:creationId xmlns:a16="http://schemas.microsoft.com/office/drawing/2014/main" id="{44DE08B2-9D54-4639-B340-37812F441EC8}"/>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9" name="Group 128">
              <a:extLst>
                <a:ext uri="{FF2B5EF4-FFF2-40B4-BE49-F238E27FC236}">
                  <a16:creationId xmlns:a16="http://schemas.microsoft.com/office/drawing/2014/main" id="{9451DE0A-9F40-4844-9F9B-410EDF62DF6B}"/>
                </a:ext>
              </a:extLst>
            </p:cNvPr>
            <p:cNvGrpSpPr/>
            <p:nvPr/>
          </p:nvGrpSpPr>
          <p:grpSpPr>
            <a:xfrm>
              <a:off x="9039306" y="6095343"/>
              <a:ext cx="225781" cy="189120"/>
              <a:chOff x="5899816" y="2353437"/>
              <a:chExt cx="250241" cy="209609"/>
            </a:xfrm>
            <a:solidFill>
              <a:srgbClr val="D2D2D2"/>
            </a:solidFill>
          </p:grpSpPr>
          <p:sp>
            <p:nvSpPr>
              <p:cNvPr id="130" name="Rectangle 129">
                <a:extLst>
                  <a:ext uri="{FF2B5EF4-FFF2-40B4-BE49-F238E27FC236}">
                    <a16:creationId xmlns:a16="http://schemas.microsoft.com/office/drawing/2014/main" id="{22BA634B-6236-4254-81AD-7AD7836B339F}"/>
                  </a:ext>
                </a:extLst>
              </p:cNvPr>
              <p:cNvSpPr/>
              <p:nvPr/>
            </p:nvSpPr>
            <p:spPr bwMode="auto">
              <a:xfrm>
                <a:off x="5899816" y="2353437"/>
                <a:ext cx="217357" cy="20960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Rectangle 13">
                <a:extLst>
                  <a:ext uri="{FF2B5EF4-FFF2-40B4-BE49-F238E27FC236}">
                    <a16:creationId xmlns:a16="http://schemas.microsoft.com/office/drawing/2014/main" id="{5C677AB1-CCC0-4F8C-9EE2-5C8FF36428B2}"/>
                  </a:ext>
                </a:extLst>
              </p:cNvPr>
              <p:cNvSpPr/>
              <p:nvPr/>
            </p:nvSpPr>
            <p:spPr bwMode="auto">
              <a:xfrm rot="18900000">
                <a:off x="6001842" y="2384134"/>
                <a:ext cx="148215" cy="148215"/>
              </a:xfrm>
              <a:custGeom>
                <a:avLst/>
                <a:gdLst>
                  <a:gd name="connsiteX0" fmla="*/ 0 w 508000"/>
                  <a:gd name="connsiteY0" fmla="*/ 0 h 508000"/>
                  <a:gd name="connsiteX1" fmla="*/ 508000 w 508000"/>
                  <a:gd name="connsiteY1" fmla="*/ 0 h 508000"/>
                  <a:gd name="connsiteX2" fmla="*/ 508000 w 508000"/>
                  <a:gd name="connsiteY2" fmla="*/ 508000 h 508000"/>
                  <a:gd name="connsiteX3" fmla="*/ 0 w 508000"/>
                  <a:gd name="connsiteY3" fmla="*/ 508000 h 508000"/>
                  <a:gd name="connsiteX4" fmla="*/ 0 w 508000"/>
                  <a:gd name="connsiteY4" fmla="*/ 0 h 508000"/>
                  <a:gd name="connsiteX0" fmla="*/ 508000 w 599440"/>
                  <a:gd name="connsiteY0" fmla="*/ 508000 h 599440"/>
                  <a:gd name="connsiteX1" fmla="*/ 0 w 599440"/>
                  <a:gd name="connsiteY1" fmla="*/ 508000 h 599440"/>
                  <a:gd name="connsiteX2" fmla="*/ 0 w 599440"/>
                  <a:gd name="connsiteY2" fmla="*/ 0 h 599440"/>
                  <a:gd name="connsiteX3" fmla="*/ 508000 w 599440"/>
                  <a:gd name="connsiteY3" fmla="*/ 0 h 599440"/>
                  <a:gd name="connsiteX4" fmla="*/ 599440 w 599440"/>
                  <a:gd name="connsiteY4" fmla="*/ 599440 h 599440"/>
                  <a:gd name="connsiteX0" fmla="*/ 508000 w 508000"/>
                  <a:gd name="connsiteY0" fmla="*/ 508000 h 508000"/>
                  <a:gd name="connsiteX1" fmla="*/ 0 w 508000"/>
                  <a:gd name="connsiteY1" fmla="*/ 508000 h 508000"/>
                  <a:gd name="connsiteX2" fmla="*/ 0 w 508000"/>
                  <a:gd name="connsiteY2" fmla="*/ 0 h 508000"/>
                  <a:gd name="connsiteX3" fmla="*/ 508000 w 508000"/>
                  <a:gd name="connsiteY3" fmla="*/ 0 h 508000"/>
                  <a:gd name="connsiteX0" fmla="*/ 0 w 508000"/>
                  <a:gd name="connsiteY0" fmla="*/ 508000 h 508000"/>
                  <a:gd name="connsiteX1" fmla="*/ 0 w 508000"/>
                  <a:gd name="connsiteY1" fmla="*/ 0 h 508000"/>
                  <a:gd name="connsiteX2" fmla="*/ 508000 w 508000"/>
                  <a:gd name="connsiteY2" fmla="*/ 0 h 508000"/>
                </a:gdLst>
                <a:ahLst/>
                <a:cxnLst>
                  <a:cxn ang="0">
                    <a:pos x="connsiteX0" y="connsiteY0"/>
                  </a:cxn>
                  <a:cxn ang="0">
                    <a:pos x="connsiteX1" y="connsiteY1"/>
                  </a:cxn>
                  <a:cxn ang="0">
                    <a:pos x="connsiteX2" y="connsiteY2"/>
                  </a:cxn>
                </a:cxnLst>
                <a:rect l="l" t="t" r="r" b="b"/>
                <a:pathLst>
                  <a:path w="508000" h="508000">
                    <a:moveTo>
                      <a:pt x="0" y="508000"/>
                    </a:moveTo>
                    <a:lnTo>
                      <a:pt x="0" y="0"/>
                    </a:lnTo>
                    <a:lnTo>
                      <a:pt x="508000" y="0"/>
                    </a:lnTo>
                  </a:path>
                </a:pathLst>
              </a:custGeom>
              <a:grpFill/>
              <a:ln w="19050">
                <a:solidFill>
                  <a:schemeClr val="bg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8" name="Rectangle 97">
              <a:extLst>
                <a:ext uri="{FF2B5EF4-FFF2-40B4-BE49-F238E27FC236}">
                  <a16:creationId xmlns:a16="http://schemas.microsoft.com/office/drawing/2014/main" id="{3015DF5C-5F8A-4C77-8994-24C4FAFAEA10}"/>
                </a:ext>
              </a:extLst>
            </p:cNvPr>
            <p:cNvSpPr/>
            <p:nvPr/>
          </p:nvSpPr>
          <p:spPr bwMode="auto">
            <a:xfrm>
              <a:off x="8449840" y="1043577"/>
              <a:ext cx="1333132" cy="278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46" tIns="149157" rIns="186446" bIns="149157" numCol="1" spcCol="0" rtlCol="0" fromWordArt="0" anchor="ctr" anchorCtr="0" forceAA="0" compatLnSpc="1">
              <a:prstTxWarp prst="textNoShape">
                <a:avLst/>
              </a:prstTxWarp>
              <a:noAutofit/>
            </a:bodyPr>
            <a:lstStyle/>
            <a:p>
              <a:pPr marL="0" marR="0" lvl="0" indent="0" algn="ctr" defTabSz="950652"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9735">
                        <a:srgbClr val="0078D4"/>
                      </a:gs>
                      <a:gs pos="41204">
                        <a:srgbClr val="0078D4"/>
                      </a:gs>
                    </a:gsLst>
                    <a:lin ang="5400000" scaled="1"/>
                  </a:gradFill>
                  <a:effectLst/>
                  <a:uLnTx/>
                  <a:uFillTx/>
                  <a:latin typeface="Segoe UI Semibold"/>
                  <a:ea typeface="+mn-ea"/>
                  <a:cs typeface="+mn-cs"/>
                </a:rPr>
                <a:t>Develop</a:t>
              </a:r>
            </a:p>
          </p:txBody>
        </p:sp>
        <p:sp>
          <p:nvSpPr>
            <p:cNvPr id="54" name="Oval 53">
              <a:extLst>
                <a:ext uri="{FF2B5EF4-FFF2-40B4-BE49-F238E27FC236}">
                  <a16:creationId xmlns:a16="http://schemas.microsoft.com/office/drawing/2014/main" id="{AD854FAC-C21C-48A2-B61D-D7F75E73E641}"/>
                </a:ext>
              </a:extLst>
            </p:cNvPr>
            <p:cNvSpPr/>
            <p:nvPr/>
          </p:nvSpPr>
          <p:spPr bwMode="auto">
            <a:xfrm>
              <a:off x="7258276" y="2223702"/>
              <a:ext cx="3716260" cy="3716260"/>
            </a:xfrm>
            <a:prstGeom prst="ellipse">
              <a:avLst/>
            </a:prstGeom>
            <a:solidFill>
              <a:srgbClr val="FFFFFF"/>
            </a:solidFill>
            <a:ln w="10795" cap="flat" cmpd="sng" algn="ctr">
              <a:noFill/>
              <a:prstDash val="solid"/>
            </a:ln>
            <a:effectLst>
              <a:outerShdw blurRad="254000" dist="50800" dir="2700000" sx="101000" sy="101000" algn="tl" rotWithShape="0">
                <a:prstClr val="black">
                  <a:alpha val="1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 name="Group 1">
              <a:extLst>
                <a:ext uri="{FF2B5EF4-FFF2-40B4-BE49-F238E27FC236}">
                  <a16:creationId xmlns:a16="http://schemas.microsoft.com/office/drawing/2014/main" id="{B5B0387A-C6E1-4B46-9C98-E3F896CFA7AF}"/>
                </a:ext>
              </a:extLst>
            </p:cNvPr>
            <p:cNvGrpSpPr/>
            <p:nvPr/>
          </p:nvGrpSpPr>
          <p:grpSpPr>
            <a:xfrm>
              <a:off x="8631539" y="1407198"/>
              <a:ext cx="969736" cy="969736"/>
              <a:chOff x="7709560" y="946149"/>
              <a:chExt cx="950808" cy="950808"/>
            </a:xfrm>
          </p:grpSpPr>
          <p:sp>
            <p:nvSpPr>
              <p:cNvPr id="8" name="Oval 7">
                <a:extLst>
                  <a:ext uri="{FF2B5EF4-FFF2-40B4-BE49-F238E27FC236}">
                    <a16:creationId xmlns:a16="http://schemas.microsoft.com/office/drawing/2014/main" id="{DDBD8022-D9F6-4BB4-92C0-41B14DCB0748}"/>
                  </a:ext>
                </a:extLst>
              </p:cNvPr>
              <p:cNvSpPr/>
              <p:nvPr/>
            </p:nvSpPr>
            <p:spPr bwMode="auto">
              <a:xfrm>
                <a:off x="7709560" y="946149"/>
                <a:ext cx="950808" cy="950808"/>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4" name="tool">
                <a:extLst>
                  <a:ext uri="{FF2B5EF4-FFF2-40B4-BE49-F238E27FC236}">
                    <a16:creationId xmlns:a16="http://schemas.microsoft.com/office/drawing/2014/main" id="{194C6F66-76BD-4EF7-ADF4-4B8B51327CAE}"/>
                  </a:ext>
                </a:extLst>
              </p:cNvPr>
              <p:cNvSpPr>
                <a:spLocks noChangeAspect="1" noEditPoints="1"/>
              </p:cNvSpPr>
              <p:nvPr/>
            </p:nvSpPr>
            <p:spPr bwMode="auto">
              <a:xfrm>
                <a:off x="8041158" y="1218988"/>
                <a:ext cx="287612" cy="405131"/>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66" tIns="45684" rIns="91366" bIns="45684" numCol="1" anchor="t" anchorCtr="0" compatLnSpc="1">
                <a:prstTxWarp prst="textNoShape">
                  <a:avLst/>
                </a:prstTxWarp>
              </a:bodyPr>
              <a:lstStyle/>
              <a:p>
                <a:pPr marL="0" marR="0" lvl="0" indent="0" algn="l" defTabSz="932003"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sp>
          <p:nvSpPr>
            <p:cNvPr id="48" name="people_12">
              <a:extLst>
                <a:ext uri="{FF2B5EF4-FFF2-40B4-BE49-F238E27FC236}">
                  <a16:creationId xmlns:a16="http://schemas.microsoft.com/office/drawing/2014/main" id="{45F93FE6-8515-49E0-B34A-053DA833B45D}"/>
                </a:ext>
              </a:extLst>
            </p:cNvPr>
            <p:cNvSpPr>
              <a:spLocks noChangeAspect="1" noEditPoints="1"/>
            </p:cNvSpPr>
            <p:nvPr/>
          </p:nvSpPr>
          <p:spPr bwMode="auto">
            <a:xfrm>
              <a:off x="8737965" y="3501116"/>
              <a:ext cx="756879" cy="64575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03" tIns="45702" rIns="91403" bIns="45702" numCol="1" anchor="t" anchorCtr="0" compatLnSpc="1">
              <a:prstTxWarp prst="textNoShape">
                <a:avLst/>
              </a:prstTxWarp>
            </a:bodyPr>
            <a:lstStyle/>
            <a:p>
              <a:pPr marL="0" marR="0" lvl="0" indent="0" algn="l" defTabSz="932414"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56F04181-1063-46F1-865F-54272F05DB3C}"/>
                </a:ext>
              </a:extLst>
            </p:cNvPr>
            <p:cNvSpPr/>
            <p:nvPr/>
          </p:nvSpPr>
          <p:spPr bwMode="auto">
            <a:xfrm>
              <a:off x="8449840" y="4383932"/>
              <a:ext cx="1333132" cy="278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46" tIns="149157" rIns="186446" bIns="149157" numCol="1" spcCol="0" rtlCol="0" fromWordArt="0" anchor="ctr" anchorCtr="0" forceAA="0" compatLnSpc="1">
              <a:prstTxWarp prst="textNoShape">
                <a:avLst/>
              </a:prstTxWarp>
              <a:noAutofit/>
            </a:bodyPr>
            <a:lstStyle/>
            <a:p>
              <a:pPr marL="0" marR="0" lvl="0" indent="0" algn="ctr" defTabSz="950652" rtl="0" eaLnBrk="1" fontAlgn="base" latinLnBrk="0" hangingPunct="1">
                <a:lnSpc>
                  <a:spcPct val="100000"/>
                </a:lnSpc>
                <a:spcBef>
                  <a:spcPct val="0"/>
                </a:spcBef>
                <a:spcAft>
                  <a:spcPct val="0"/>
                </a:spcAft>
                <a:buClrTx/>
                <a:buSzTx/>
                <a:buFontTx/>
                <a:buNone/>
                <a:tabLst/>
                <a:defRPr/>
              </a:pPr>
              <a:r>
                <a:rPr kumimoji="0" lang="en-US" sz="2856" b="0" i="0" u="none" strike="noStrike" kern="0" cap="none" spc="0" normalizeH="0" baseline="0" noProof="0" dirty="0">
                  <a:ln>
                    <a:noFill/>
                  </a:ln>
                  <a:gradFill>
                    <a:gsLst>
                      <a:gs pos="9735">
                        <a:srgbClr val="1A1A1A"/>
                      </a:gs>
                      <a:gs pos="41204">
                        <a:srgbClr val="1A1A1A"/>
                      </a:gs>
                    </a:gsLst>
                    <a:lin ang="5400000" scaled="1"/>
                  </a:gradFill>
                  <a:effectLst/>
                  <a:uLnTx/>
                  <a:uFillTx/>
                  <a:latin typeface="Segoe UI Semibold"/>
                  <a:ea typeface="+mn-ea"/>
                  <a:cs typeface="+mn-cs"/>
                </a:rPr>
                <a:t>DevOps</a:t>
              </a:r>
            </a:p>
          </p:txBody>
        </p:sp>
        <p:sp>
          <p:nvSpPr>
            <p:cNvPr id="39" name="Rectangle 38">
              <a:extLst>
                <a:ext uri="{FF2B5EF4-FFF2-40B4-BE49-F238E27FC236}">
                  <a16:creationId xmlns:a16="http://schemas.microsoft.com/office/drawing/2014/main" id="{40B2C4D6-206F-4ECD-8E03-F1BAB02CE71F}"/>
                </a:ext>
              </a:extLst>
            </p:cNvPr>
            <p:cNvSpPr/>
            <p:nvPr/>
          </p:nvSpPr>
          <p:spPr bwMode="auto">
            <a:xfrm>
              <a:off x="5654955" y="5081764"/>
              <a:ext cx="1133639" cy="278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46" tIns="149157" rIns="186446" bIns="149157" numCol="1" spcCol="0" rtlCol="0" fromWordArt="0" anchor="ctr" anchorCtr="0" forceAA="0" compatLnSpc="1">
              <a:prstTxWarp prst="textNoShape">
                <a:avLst/>
              </a:prstTxWarp>
              <a:noAutofit/>
            </a:bodyPr>
            <a:lstStyle/>
            <a:p>
              <a:pPr marL="0" marR="0" lvl="0" indent="0" algn="r" defTabSz="950652"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9735">
                        <a:srgbClr val="0078D4"/>
                      </a:gs>
                      <a:gs pos="41204">
                        <a:srgbClr val="0078D4"/>
                      </a:gs>
                    </a:gsLst>
                    <a:lin ang="5400000" scaled="1"/>
                  </a:gradFill>
                  <a:effectLst/>
                  <a:uLnTx/>
                  <a:uFillTx/>
                  <a:latin typeface="Segoe UI Semibold"/>
                  <a:ea typeface="+mn-ea"/>
                  <a:cs typeface="+mn-cs"/>
                </a:rPr>
                <a:t>Operate</a:t>
              </a:r>
            </a:p>
          </p:txBody>
        </p:sp>
        <p:sp>
          <p:nvSpPr>
            <p:cNvPr id="40" name="Oval 39">
              <a:extLst>
                <a:ext uri="{FF2B5EF4-FFF2-40B4-BE49-F238E27FC236}">
                  <a16:creationId xmlns:a16="http://schemas.microsoft.com/office/drawing/2014/main" id="{B9F32FAF-4E7B-409C-876E-9CAD49741B82}"/>
                </a:ext>
              </a:extLst>
            </p:cNvPr>
            <p:cNvSpPr/>
            <p:nvPr/>
          </p:nvSpPr>
          <p:spPr bwMode="auto">
            <a:xfrm>
              <a:off x="6779362" y="4736203"/>
              <a:ext cx="969736" cy="969736"/>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3" name="Rectangle 42">
              <a:extLst>
                <a:ext uri="{FF2B5EF4-FFF2-40B4-BE49-F238E27FC236}">
                  <a16:creationId xmlns:a16="http://schemas.microsoft.com/office/drawing/2014/main" id="{2F1A2D89-5519-4FF4-9736-9F62D2CA60FC}"/>
                </a:ext>
              </a:extLst>
            </p:cNvPr>
            <p:cNvSpPr/>
            <p:nvPr/>
          </p:nvSpPr>
          <p:spPr bwMode="auto">
            <a:xfrm>
              <a:off x="11432110" y="5051480"/>
              <a:ext cx="1333132" cy="278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46" tIns="149157" rIns="186446" bIns="149157" numCol="1" spcCol="0" rtlCol="0" fromWordArt="0" anchor="ctr"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r>
                <a:rPr kumimoji="0" lang="en-US" sz="1428" b="0" i="0" u="none" strike="noStrike" kern="0" cap="none" spc="0" normalizeH="0" baseline="0" noProof="0" dirty="0">
                  <a:ln>
                    <a:noFill/>
                  </a:ln>
                  <a:gradFill>
                    <a:gsLst>
                      <a:gs pos="9735">
                        <a:srgbClr val="0078D4"/>
                      </a:gs>
                      <a:gs pos="41204">
                        <a:srgbClr val="0078D4"/>
                      </a:gs>
                    </a:gsLst>
                    <a:lin ang="5400000" scaled="1"/>
                  </a:gradFill>
                  <a:effectLst/>
                  <a:uLnTx/>
                  <a:uFillTx/>
                  <a:latin typeface="Segoe UI Semibold"/>
                  <a:ea typeface="+mn-ea"/>
                  <a:cs typeface="+mn-cs"/>
                </a:rPr>
                <a:t>Deliver</a:t>
              </a:r>
            </a:p>
          </p:txBody>
        </p:sp>
        <p:sp>
          <p:nvSpPr>
            <p:cNvPr id="45" name="Oval 44">
              <a:extLst>
                <a:ext uri="{FF2B5EF4-FFF2-40B4-BE49-F238E27FC236}">
                  <a16:creationId xmlns:a16="http://schemas.microsoft.com/office/drawing/2014/main" id="{0C6D5D34-910E-444F-B196-DF0C8078F4DA}"/>
                </a:ext>
              </a:extLst>
            </p:cNvPr>
            <p:cNvSpPr/>
            <p:nvPr/>
          </p:nvSpPr>
          <p:spPr bwMode="auto">
            <a:xfrm>
              <a:off x="10460692" y="4705917"/>
              <a:ext cx="969736" cy="969736"/>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marL="0" marR="0" lvl="0" indent="0" algn="l" defTabSz="950652"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7" name="algorithm">
              <a:extLst>
                <a:ext uri="{FF2B5EF4-FFF2-40B4-BE49-F238E27FC236}">
                  <a16:creationId xmlns:a16="http://schemas.microsoft.com/office/drawing/2014/main" id="{F6771125-D44E-44A2-84CF-875156D7DD5F}"/>
                </a:ext>
              </a:extLst>
            </p:cNvPr>
            <p:cNvSpPr>
              <a:spLocks noChangeAspect="1" noEditPoints="1"/>
            </p:cNvSpPr>
            <p:nvPr/>
          </p:nvSpPr>
          <p:spPr bwMode="auto">
            <a:xfrm>
              <a:off x="7024386" y="5036639"/>
              <a:ext cx="426395" cy="368864"/>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15875"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83" tIns="44792" rIns="89583" bIns="44792" numCol="1" anchor="t" anchorCtr="0" compatLnSpc="1">
              <a:prstTxWarp prst="textNoShape">
                <a:avLst/>
              </a:prstTxWarp>
            </a:bodyPr>
            <a:lstStyle/>
            <a:p>
              <a:pPr marL="0" marR="0" lvl="0" indent="0" algn="l" defTabSz="913818"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41" name="rocket">
              <a:extLst>
                <a:ext uri="{FF2B5EF4-FFF2-40B4-BE49-F238E27FC236}">
                  <a16:creationId xmlns:a16="http://schemas.microsoft.com/office/drawing/2014/main" id="{683A83C7-A095-4324-93E1-C9F15FB895A1}"/>
                </a:ext>
              </a:extLst>
            </p:cNvPr>
            <p:cNvSpPr>
              <a:spLocks noChangeAspect="1" noEditPoints="1"/>
            </p:cNvSpPr>
            <p:nvPr/>
          </p:nvSpPr>
          <p:spPr bwMode="auto">
            <a:xfrm>
              <a:off x="10763179" y="5011981"/>
              <a:ext cx="364762" cy="357609"/>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flat">
              <a:solidFill>
                <a:srgbClr val="3C3C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66" tIns="45684" rIns="91366" bIns="45684" numCol="1" anchor="t" anchorCtr="0" compatLnSpc="1">
              <a:prstTxWarp prst="textNoShape">
                <a:avLst/>
              </a:prstTxWarp>
            </a:bodyPr>
            <a:lstStyle/>
            <a:p>
              <a:pPr marL="0" marR="0" lvl="0" indent="0" algn="l" defTabSz="932003"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sp>
        <p:nvSpPr>
          <p:cNvPr id="30" name="Rectangle 29">
            <a:extLst>
              <a:ext uri="{FF2B5EF4-FFF2-40B4-BE49-F238E27FC236}">
                <a16:creationId xmlns:a16="http://schemas.microsoft.com/office/drawing/2014/main" id="{2BD39C8C-60D9-44DC-8B73-869AB73587F3}"/>
              </a:ext>
              <a:ext uri="{C183D7F6-B498-43B3-948B-1728B52AA6E4}">
                <adec:decorative xmlns:adec="http://schemas.microsoft.com/office/drawing/2017/decorative" val="1"/>
              </a:ext>
            </a:extLst>
          </p:cNvPr>
          <p:cNvSpPr/>
          <p:nvPr/>
        </p:nvSpPr>
        <p:spPr>
          <a:xfrm>
            <a:off x="431220" y="2010519"/>
            <a:ext cx="804384" cy="112040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6526" b="0" i="0" u="none" strike="noStrike" kern="0" cap="none" spc="-10" normalizeH="0" baseline="0" noProof="0" dirty="0">
                <a:ln w="3175">
                  <a:noFill/>
                </a:ln>
                <a:solidFill>
                  <a:srgbClr val="0078D7"/>
                </a:solidFill>
                <a:effectLst/>
                <a:uLnTx/>
                <a:uFillTx/>
                <a:latin typeface="Rockwell Extra Bold" panose="02060903040505020403" pitchFamily="18" charset="0"/>
                <a:ea typeface="+mn-ea"/>
                <a:cs typeface="Segoe UI" pitchFamily="34" charset="0"/>
              </a:rPr>
              <a:t>“</a:t>
            </a:r>
            <a:endParaRPr kumimoji="0" lang="en-US" sz="6526" b="0" i="0" u="none" strike="noStrike" kern="0" cap="none" spc="0" normalizeH="0" baseline="0" noProof="0" dirty="0">
              <a:ln>
                <a:noFill/>
              </a:ln>
              <a:solidFill>
                <a:srgbClr val="0078D7"/>
              </a:solidFill>
              <a:effectLst/>
              <a:uLnTx/>
              <a:uFillTx/>
              <a:latin typeface="Segoe UI"/>
              <a:ea typeface="+mn-ea"/>
              <a:cs typeface="+mn-cs"/>
            </a:endParaRPr>
          </a:p>
        </p:txBody>
      </p:sp>
      <p:sp>
        <p:nvSpPr>
          <p:cNvPr id="31" name="Rectangle 30">
            <a:extLst>
              <a:ext uri="{FF2B5EF4-FFF2-40B4-BE49-F238E27FC236}">
                <a16:creationId xmlns:a16="http://schemas.microsoft.com/office/drawing/2014/main" id="{1466D126-C61D-4012-A63F-0C50262CAEEA}"/>
              </a:ext>
              <a:ext uri="{C183D7F6-B498-43B3-948B-1728B52AA6E4}">
                <adec:decorative xmlns:adec="http://schemas.microsoft.com/office/drawing/2017/decorative" val="1"/>
              </a:ext>
            </a:extLst>
          </p:cNvPr>
          <p:cNvSpPr/>
          <p:nvPr/>
        </p:nvSpPr>
        <p:spPr>
          <a:xfrm>
            <a:off x="4839592" y="3976613"/>
            <a:ext cx="800128" cy="111841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6526" b="0" i="0" u="none" strike="noStrike" kern="0" cap="none" spc="-10" normalizeH="0" baseline="0" noProof="0" dirty="0">
                <a:ln w="3175">
                  <a:noFill/>
                </a:ln>
                <a:solidFill>
                  <a:srgbClr val="0078D7"/>
                </a:solidFill>
                <a:effectLst/>
                <a:uLnTx/>
                <a:uFillTx/>
                <a:latin typeface="Rockwell Extra Bold" panose="02060903040505020403" pitchFamily="18" charset="0"/>
                <a:ea typeface="+mn-ea"/>
                <a:cs typeface="Segoe UI" pitchFamily="34" charset="0"/>
              </a:rPr>
              <a:t>”</a:t>
            </a:r>
            <a:endParaRPr kumimoji="0" lang="en-US" sz="6526" b="0" i="0" u="none" strike="noStrike" kern="0" cap="none" spc="0" normalizeH="0" baseline="0" noProof="0" dirty="0">
              <a:ln>
                <a:noFill/>
              </a:ln>
              <a:solidFill>
                <a:srgbClr val="0078D7"/>
              </a:solidFill>
              <a:effectLst/>
              <a:uLnTx/>
              <a:uFillTx/>
              <a:latin typeface="Segoe UI"/>
              <a:ea typeface="+mn-ea"/>
              <a:cs typeface="+mn-cs"/>
            </a:endParaRPr>
          </a:p>
        </p:txBody>
      </p:sp>
    </p:spTree>
    <p:extLst>
      <p:ext uri="{BB962C8B-B14F-4D97-AF65-F5344CB8AC3E}">
        <p14:creationId xmlns:p14="http://schemas.microsoft.com/office/powerpoint/2010/main" val="414836066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RG_CHART_Web">
            <a:hlinkClick r:id="" action="ppaction://media"/>
            <a:extLst>
              <a:ext uri="{FF2B5EF4-FFF2-40B4-BE49-F238E27FC236}">
                <a16:creationId xmlns:a16="http://schemas.microsoft.com/office/drawing/2014/main" id="{DA2695CE-1421-4BBA-BAF2-F4125A8E6F83}"/>
              </a:ext>
            </a:extLst>
          </p:cNvPr>
          <p:cNvPicPr>
            <a:picLocks noChangeAspect="1"/>
          </p:cNvPicPr>
          <p:nvPr>
            <a:videoFile r:link="rId1"/>
            <p:extLst>
              <p:ext uri="{DAA4B4D4-6D71-4841-9C94-3DE7FCFB9230}">
                <p14:media xmlns:p14="http://schemas.microsoft.com/office/powerpoint/2010/main" r:embed="rId2">
                  <p14:trim st="7000"/>
                </p14:media>
              </p:ext>
            </p:extLst>
          </p:nvPr>
        </p:nvPicPr>
        <p:blipFill>
          <a:blip r:embed="rId5"/>
          <a:stretch>
            <a:fillRect/>
          </a:stretch>
        </p:blipFill>
        <p:spPr>
          <a:xfrm>
            <a:off x="-16495" y="-1"/>
            <a:ext cx="12433764" cy="6994525"/>
          </a:xfrm>
          <a:prstGeom prst="rect">
            <a:avLst/>
          </a:prstGeom>
        </p:spPr>
      </p:pic>
    </p:spTree>
    <p:extLst>
      <p:ext uri="{BB962C8B-B14F-4D97-AF65-F5344CB8AC3E}">
        <p14:creationId xmlns:p14="http://schemas.microsoft.com/office/powerpoint/2010/main" val="773692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6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088" r="6315" b="9900"/>
          <a:stretch/>
        </p:blipFill>
        <p:spPr>
          <a:xfrm>
            <a:off x="-23661" y="-1"/>
            <a:ext cx="12483795" cy="6994525"/>
          </a:xfrm>
          <a:prstGeom prst="rect">
            <a:avLst/>
          </a:prstGeom>
        </p:spPr>
      </p:pic>
      <p:sp>
        <p:nvSpPr>
          <p:cNvPr id="5" name="Title 1"/>
          <p:cNvSpPr>
            <a:spLocks noGrp="1"/>
          </p:cNvSpPr>
          <p:nvPr>
            <p:ph type="title"/>
          </p:nvPr>
        </p:nvSpPr>
        <p:spPr>
          <a:xfrm>
            <a:off x="531948" y="233151"/>
            <a:ext cx="11370961" cy="678031"/>
          </a:xfrm>
        </p:spPr>
        <p:txBody>
          <a:bodyPr/>
          <a:lstStyle/>
          <a:p>
            <a:r>
              <a:rPr lang="en-US">
                <a:solidFill>
                  <a:srgbClr val="FFFFFF"/>
                </a:solidFill>
              </a:rPr>
              <a:t>Teams</a:t>
            </a:r>
          </a:p>
        </p:txBody>
      </p:sp>
      <p:sp>
        <p:nvSpPr>
          <p:cNvPr id="4" name="Text Placeholder 4">
            <a:extLst>
              <a:ext uri="{FF2B5EF4-FFF2-40B4-BE49-F238E27FC236}">
                <a16:creationId xmlns:a16="http://schemas.microsoft.com/office/drawing/2014/main" id="{C7228FAD-D902-461B-882B-5A172EFFDD1C}"/>
              </a:ext>
            </a:extLst>
          </p:cNvPr>
          <p:cNvSpPr txBox="1">
            <a:spLocks/>
          </p:cNvSpPr>
          <p:nvPr/>
        </p:nvSpPr>
        <p:spPr>
          <a:xfrm>
            <a:off x="6038744" y="1265014"/>
            <a:ext cx="5832648" cy="4801200"/>
          </a:xfrm>
          <a:prstGeom prst="rect">
            <a:avLst/>
          </a:prstGeom>
          <a:solidFill>
            <a:srgbClr val="000000">
              <a:alpha val="60000"/>
            </a:srgbClr>
          </a:solidFill>
          <a:ln>
            <a:noFill/>
          </a:ln>
        </p:spPr>
        <p:txBody>
          <a:bodyPr anchor="ctr">
            <a:normAutofit fontScale="32500" lnSpcReduction="20000"/>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39750" indent="-357188">
              <a:lnSpc>
                <a:spcPct val="120000"/>
              </a:lnSpc>
            </a:pPr>
            <a:r>
              <a:rPr lang="en-US" sz="9600">
                <a:solidFill>
                  <a:srgbClr val="FFFFFF"/>
                </a:solidFill>
              </a:rPr>
              <a:t>Physical team rooms</a:t>
            </a:r>
          </a:p>
          <a:p>
            <a:pPr marL="539750" indent="-357188">
              <a:lnSpc>
                <a:spcPct val="120000"/>
              </a:lnSpc>
            </a:pPr>
            <a:r>
              <a:rPr lang="en-US" sz="9600">
                <a:solidFill>
                  <a:srgbClr val="FFFFFF"/>
                </a:solidFill>
              </a:rPr>
              <a:t>Cross discipline</a:t>
            </a:r>
          </a:p>
          <a:p>
            <a:pPr marL="539750" indent="-357188">
              <a:lnSpc>
                <a:spcPct val="120000"/>
              </a:lnSpc>
            </a:pPr>
            <a:r>
              <a:rPr lang="en-US" sz="9600">
                <a:solidFill>
                  <a:srgbClr val="FFFFFF"/>
                </a:solidFill>
              </a:rPr>
              <a:t>10-12 people</a:t>
            </a:r>
          </a:p>
          <a:p>
            <a:pPr marL="539750" indent="-357188">
              <a:lnSpc>
                <a:spcPct val="120000"/>
              </a:lnSpc>
            </a:pPr>
            <a:r>
              <a:rPr lang="en-US" sz="9600">
                <a:solidFill>
                  <a:srgbClr val="FFFFFF"/>
                </a:solidFill>
              </a:rPr>
              <a:t>Self managing</a:t>
            </a:r>
          </a:p>
          <a:p>
            <a:pPr marL="539750" indent="-357188">
              <a:lnSpc>
                <a:spcPct val="120000"/>
              </a:lnSpc>
            </a:pPr>
            <a:r>
              <a:rPr lang="en-US" sz="9600">
                <a:solidFill>
                  <a:srgbClr val="FFFFFF"/>
                </a:solidFill>
              </a:rPr>
              <a:t>Clear charter and goals</a:t>
            </a:r>
          </a:p>
          <a:p>
            <a:pPr marL="539750" indent="-357188">
              <a:lnSpc>
                <a:spcPct val="120000"/>
              </a:lnSpc>
            </a:pPr>
            <a:r>
              <a:rPr lang="en-US" sz="9600">
                <a:solidFill>
                  <a:srgbClr val="FFFFFF"/>
                </a:solidFill>
              </a:rPr>
              <a:t>Intact for 12-18 months</a:t>
            </a:r>
          </a:p>
          <a:p>
            <a:pPr marL="539750" indent="-357188">
              <a:lnSpc>
                <a:spcPct val="120000"/>
              </a:lnSpc>
            </a:pPr>
            <a:r>
              <a:rPr lang="en-US" sz="9600">
                <a:solidFill>
                  <a:srgbClr val="FFFFFF"/>
                </a:solidFill>
              </a:rPr>
              <a:t>Own features in production</a:t>
            </a:r>
          </a:p>
          <a:p>
            <a:pPr marL="539750" indent="-357188">
              <a:lnSpc>
                <a:spcPct val="120000"/>
              </a:lnSpc>
            </a:pPr>
            <a:r>
              <a:rPr lang="en-US" sz="9600">
                <a:solidFill>
                  <a:srgbClr val="FFFFFF"/>
                </a:solidFill>
              </a:rPr>
              <a:t>Own deployment of features</a:t>
            </a:r>
          </a:p>
        </p:txBody>
      </p:sp>
    </p:spTree>
    <p:extLst>
      <p:ext uri="{BB962C8B-B14F-4D97-AF65-F5344CB8AC3E}">
        <p14:creationId xmlns:p14="http://schemas.microsoft.com/office/powerpoint/2010/main" val="3232370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Instead of Horizontal…</a:t>
            </a:r>
          </a:p>
        </p:txBody>
      </p:sp>
      <p:sp>
        <p:nvSpPr>
          <p:cNvPr id="3" name="Rectangle 2"/>
          <p:cNvSpPr/>
          <p:nvPr/>
        </p:nvSpPr>
        <p:spPr>
          <a:xfrm>
            <a:off x="2479852" y="2150168"/>
            <a:ext cx="7668072" cy="82898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48">
                <a:solidFill>
                  <a:schemeClr val="tx1">
                    <a:lumMod val="65000"/>
                    <a:lumOff val="35000"/>
                  </a:schemeClr>
                </a:solidFill>
              </a:rPr>
              <a:t>UI</a:t>
            </a:r>
          </a:p>
        </p:txBody>
      </p:sp>
      <p:sp>
        <p:nvSpPr>
          <p:cNvPr id="7" name="Rectangle 6"/>
          <p:cNvSpPr/>
          <p:nvPr/>
        </p:nvSpPr>
        <p:spPr>
          <a:xfrm>
            <a:off x="2487824" y="3186394"/>
            <a:ext cx="7668072" cy="82898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48"/>
              <a:t>API</a:t>
            </a:r>
          </a:p>
        </p:txBody>
      </p:sp>
      <p:sp>
        <p:nvSpPr>
          <p:cNvPr id="8" name="Rectangle 7"/>
          <p:cNvSpPr/>
          <p:nvPr/>
        </p:nvSpPr>
        <p:spPr>
          <a:xfrm>
            <a:off x="2479852" y="4222620"/>
            <a:ext cx="7668072" cy="828981"/>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48"/>
              <a:t>Data</a:t>
            </a:r>
          </a:p>
        </p:txBody>
      </p:sp>
      <p:sp>
        <p:nvSpPr>
          <p:cNvPr id="2" name="Rectangle 1"/>
          <p:cNvSpPr/>
          <p:nvPr/>
        </p:nvSpPr>
        <p:spPr>
          <a:xfrm>
            <a:off x="2798691" y="2046546"/>
            <a:ext cx="2797810" cy="1036226"/>
          </a:xfrm>
          <a:prstGeom prst="rect">
            <a:avLst/>
          </a:prstGeom>
          <a:noFill/>
          <a:ln w="38100">
            <a:solidFill>
              <a:schemeClr val="accent6">
                <a:lumMod val="75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21" rIns="0" bIns="63421" numCol="1" rtlCol="0" anchor="ctr" anchorCtr="0" compatLnSpc="1">
            <a:prstTxWarp prst="textNoShape">
              <a:avLst/>
            </a:prstTxWarp>
          </a:bodyPr>
          <a:lstStyle/>
          <a:p>
            <a:pPr algn="ctr" defTabSz="1267974" fontAlgn="base">
              <a:spcBef>
                <a:spcPct val="0"/>
              </a:spcBef>
              <a:spcAft>
                <a:spcPct val="0"/>
              </a:spcAft>
            </a:pPr>
            <a:endParaRPr lang="en-US" sz="2720">
              <a:gradFill>
                <a:gsLst>
                  <a:gs pos="0">
                    <a:srgbClr val="FFFFFF"/>
                  </a:gs>
                  <a:gs pos="100000">
                    <a:srgbClr val="FFFFFF"/>
                  </a:gs>
                </a:gsLst>
                <a:lin ang="5400000" scaled="0"/>
              </a:gradFill>
            </a:endParaRPr>
          </a:p>
        </p:txBody>
      </p:sp>
      <p:sp>
        <p:nvSpPr>
          <p:cNvPr id="10" name="Rectangle 9"/>
          <p:cNvSpPr/>
          <p:nvPr/>
        </p:nvSpPr>
        <p:spPr>
          <a:xfrm>
            <a:off x="6943595" y="3082772"/>
            <a:ext cx="828981" cy="1036226"/>
          </a:xfrm>
          <a:prstGeom prst="rect">
            <a:avLst/>
          </a:prstGeom>
          <a:noFill/>
          <a:ln w="38100">
            <a:solidFill>
              <a:schemeClr val="accent6">
                <a:lumMod val="75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21" rIns="0" bIns="63421" numCol="1" rtlCol="0" anchor="ctr" anchorCtr="0" compatLnSpc="1">
            <a:prstTxWarp prst="textNoShape">
              <a:avLst/>
            </a:prstTxWarp>
          </a:bodyPr>
          <a:lstStyle/>
          <a:p>
            <a:pPr algn="ctr" defTabSz="1267974" fontAlgn="base">
              <a:spcBef>
                <a:spcPct val="0"/>
              </a:spcBef>
              <a:spcAft>
                <a:spcPct val="0"/>
              </a:spcAft>
            </a:pPr>
            <a:endParaRPr lang="en-US" sz="2720">
              <a:gradFill>
                <a:gsLst>
                  <a:gs pos="0">
                    <a:srgbClr val="FFFFFF"/>
                  </a:gs>
                  <a:gs pos="100000">
                    <a:srgbClr val="FFFFFF"/>
                  </a:gs>
                </a:gsLst>
                <a:lin ang="5400000" scaled="0"/>
              </a:gradFill>
            </a:endParaRPr>
          </a:p>
        </p:txBody>
      </p:sp>
      <p:sp>
        <p:nvSpPr>
          <p:cNvPr id="11" name="Rectangle 10"/>
          <p:cNvSpPr/>
          <p:nvPr/>
        </p:nvSpPr>
        <p:spPr>
          <a:xfrm>
            <a:off x="2798691" y="4114348"/>
            <a:ext cx="828981" cy="1036226"/>
          </a:xfrm>
          <a:prstGeom prst="rect">
            <a:avLst/>
          </a:prstGeom>
          <a:noFill/>
          <a:ln w="38100">
            <a:solidFill>
              <a:schemeClr val="accent6">
                <a:lumMod val="75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21" rIns="0" bIns="63421" numCol="1" rtlCol="0" anchor="ctr" anchorCtr="0" compatLnSpc="1">
            <a:prstTxWarp prst="textNoShape">
              <a:avLst/>
            </a:prstTxWarp>
          </a:bodyPr>
          <a:lstStyle/>
          <a:p>
            <a:pPr algn="ctr" defTabSz="1267974" fontAlgn="base">
              <a:spcBef>
                <a:spcPct val="0"/>
              </a:spcBef>
              <a:spcAft>
                <a:spcPct val="0"/>
              </a:spcAft>
            </a:pPr>
            <a:endParaRPr lang="en-US" sz="2720">
              <a:gradFill>
                <a:gsLst>
                  <a:gs pos="0">
                    <a:srgbClr val="FFFFFF"/>
                  </a:gs>
                  <a:gs pos="100000">
                    <a:srgbClr val="FFFFFF"/>
                  </a:gs>
                </a:gsLst>
                <a:lin ang="5400000" scaled="0"/>
              </a:gradFill>
            </a:endParaRPr>
          </a:p>
        </p:txBody>
      </p:sp>
      <p:sp>
        <p:nvSpPr>
          <p:cNvPr id="12" name="Rectangle 11"/>
          <p:cNvSpPr/>
          <p:nvPr/>
        </p:nvSpPr>
        <p:spPr>
          <a:xfrm>
            <a:off x="3783106" y="4114348"/>
            <a:ext cx="828981" cy="1036226"/>
          </a:xfrm>
          <a:prstGeom prst="rect">
            <a:avLst/>
          </a:prstGeom>
          <a:noFill/>
          <a:ln w="38100">
            <a:solidFill>
              <a:schemeClr val="accent6">
                <a:lumMod val="75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21" rIns="0" bIns="63421" numCol="1" rtlCol="0" anchor="ctr" anchorCtr="0" compatLnSpc="1">
            <a:prstTxWarp prst="textNoShape">
              <a:avLst/>
            </a:prstTxWarp>
          </a:bodyPr>
          <a:lstStyle/>
          <a:p>
            <a:pPr algn="ctr" defTabSz="1267974" fontAlgn="base">
              <a:spcBef>
                <a:spcPct val="0"/>
              </a:spcBef>
              <a:spcAft>
                <a:spcPct val="0"/>
              </a:spcAft>
            </a:pPr>
            <a:endParaRPr lang="en-US" sz="2720">
              <a:gradFill>
                <a:gsLst>
                  <a:gs pos="0">
                    <a:srgbClr val="FFFFFF"/>
                  </a:gs>
                  <a:gs pos="100000">
                    <a:srgbClr val="FFFFFF"/>
                  </a:gs>
                </a:gsLst>
                <a:lin ang="5400000" scaled="0"/>
              </a:gradFill>
            </a:endParaRPr>
          </a:p>
        </p:txBody>
      </p:sp>
      <p:sp>
        <p:nvSpPr>
          <p:cNvPr id="13" name="Rectangle 12"/>
          <p:cNvSpPr/>
          <p:nvPr/>
        </p:nvSpPr>
        <p:spPr>
          <a:xfrm>
            <a:off x="8290689" y="4109699"/>
            <a:ext cx="828981" cy="1036226"/>
          </a:xfrm>
          <a:prstGeom prst="rect">
            <a:avLst/>
          </a:prstGeom>
          <a:noFill/>
          <a:ln w="38100">
            <a:solidFill>
              <a:schemeClr val="accent6">
                <a:lumMod val="75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21" rIns="0" bIns="63421" numCol="1" rtlCol="0" anchor="ctr" anchorCtr="0" compatLnSpc="1">
            <a:prstTxWarp prst="textNoShape">
              <a:avLst/>
            </a:prstTxWarp>
          </a:bodyPr>
          <a:lstStyle/>
          <a:p>
            <a:pPr algn="ctr" defTabSz="1267974" fontAlgn="base">
              <a:spcBef>
                <a:spcPct val="0"/>
              </a:spcBef>
              <a:spcAft>
                <a:spcPct val="0"/>
              </a:spcAft>
            </a:pPr>
            <a:endParaRPr lang="en-US" sz="272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181636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250"/>
                                        <p:tgtEl>
                                          <p:spTgt spid="10"/>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250"/>
                                        <p:tgtEl>
                                          <p:spTgt spid="11"/>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250"/>
                                        <p:tgtEl>
                                          <p:spTgt spid="12"/>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1" grpId="0" animBg="1"/>
      <p:bldP spid="12" grpId="0" animBg="1"/>
      <p:bldP spid="1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We strive for Vertical</a:t>
            </a:r>
          </a:p>
        </p:txBody>
      </p:sp>
      <p:sp>
        <p:nvSpPr>
          <p:cNvPr id="3" name="Rectangle 2"/>
          <p:cNvSpPr/>
          <p:nvPr/>
        </p:nvSpPr>
        <p:spPr>
          <a:xfrm>
            <a:off x="2479852" y="2150168"/>
            <a:ext cx="7668072" cy="82898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48">
                <a:solidFill>
                  <a:schemeClr val="tx1">
                    <a:lumMod val="65000"/>
                    <a:lumOff val="35000"/>
                  </a:schemeClr>
                </a:solidFill>
              </a:rPr>
              <a:t>UI</a:t>
            </a:r>
          </a:p>
        </p:txBody>
      </p:sp>
      <p:sp>
        <p:nvSpPr>
          <p:cNvPr id="7" name="Rectangle 6"/>
          <p:cNvSpPr/>
          <p:nvPr/>
        </p:nvSpPr>
        <p:spPr>
          <a:xfrm>
            <a:off x="2487824" y="3186394"/>
            <a:ext cx="7668072" cy="82898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48"/>
              <a:t>API</a:t>
            </a:r>
          </a:p>
        </p:txBody>
      </p:sp>
      <p:sp>
        <p:nvSpPr>
          <p:cNvPr id="8" name="Rectangle 7"/>
          <p:cNvSpPr/>
          <p:nvPr/>
        </p:nvSpPr>
        <p:spPr>
          <a:xfrm>
            <a:off x="2479852" y="4222620"/>
            <a:ext cx="7668072" cy="828981"/>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48"/>
              <a:t>Data</a:t>
            </a:r>
          </a:p>
        </p:txBody>
      </p:sp>
      <p:sp>
        <p:nvSpPr>
          <p:cNvPr id="2" name="Rectangle 1"/>
          <p:cNvSpPr/>
          <p:nvPr/>
        </p:nvSpPr>
        <p:spPr>
          <a:xfrm>
            <a:off x="4850085" y="2046545"/>
            <a:ext cx="746416" cy="3099379"/>
          </a:xfrm>
          <a:prstGeom prst="rect">
            <a:avLst/>
          </a:prstGeom>
          <a:noFill/>
          <a:ln w="38100">
            <a:solidFill>
              <a:schemeClr val="accent6">
                <a:lumMod val="75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21" rIns="0" bIns="63421" numCol="1" rtlCol="0" anchor="ctr" anchorCtr="0" compatLnSpc="1">
            <a:prstTxWarp prst="textNoShape">
              <a:avLst/>
            </a:prstTxWarp>
          </a:bodyPr>
          <a:lstStyle/>
          <a:p>
            <a:pPr algn="ctr" defTabSz="1267974" fontAlgn="base">
              <a:spcBef>
                <a:spcPct val="0"/>
              </a:spcBef>
              <a:spcAft>
                <a:spcPct val="0"/>
              </a:spcAft>
            </a:pPr>
            <a:endParaRPr lang="en-US" sz="2720">
              <a:gradFill>
                <a:gsLst>
                  <a:gs pos="0">
                    <a:srgbClr val="FFFFFF"/>
                  </a:gs>
                  <a:gs pos="100000">
                    <a:srgbClr val="FFFFFF"/>
                  </a:gs>
                </a:gsLst>
                <a:lin ang="5400000" scaled="0"/>
              </a:gradFill>
            </a:endParaRPr>
          </a:p>
        </p:txBody>
      </p:sp>
      <p:sp>
        <p:nvSpPr>
          <p:cNvPr id="10" name="Rectangle 9"/>
          <p:cNvSpPr/>
          <p:nvPr/>
        </p:nvSpPr>
        <p:spPr>
          <a:xfrm>
            <a:off x="6943595" y="2046545"/>
            <a:ext cx="828981" cy="3099379"/>
          </a:xfrm>
          <a:prstGeom prst="rect">
            <a:avLst/>
          </a:prstGeom>
          <a:noFill/>
          <a:ln w="38100">
            <a:solidFill>
              <a:schemeClr val="accent6">
                <a:lumMod val="75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21" rIns="0" bIns="63421" numCol="1" rtlCol="0" anchor="ctr" anchorCtr="0" compatLnSpc="1">
            <a:prstTxWarp prst="textNoShape">
              <a:avLst/>
            </a:prstTxWarp>
          </a:bodyPr>
          <a:lstStyle/>
          <a:p>
            <a:pPr algn="ctr" defTabSz="1267974" fontAlgn="base">
              <a:spcBef>
                <a:spcPct val="0"/>
              </a:spcBef>
              <a:spcAft>
                <a:spcPct val="0"/>
              </a:spcAft>
            </a:pPr>
            <a:endParaRPr lang="en-US" sz="2720">
              <a:gradFill>
                <a:gsLst>
                  <a:gs pos="0">
                    <a:srgbClr val="FFFFFF"/>
                  </a:gs>
                  <a:gs pos="100000">
                    <a:srgbClr val="FFFFFF"/>
                  </a:gs>
                </a:gsLst>
                <a:lin ang="5400000" scaled="0"/>
              </a:gradFill>
            </a:endParaRPr>
          </a:p>
        </p:txBody>
      </p:sp>
      <p:sp>
        <p:nvSpPr>
          <p:cNvPr id="11" name="Rectangle 10"/>
          <p:cNvSpPr/>
          <p:nvPr/>
        </p:nvSpPr>
        <p:spPr>
          <a:xfrm>
            <a:off x="2798691" y="2046545"/>
            <a:ext cx="828981" cy="3104029"/>
          </a:xfrm>
          <a:prstGeom prst="rect">
            <a:avLst/>
          </a:prstGeom>
          <a:noFill/>
          <a:ln w="38100">
            <a:solidFill>
              <a:schemeClr val="accent6">
                <a:lumMod val="75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21" rIns="0" bIns="63421" numCol="1" rtlCol="0" anchor="ctr" anchorCtr="0" compatLnSpc="1">
            <a:prstTxWarp prst="textNoShape">
              <a:avLst/>
            </a:prstTxWarp>
          </a:bodyPr>
          <a:lstStyle/>
          <a:p>
            <a:pPr algn="ctr" defTabSz="1267974" fontAlgn="base">
              <a:spcBef>
                <a:spcPct val="0"/>
              </a:spcBef>
              <a:spcAft>
                <a:spcPct val="0"/>
              </a:spcAft>
            </a:pPr>
            <a:endParaRPr lang="en-US" sz="2720">
              <a:gradFill>
                <a:gsLst>
                  <a:gs pos="0">
                    <a:srgbClr val="FFFFFF"/>
                  </a:gs>
                  <a:gs pos="100000">
                    <a:srgbClr val="FFFFFF"/>
                  </a:gs>
                </a:gsLst>
                <a:lin ang="5400000" scaled="0"/>
              </a:gradFill>
            </a:endParaRPr>
          </a:p>
        </p:txBody>
      </p:sp>
      <p:sp>
        <p:nvSpPr>
          <p:cNvPr id="12" name="Rectangle 11"/>
          <p:cNvSpPr/>
          <p:nvPr/>
        </p:nvSpPr>
        <p:spPr>
          <a:xfrm>
            <a:off x="3783106" y="2046545"/>
            <a:ext cx="828981" cy="3104029"/>
          </a:xfrm>
          <a:prstGeom prst="rect">
            <a:avLst/>
          </a:prstGeom>
          <a:noFill/>
          <a:ln w="38100">
            <a:solidFill>
              <a:schemeClr val="accent6">
                <a:lumMod val="75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21" rIns="0" bIns="63421" numCol="1" rtlCol="0" anchor="ctr" anchorCtr="0" compatLnSpc="1">
            <a:prstTxWarp prst="textNoShape">
              <a:avLst/>
            </a:prstTxWarp>
          </a:bodyPr>
          <a:lstStyle/>
          <a:p>
            <a:pPr algn="ctr" defTabSz="1267974" fontAlgn="base">
              <a:spcBef>
                <a:spcPct val="0"/>
              </a:spcBef>
              <a:spcAft>
                <a:spcPct val="0"/>
              </a:spcAft>
            </a:pPr>
            <a:endParaRPr lang="en-US" sz="2720">
              <a:gradFill>
                <a:gsLst>
                  <a:gs pos="0">
                    <a:srgbClr val="FFFFFF"/>
                  </a:gs>
                  <a:gs pos="100000">
                    <a:srgbClr val="FFFFFF"/>
                  </a:gs>
                </a:gsLst>
                <a:lin ang="5400000" scaled="0"/>
              </a:gradFill>
            </a:endParaRPr>
          </a:p>
        </p:txBody>
      </p:sp>
      <p:sp>
        <p:nvSpPr>
          <p:cNvPr id="13" name="Rectangle 12"/>
          <p:cNvSpPr/>
          <p:nvPr/>
        </p:nvSpPr>
        <p:spPr>
          <a:xfrm>
            <a:off x="8290689" y="2046545"/>
            <a:ext cx="828981" cy="3099379"/>
          </a:xfrm>
          <a:prstGeom prst="rect">
            <a:avLst/>
          </a:prstGeom>
          <a:noFill/>
          <a:ln w="38100">
            <a:solidFill>
              <a:schemeClr val="accent6">
                <a:lumMod val="75000"/>
              </a:scheme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3421" rIns="0" bIns="63421" numCol="1" rtlCol="0" anchor="ctr" anchorCtr="0" compatLnSpc="1">
            <a:prstTxWarp prst="textNoShape">
              <a:avLst/>
            </a:prstTxWarp>
          </a:bodyPr>
          <a:lstStyle/>
          <a:p>
            <a:pPr algn="ctr" defTabSz="1267974" fontAlgn="base">
              <a:spcBef>
                <a:spcPct val="0"/>
              </a:spcBef>
              <a:spcAft>
                <a:spcPct val="0"/>
              </a:spcAft>
            </a:pPr>
            <a:endParaRPr lang="en-US" sz="272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723874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indoor&#10;&#10;Description generated with very high confidence">
            <a:extLst>
              <a:ext uri="{FF2B5EF4-FFF2-40B4-BE49-F238E27FC236}">
                <a16:creationId xmlns:a16="http://schemas.microsoft.com/office/drawing/2014/main" id="{F3C76E80-5991-4F67-86F1-28695FA85BE8}"/>
              </a:ext>
            </a:extLst>
          </p:cNvPr>
          <p:cNvPicPr>
            <a:picLocks noChangeAspect="1"/>
          </p:cNvPicPr>
          <p:nvPr/>
        </p:nvPicPr>
        <p:blipFill rotWithShape="1">
          <a:blip r:embed="rId3"/>
          <a:srcRect b="24819"/>
          <a:stretch/>
        </p:blipFill>
        <p:spPr>
          <a:xfrm rot="10800000">
            <a:off x="-19330" y="-1"/>
            <a:ext cx="12455804" cy="7023321"/>
          </a:xfrm>
          <a:prstGeom prst="rect">
            <a:avLst/>
          </a:prstGeom>
        </p:spPr>
      </p:pic>
      <p:sp>
        <p:nvSpPr>
          <p:cNvPr id="5" name="Rectangle 4">
            <a:extLst>
              <a:ext uri="{FF2B5EF4-FFF2-40B4-BE49-F238E27FC236}">
                <a16:creationId xmlns:a16="http://schemas.microsoft.com/office/drawing/2014/main" id="{9D691957-A505-4870-B9E9-E8FE92FB0B57}"/>
              </a:ext>
            </a:extLst>
          </p:cNvPr>
          <p:cNvSpPr/>
          <p:nvPr/>
        </p:nvSpPr>
        <p:spPr bwMode="auto">
          <a:xfrm>
            <a:off x="0" y="3857302"/>
            <a:ext cx="12410925" cy="3137222"/>
          </a:xfrm>
          <a:prstGeom prst="rect">
            <a:avLst/>
          </a:prstGeom>
          <a:gradFill flip="none" rotWithShape="1">
            <a:gsLst>
              <a:gs pos="0">
                <a:srgbClr val="000000"/>
              </a:gs>
              <a:gs pos="76000">
                <a:srgbClr val="000000">
                  <a:alpha val="70000"/>
                </a:srgbClr>
              </a:gs>
              <a:gs pos="100000">
                <a:srgbClr val="000000">
                  <a:alpha val="0"/>
                </a:srgb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36F5B1D4-9068-45AA-B5B5-5224FCEE4657}"/>
              </a:ext>
            </a:extLst>
          </p:cNvPr>
          <p:cNvSpPr/>
          <p:nvPr/>
        </p:nvSpPr>
        <p:spPr bwMode="auto">
          <a:xfrm>
            <a:off x="1249685" y="2824469"/>
            <a:ext cx="2736304" cy="2736304"/>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Opportunity to change team without formal interviews or top down re-org</a:t>
            </a:r>
          </a:p>
        </p:txBody>
      </p:sp>
      <p:sp>
        <p:nvSpPr>
          <p:cNvPr id="9" name="TextBox 8">
            <a:extLst>
              <a:ext uri="{FF2B5EF4-FFF2-40B4-BE49-F238E27FC236}">
                <a16:creationId xmlns:a16="http://schemas.microsoft.com/office/drawing/2014/main" id="{5CFDD32F-5E41-4B32-A780-D86C02D76F33}"/>
              </a:ext>
            </a:extLst>
          </p:cNvPr>
          <p:cNvSpPr txBox="1"/>
          <p:nvPr/>
        </p:nvSpPr>
        <p:spPr>
          <a:xfrm>
            <a:off x="1249685" y="4779944"/>
            <a:ext cx="2736304" cy="849463"/>
          </a:xfrm>
          <a:prstGeom prst="rect">
            <a:avLst/>
          </a:prstGeom>
          <a:noFill/>
        </p:spPr>
        <p:txBody>
          <a:bodyPr wrap="square" lIns="182880" tIns="146304" rIns="182880" bIns="146304" rtlCol="0" anchor="b">
            <a:spAutoFit/>
          </a:bodyPr>
          <a:lstStyle/>
          <a:p>
            <a:pPr>
              <a:lnSpc>
                <a:spcPct val="90000"/>
              </a:lnSpc>
              <a:spcAft>
                <a:spcPts val="600"/>
              </a:spcAft>
            </a:pPr>
            <a:r>
              <a:rPr lang="en-GB" sz="2000">
                <a:solidFill>
                  <a:srgbClr val="FFFFFF"/>
                </a:solidFill>
              </a:rPr>
              <a:t>Employee choice, not manager driven</a:t>
            </a:r>
            <a:endParaRPr lang="en-US" sz="2000" err="1">
              <a:solidFill>
                <a:srgbClr val="FFFFFF"/>
              </a:solidFill>
            </a:endParaRPr>
          </a:p>
        </p:txBody>
      </p:sp>
      <p:sp>
        <p:nvSpPr>
          <p:cNvPr id="7" name="Rectangle 6">
            <a:extLst>
              <a:ext uri="{FF2B5EF4-FFF2-40B4-BE49-F238E27FC236}">
                <a16:creationId xmlns:a16="http://schemas.microsoft.com/office/drawing/2014/main" id="{D9A55126-AA59-4F69-93E2-A78BDBA150B0}"/>
              </a:ext>
            </a:extLst>
          </p:cNvPr>
          <p:cNvSpPr/>
          <p:nvPr/>
        </p:nvSpPr>
        <p:spPr bwMode="auto">
          <a:xfrm>
            <a:off x="4778077" y="2827365"/>
            <a:ext cx="2736304" cy="2736304"/>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Unique approach within Microsoft</a:t>
            </a:r>
          </a:p>
          <a:p>
            <a:pPr defTabSz="932472" fontAlgn="base">
              <a:lnSpc>
                <a:spcPct val="90000"/>
              </a:lnSpc>
              <a:spcBef>
                <a:spcPct val="0"/>
              </a:spcBef>
              <a:spcAft>
                <a:spcPct val="0"/>
              </a:spcAft>
            </a:pPr>
            <a:endParaRPr lang="en-GB" sz="240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8C68A9D7-26D7-4460-87BF-7FDA2437886C}"/>
              </a:ext>
            </a:extLst>
          </p:cNvPr>
          <p:cNvSpPr txBox="1"/>
          <p:nvPr/>
        </p:nvSpPr>
        <p:spPr>
          <a:xfrm>
            <a:off x="4797407" y="4486806"/>
            <a:ext cx="2736304" cy="1126462"/>
          </a:xfrm>
          <a:prstGeom prst="rect">
            <a:avLst/>
          </a:prstGeom>
          <a:noFill/>
        </p:spPr>
        <p:txBody>
          <a:bodyPr wrap="square" lIns="182880" tIns="146304" rIns="182880" bIns="146304" rtlCol="0" anchor="b">
            <a:spAutoFit/>
          </a:bodyPr>
          <a:lstStyle/>
          <a:p>
            <a:pPr>
              <a:lnSpc>
                <a:spcPct val="90000"/>
              </a:lnSpc>
              <a:spcAft>
                <a:spcPts val="600"/>
              </a:spcAft>
            </a:pPr>
            <a:r>
              <a:rPr lang="en-GB" sz="2000">
                <a:solidFill>
                  <a:srgbClr val="FFFFFF"/>
                </a:solidFill>
              </a:rPr>
              <a:t>Typically &lt;20% change, but 100% get to make a choice</a:t>
            </a:r>
            <a:endParaRPr lang="en-US" sz="2000" err="1">
              <a:solidFill>
                <a:srgbClr val="FFFFFF"/>
              </a:solidFill>
            </a:endParaRPr>
          </a:p>
        </p:txBody>
      </p:sp>
      <p:sp>
        <p:nvSpPr>
          <p:cNvPr id="8" name="Rectangle 7">
            <a:extLst>
              <a:ext uri="{FF2B5EF4-FFF2-40B4-BE49-F238E27FC236}">
                <a16:creationId xmlns:a16="http://schemas.microsoft.com/office/drawing/2014/main" id="{1132CB2D-0F1C-422F-AA2F-B113AE317AF6}"/>
              </a:ext>
            </a:extLst>
          </p:cNvPr>
          <p:cNvSpPr/>
          <p:nvPr/>
        </p:nvSpPr>
        <p:spPr bwMode="auto">
          <a:xfrm>
            <a:off x="8353743" y="2824469"/>
            <a:ext cx="2736304" cy="2736304"/>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GB" sz="2400">
                <a:gradFill>
                  <a:gsLst>
                    <a:gs pos="0">
                      <a:srgbClr val="FFFFFF"/>
                    </a:gs>
                    <a:gs pos="100000">
                      <a:srgbClr val="FFFFFF"/>
                    </a:gs>
                  </a:gsLst>
                  <a:lin ang="5400000" scaled="0"/>
                </a:gradFill>
                <a:ea typeface="Segoe UI" pitchFamily="34" charset="0"/>
                <a:cs typeface="Segoe UI" pitchFamily="34" charset="0"/>
              </a:rPr>
              <a:t>Create opportunities for everyone to learn new things</a:t>
            </a:r>
          </a:p>
          <a:p>
            <a:pPr defTabSz="932472" fontAlgn="base">
              <a:lnSpc>
                <a:spcPct val="90000"/>
              </a:lnSpc>
              <a:spcBef>
                <a:spcPct val="0"/>
              </a:spcBef>
              <a:spcAft>
                <a:spcPct val="0"/>
              </a:spcAft>
            </a:pPr>
            <a:endParaRPr lang="en-GB" sz="240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Box 10">
            <a:extLst>
              <a:ext uri="{FF2B5EF4-FFF2-40B4-BE49-F238E27FC236}">
                <a16:creationId xmlns:a16="http://schemas.microsoft.com/office/drawing/2014/main" id="{1C4171B8-1BA7-45F3-A645-C47045D662E1}"/>
              </a:ext>
            </a:extLst>
          </p:cNvPr>
          <p:cNvSpPr txBox="1"/>
          <p:nvPr/>
        </p:nvSpPr>
        <p:spPr>
          <a:xfrm>
            <a:off x="8331836" y="4763805"/>
            <a:ext cx="2736304" cy="849463"/>
          </a:xfrm>
          <a:prstGeom prst="rect">
            <a:avLst/>
          </a:prstGeom>
          <a:noFill/>
        </p:spPr>
        <p:txBody>
          <a:bodyPr wrap="square" lIns="182880" tIns="146304" rIns="182880" bIns="146304" rtlCol="0" anchor="b">
            <a:spAutoFit/>
          </a:bodyPr>
          <a:lstStyle/>
          <a:p>
            <a:pPr>
              <a:lnSpc>
                <a:spcPct val="90000"/>
              </a:lnSpc>
              <a:spcAft>
                <a:spcPts val="600"/>
              </a:spcAft>
            </a:pPr>
            <a:r>
              <a:rPr lang="en-GB" sz="2000">
                <a:solidFill>
                  <a:srgbClr val="FFFFFF"/>
                </a:solidFill>
              </a:rPr>
              <a:t>Cross-pollinate talent and micro-culture</a:t>
            </a:r>
          </a:p>
        </p:txBody>
      </p:sp>
      <p:sp>
        <p:nvSpPr>
          <p:cNvPr id="2" name="Title 1">
            <a:extLst>
              <a:ext uri="{FF2B5EF4-FFF2-40B4-BE49-F238E27FC236}">
                <a16:creationId xmlns:a16="http://schemas.microsoft.com/office/drawing/2014/main" id="{6FE54D5F-B665-4D00-854E-5F18F2CB7E92}"/>
              </a:ext>
            </a:extLst>
          </p:cNvPr>
          <p:cNvSpPr>
            <a:spLocks noGrp="1"/>
          </p:cNvSpPr>
          <p:nvPr>
            <p:ph type="title"/>
          </p:nvPr>
        </p:nvSpPr>
        <p:spPr>
          <a:xfrm>
            <a:off x="1537717" y="5985578"/>
            <a:ext cx="11673540" cy="917575"/>
          </a:xfrm>
        </p:spPr>
        <p:txBody>
          <a:bodyPr/>
          <a:lstStyle/>
          <a:p>
            <a:r>
              <a:rPr lang="en-GB">
                <a:solidFill>
                  <a:srgbClr val="FFFFFF"/>
                </a:solidFill>
              </a:rPr>
              <a:t>Sticky Note Exercise - Self Forming Teams</a:t>
            </a:r>
            <a:endParaRPr lang="en-US">
              <a:solidFill>
                <a:srgbClr val="FFFFFF"/>
              </a:solidFill>
            </a:endParaRPr>
          </a:p>
        </p:txBody>
      </p:sp>
      <p:sp>
        <p:nvSpPr>
          <p:cNvPr id="12" name="graduate" title="Icon of a graduation cap">
            <a:extLst>
              <a:ext uri="{FF2B5EF4-FFF2-40B4-BE49-F238E27FC236}">
                <a16:creationId xmlns:a16="http://schemas.microsoft.com/office/drawing/2014/main" id="{EDF2C30E-1D8C-4244-B22B-624C8D0F2422}"/>
              </a:ext>
            </a:extLst>
          </p:cNvPr>
          <p:cNvSpPr>
            <a:spLocks noChangeAspect="1" noEditPoints="1"/>
          </p:cNvSpPr>
          <p:nvPr/>
        </p:nvSpPr>
        <p:spPr bwMode="auto">
          <a:xfrm>
            <a:off x="457597" y="6003904"/>
            <a:ext cx="981611" cy="842035"/>
          </a:xfrm>
          <a:custGeom>
            <a:avLst/>
            <a:gdLst>
              <a:gd name="T0" fmla="*/ 103 w 312"/>
              <a:gd name="T1" fmla="*/ 32 h 268"/>
              <a:gd name="T2" fmla="*/ 165 w 312"/>
              <a:gd name="T3" fmla="*/ 0 h 268"/>
              <a:gd name="T4" fmla="*/ 312 w 312"/>
              <a:gd name="T5" fmla="*/ 74 h 268"/>
              <a:gd name="T6" fmla="*/ 165 w 312"/>
              <a:gd name="T7" fmla="*/ 147 h 268"/>
              <a:gd name="T8" fmla="*/ 21 w 312"/>
              <a:gd name="T9" fmla="*/ 74 h 268"/>
              <a:gd name="T10" fmla="*/ 103 w 312"/>
              <a:gd name="T11" fmla="*/ 32 h 268"/>
              <a:gd name="T12" fmla="*/ 87 w 312"/>
              <a:gd name="T13" fmla="*/ 108 h 268"/>
              <a:gd name="T14" fmla="*/ 69 w 312"/>
              <a:gd name="T15" fmla="*/ 174 h 268"/>
              <a:gd name="T16" fmla="*/ 165 w 312"/>
              <a:gd name="T17" fmla="*/ 224 h 268"/>
              <a:gd name="T18" fmla="*/ 260 w 312"/>
              <a:gd name="T19" fmla="*/ 174 h 268"/>
              <a:gd name="T20" fmla="*/ 243 w 312"/>
              <a:gd name="T21" fmla="*/ 108 h 268"/>
              <a:gd name="T22" fmla="*/ 53 w 312"/>
              <a:gd name="T23" fmla="*/ 268 h 268"/>
              <a:gd name="T24" fmla="*/ 53 w 312"/>
              <a:gd name="T25" fmla="*/ 226 h 268"/>
              <a:gd name="T26" fmla="*/ 26 w 312"/>
              <a:gd name="T27" fmla="*/ 200 h 268"/>
              <a:gd name="T28" fmla="*/ 26 w 312"/>
              <a:gd name="T29" fmla="*/ 200 h 268"/>
              <a:gd name="T30" fmla="*/ 0 w 312"/>
              <a:gd name="T31" fmla="*/ 226 h 268"/>
              <a:gd name="T32" fmla="*/ 0 w 312"/>
              <a:gd name="T33" fmla="*/ 268 h 268"/>
              <a:gd name="T34" fmla="*/ 53 w 312"/>
              <a:gd name="T35" fmla="*/ 268 h 268"/>
              <a:gd name="T36" fmla="*/ 26 w 312"/>
              <a:gd name="T37" fmla="*/ 77 h 268"/>
              <a:gd name="T38" fmla="*/ 26 w 312"/>
              <a:gd name="T39" fmla="*/ 20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2" h="268">
                <a:moveTo>
                  <a:pt x="103" y="32"/>
                </a:moveTo>
                <a:cubicBezTo>
                  <a:pt x="165" y="0"/>
                  <a:pt x="165" y="0"/>
                  <a:pt x="165" y="0"/>
                </a:cubicBezTo>
                <a:cubicBezTo>
                  <a:pt x="312" y="74"/>
                  <a:pt x="312" y="74"/>
                  <a:pt x="312" y="74"/>
                </a:cubicBezTo>
                <a:cubicBezTo>
                  <a:pt x="165" y="147"/>
                  <a:pt x="165" y="147"/>
                  <a:pt x="165" y="147"/>
                </a:cubicBezTo>
                <a:cubicBezTo>
                  <a:pt x="21" y="74"/>
                  <a:pt x="21" y="74"/>
                  <a:pt x="21" y="74"/>
                </a:cubicBezTo>
                <a:lnTo>
                  <a:pt x="103" y="32"/>
                </a:lnTo>
                <a:close/>
                <a:moveTo>
                  <a:pt x="87" y="108"/>
                </a:moveTo>
                <a:cubicBezTo>
                  <a:pt x="69" y="130"/>
                  <a:pt x="69" y="174"/>
                  <a:pt x="69" y="174"/>
                </a:cubicBezTo>
                <a:cubicBezTo>
                  <a:pt x="165" y="224"/>
                  <a:pt x="165" y="224"/>
                  <a:pt x="165" y="224"/>
                </a:cubicBezTo>
                <a:cubicBezTo>
                  <a:pt x="260" y="174"/>
                  <a:pt x="260" y="174"/>
                  <a:pt x="260" y="174"/>
                </a:cubicBezTo>
                <a:cubicBezTo>
                  <a:pt x="260" y="174"/>
                  <a:pt x="260" y="131"/>
                  <a:pt x="243" y="108"/>
                </a:cubicBezTo>
                <a:moveTo>
                  <a:pt x="53" y="268"/>
                </a:moveTo>
                <a:cubicBezTo>
                  <a:pt x="53" y="226"/>
                  <a:pt x="53" y="226"/>
                  <a:pt x="53" y="226"/>
                </a:cubicBezTo>
                <a:cubicBezTo>
                  <a:pt x="53" y="212"/>
                  <a:pt x="41" y="200"/>
                  <a:pt x="26" y="200"/>
                </a:cubicBezTo>
                <a:cubicBezTo>
                  <a:pt x="26" y="200"/>
                  <a:pt x="26" y="200"/>
                  <a:pt x="26" y="200"/>
                </a:cubicBezTo>
                <a:cubicBezTo>
                  <a:pt x="12" y="200"/>
                  <a:pt x="0" y="212"/>
                  <a:pt x="0" y="226"/>
                </a:cubicBezTo>
                <a:cubicBezTo>
                  <a:pt x="0" y="268"/>
                  <a:pt x="0" y="268"/>
                  <a:pt x="0" y="268"/>
                </a:cubicBezTo>
                <a:lnTo>
                  <a:pt x="53" y="268"/>
                </a:lnTo>
                <a:close/>
                <a:moveTo>
                  <a:pt x="26" y="77"/>
                </a:moveTo>
                <a:cubicBezTo>
                  <a:pt x="26" y="200"/>
                  <a:pt x="26" y="200"/>
                  <a:pt x="26" y="200"/>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28620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anim calcmode="lin" valueType="num">
                                      <p:cBhvr>
                                        <p:cTn id="19" dur="1000" fill="hold"/>
                                        <p:tgtEl>
                                          <p:spTgt spid="7"/>
                                        </p:tgtEl>
                                        <p:attrNameLst>
                                          <p:attrName>ppt_x</p:attrName>
                                        </p:attrNameLst>
                                      </p:cBhvr>
                                      <p:tavLst>
                                        <p:tav tm="0">
                                          <p:val>
                                            <p:strVal val="#ppt_x"/>
                                          </p:val>
                                        </p:tav>
                                        <p:tav tm="100000">
                                          <p:val>
                                            <p:strVal val="#ppt_x"/>
                                          </p:val>
                                        </p:tav>
                                      </p:tavLst>
                                    </p:anim>
                                    <p:anim calcmode="lin" valueType="num">
                                      <p:cBhvr>
                                        <p:cTn id="20" dur="1000" fill="hold"/>
                                        <p:tgtEl>
                                          <p:spTgt spid="7"/>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7" grpId="0" animBg="1"/>
      <p:bldP spid="10" grpId="0"/>
      <p:bldP spid="8" grpId="0" animBg="1"/>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Planning</a:t>
            </a:r>
          </a:p>
        </p:txBody>
      </p:sp>
      <p:sp>
        <p:nvSpPr>
          <p:cNvPr id="108" name="Text Placeholder 3"/>
          <p:cNvSpPr txBox="1">
            <a:spLocks noChangeAspect="1"/>
          </p:cNvSpPr>
          <p:nvPr/>
        </p:nvSpPr>
        <p:spPr>
          <a:xfrm>
            <a:off x="8303167" y="2639161"/>
            <a:ext cx="1952182" cy="1952182"/>
          </a:xfrm>
          <a:prstGeom prst="rect">
            <a:avLst/>
          </a:prstGeom>
          <a:solidFill>
            <a:schemeClr val="accent6">
              <a:lumMod val="75000"/>
            </a:schemeClr>
          </a:solidFill>
        </p:spPr>
        <p:txBody>
          <a:bodyPr/>
          <a:lstStyle>
            <a:lvl1pPr marL="0" indent="0" algn="l" defTabSz="685800" rtl="0" eaLnBrk="1" latinLnBrk="0" hangingPunct="1">
              <a:lnSpc>
                <a:spcPct val="90000"/>
              </a:lnSpc>
              <a:spcBef>
                <a:spcPts val="450"/>
              </a:spcBef>
              <a:buFont typeface="Arial" panose="020B0604020202020204" pitchFamily="34" charset="0"/>
              <a:buNone/>
              <a:defRPr sz="2400" kern="1200">
                <a:solidFill>
                  <a:srgbClr val="32145A"/>
                </a:solidFill>
                <a:latin typeface="+mj-lt"/>
                <a:ea typeface="+mn-ea"/>
                <a:cs typeface="+mn-cs"/>
              </a:defRPr>
            </a:lvl1pPr>
            <a:lvl2pPr marL="0" indent="0" algn="l" defTabSz="685800" rtl="0" eaLnBrk="1" latinLnBrk="0" hangingPunct="1">
              <a:lnSpc>
                <a:spcPct val="90000"/>
              </a:lnSpc>
              <a:spcBef>
                <a:spcPts val="450"/>
              </a:spcBef>
              <a:buFont typeface="Arial" panose="020B0604020202020204" pitchFamily="34" charset="0"/>
              <a:buNone/>
              <a:defRPr sz="1200" kern="1200">
                <a:solidFill>
                  <a:schemeClr val="tx1"/>
                </a:solidFill>
                <a:latin typeface="+mn-lt"/>
                <a:ea typeface="+mn-ea"/>
                <a:cs typeface="+mn-cs"/>
              </a:defRPr>
            </a:lvl2pPr>
            <a:lvl3pPr marL="175022" indent="-171450" algn="l" defTabSz="685800" rtl="0" eaLnBrk="1" latinLnBrk="0" hangingPunct="1">
              <a:lnSpc>
                <a:spcPct val="90000"/>
              </a:lnSpc>
              <a:spcBef>
                <a:spcPts val="450"/>
              </a:spcBef>
              <a:buFont typeface="Arial" panose="020B0604020202020204" pitchFamily="34" charset="0"/>
              <a:buChar char="•"/>
              <a:defRPr sz="1200" kern="1200">
                <a:solidFill>
                  <a:schemeClr val="tx1"/>
                </a:solidFill>
                <a:latin typeface="+mn-lt"/>
                <a:ea typeface="+mn-ea"/>
                <a:cs typeface="+mn-cs"/>
              </a:defRPr>
            </a:lvl3pPr>
            <a:lvl4pPr marL="342900" indent="-171450" algn="l" defTabSz="685800" rtl="0" eaLnBrk="1" latinLnBrk="0" hangingPunct="1">
              <a:lnSpc>
                <a:spcPct val="90000"/>
              </a:lnSpc>
              <a:spcBef>
                <a:spcPts val="450"/>
              </a:spcBef>
              <a:buFont typeface="Arial" panose="020B0604020202020204" pitchFamily="34" charset="0"/>
              <a:buChar char="•"/>
              <a:defRPr sz="1200" kern="1200">
                <a:solidFill>
                  <a:schemeClr val="tx1"/>
                </a:solidFill>
                <a:latin typeface="+mn-lt"/>
                <a:ea typeface="+mn-ea"/>
                <a:cs typeface="+mn-cs"/>
              </a:defRPr>
            </a:lvl4pPr>
            <a:lvl5pPr marL="517922" indent="-171450" algn="l" defTabSz="685800" rtl="0" eaLnBrk="1" latinLnBrk="0" hangingPunct="1">
              <a:lnSpc>
                <a:spcPct val="90000"/>
              </a:lnSpc>
              <a:spcBef>
                <a:spcPts val="450"/>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defTabSz="932497"/>
            <a:r>
              <a:rPr lang="en-US" sz="2720">
                <a:solidFill>
                  <a:prstClr val="white"/>
                </a:solidFill>
                <a:latin typeface="Segoe UI Light"/>
              </a:rPr>
              <a:t>Strategy</a:t>
            </a:r>
          </a:p>
          <a:p>
            <a:pPr defTabSz="932497"/>
            <a:r>
              <a:rPr lang="en-US" sz="1904">
                <a:solidFill>
                  <a:prstClr val="white"/>
                </a:solidFill>
                <a:latin typeface="Segoe UI Light"/>
              </a:rPr>
              <a:t>12 months</a:t>
            </a:r>
          </a:p>
        </p:txBody>
      </p:sp>
      <p:sp>
        <p:nvSpPr>
          <p:cNvPr id="111" name="Rectangle 110"/>
          <p:cNvSpPr/>
          <p:nvPr/>
        </p:nvSpPr>
        <p:spPr bwMode="auto">
          <a:xfrm>
            <a:off x="9067227" y="3702080"/>
            <a:ext cx="1460665" cy="9668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03" tIns="109681" rIns="137103" bIns="109681" numCol="1" spcCol="0" rtlCol="0" fromWordArt="0" anchor="t" anchorCtr="0" forceAA="0" compatLnSpc="1">
            <a:prstTxWarp prst="textNoShape">
              <a:avLst/>
            </a:prstTxWarp>
            <a:noAutofit/>
          </a:bodyPr>
          <a:lstStyle/>
          <a:p>
            <a:pPr algn="ctr" defTabSz="699160" fontAlgn="base">
              <a:lnSpc>
                <a:spcPct val="90000"/>
              </a:lnSpc>
              <a:spcBef>
                <a:spcPct val="0"/>
              </a:spcBef>
              <a:spcAft>
                <a:spcPct val="0"/>
              </a:spcAft>
            </a:pPr>
            <a:r>
              <a:rPr lang="en-US" sz="7342">
                <a:gradFill>
                  <a:gsLst>
                    <a:gs pos="0">
                      <a:srgbClr val="FFFFFF"/>
                    </a:gs>
                    <a:gs pos="100000">
                      <a:srgbClr val="FFFFFF"/>
                    </a:gs>
                  </a:gsLst>
                  <a:lin ang="5400000" scaled="0"/>
                </a:gradFill>
                <a:latin typeface="Segoe UI Light"/>
                <a:ea typeface="Segoe UI" pitchFamily="34" charset="0"/>
                <a:cs typeface="Segoe UI" pitchFamily="34" charset="0"/>
              </a:rPr>
              <a:t>12</a:t>
            </a:r>
          </a:p>
        </p:txBody>
      </p:sp>
      <p:sp>
        <p:nvSpPr>
          <p:cNvPr id="112" name="Rectangle 111"/>
          <p:cNvSpPr/>
          <p:nvPr/>
        </p:nvSpPr>
        <p:spPr>
          <a:xfrm>
            <a:off x="1530646" y="4591345"/>
            <a:ext cx="8857219" cy="3461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97"/>
            <a:endParaRPr lang="en-US" sz="2448">
              <a:solidFill>
                <a:prstClr val="white"/>
              </a:solidFill>
              <a:latin typeface="Segoe UI Light"/>
            </a:endParaRPr>
          </a:p>
        </p:txBody>
      </p:sp>
      <p:grpSp>
        <p:nvGrpSpPr>
          <p:cNvPr id="14" name="Group 13"/>
          <p:cNvGrpSpPr/>
          <p:nvPr/>
        </p:nvGrpSpPr>
        <p:grpSpPr>
          <a:xfrm>
            <a:off x="4032423" y="2645649"/>
            <a:ext cx="2113479" cy="2023313"/>
            <a:chOff x="2964182" y="1945328"/>
            <a:chExt cx="1554610" cy="1488287"/>
          </a:xfrm>
        </p:grpSpPr>
        <p:sp>
          <p:nvSpPr>
            <p:cNvPr id="15" name="Text Placeholder 3"/>
            <p:cNvSpPr txBox="1">
              <a:spLocks noChangeAspect="1"/>
            </p:cNvSpPr>
            <p:nvPr/>
          </p:nvSpPr>
          <p:spPr>
            <a:xfrm>
              <a:off x="2964182" y="1945328"/>
              <a:ext cx="1435965" cy="1435965"/>
            </a:xfrm>
            <a:prstGeom prst="rect">
              <a:avLst/>
            </a:prstGeom>
            <a:solidFill>
              <a:schemeClr val="accent1"/>
            </a:solidFill>
          </p:spPr>
          <p:txBody>
            <a:bodyPr/>
            <a:lstStyle>
              <a:defPPr>
                <a:defRPr lang="en-US"/>
              </a:defPPr>
              <a:lvl1pPr indent="0">
                <a:lnSpc>
                  <a:spcPct val="90000"/>
                </a:lnSpc>
                <a:spcBef>
                  <a:spcPts val="450"/>
                </a:spcBef>
                <a:buFont typeface="Arial" panose="020B0604020202020204" pitchFamily="34" charset="0"/>
                <a:buNone/>
                <a:defRPr sz="2000">
                  <a:solidFill>
                    <a:schemeClr val="bg1">
                      <a:lumMod val="65000"/>
                    </a:schemeClr>
                  </a:solidFill>
                  <a:latin typeface="+mj-lt"/>
                </a:defRPr>
              </a:lvl1pPr>
              <a:lvl2pPr marL="0" indent="0">
                <a:lnSpc>
                  <a:spcPct val="90000"/>
                </a:lnSpc>
                <a:spcBef>
                  <a:spcPts val="450"/>
                </a:spcBef>
                <a:buFont typeface="Arial" panose="020B0604020202020204" pitchFamily="34" charset="0"/>
                <a:buNone/>
                <a:defRPr sz="1200"/>
              </a:lvl2pPr>
              <a:lvl3pPr marL="175022" indent="-171450">
                <a:lnSpc>
                  <a:spcPct val="90000"/>
                </a:lnSpc>
                <a:spcBef>
                  <a:spcPts val="450"/>
                </a:spcBef>
                <a:buFont typeface="Arial" panose="020B0604020202020204" pitchFamily="34" charset="0"/>
                <a:buChar char="•"/>
                <a:defRPr sz="1200"/>
              </a:lvl3pPr>
              <a:lvl4pPr marL="342900" indent="-171450">
                <a:lnSpc>
                  <a:spcPct val="90000"/>
                </a:lnSpc>
                <a:spcBef>
                  <a:spcPts val="450"/>
                </a:spcBef>
                <a:buFont typeface="Arial" panose="020B0604020202020204" pitchFamily="34" charset="0"/>
                <a:buChar char="•"/>
                <a:defRPr sz="1200"/>
              </a:lvl4pPr>
              <a:lvl5pPr marL="517922" indent="-171450">
                <a:lnSpc>
                  <a:spcPct val="90000"/>
                </a:lnSpc>
                <a:spcBef>
                  <a:spcPts val="450"/>
                </a:spcBef>
                <a:buFont typeface="Arial" panose="020B0604020202020204" pitchFamily="34" charset="0"/>
                <a:buChar char="•"/>
                <a:defRPr sz="1200"/>
              </a:lvl5pPr>
              <a:lvl6pPr marL="1885950" indent="-171450">
                <a:lnSpc>
                  <a:spcPct val="90000"/>
                </a:lnSpc>
                <a:spcBef>
                  <a:spcPts val="375"/>
                </a:spcBef>
                <a:buFont typeface="Arial" panose="020B0604020202020204" pitchFamily="34" charset="0"/>
                <a:buChar char="•"/>
              </a:lvl6pPr>
              <a:lvl7pPr marL="2228850" indent="-171450">
                <a:lnSpc>
                  <a:spcPct val="90000"/>
                </a:lnSpc>
                <a:spcBef>
                  <a:spcPts val="375"/>
                </a:spcBef>
                <a:buFont typeface="Arial" panose="020B0604020202020204" pitchFamily="34" charset="0"/>
                <a:buChar char="•"/>
              </a:lvl7pPr>
              <a:lvl8pPr marL="2571750" indent="-171450">
                <a:lnSpc>
                  <a:spcPct val="90000"/>
                </a:lnSpc>
                <a:spcBef>
                  <a:spcPts val="375"/>
                </a:spcBef>
                <a:buFont typeface="Arial" panose="020B0604020202020204" pitchFamily="34" charset="0"/>
                <a:buChar char="•"/>
              </a:lvl8pPr>
              <a:lvl9pPr marL="2914650" indent="-171450">
                <a:lnSpc>
                  <a:spcPct val="90000"/>
                </a:lnSpc>
                <a:spcBef>
                  <a:spcPts val="375"/>
                </a:spcBef>
                <a:buFont typeface="Arial" panose="020B0604020202020204" pitchFamily="34" charset="0"/>
                <a:buChar char="•"/>
              </a:lvl9pPr>
            </a:lstStyle>
            <a:p>
              <a:pPr defTabSz="932497"/>
              <a:r>
                <a:rPr lang="en-US" sz="2720">
                  <a:solidFill>
                    <a:prstClr val="white"/>
                  </a:solidFill>
                  <a:latin typeface="Segoe UI Light"/>
                </a:rPr>
                <a:t>Quarter</a:t>
              </a:r>
            </a:p>
            <a:p>
              <a:pPr defTabSz="932497"/>
              <a:r>
                <a:rPr lang="en-US" sz="1904">
                  <a:solidFill>
                    <a:prstClr val="white"/>
                  </a:solidFill>
                  <a:latin typeface="Segoe UI Light"/>
                </a:rPr>
                <a:t>4 sprints</a:t>
              </a:r>
            </a:p>
          </p:txBody>
        </p:sp>
        <p:sp>
          <p:nvSpPr>
            <p:cNvPr id="16" name="Rectangle 15"/>
            <p:cNvSpPr/>
            <p:nvPr/>
          </p:nvSpPr>
          <p:spPr bwMode="auto">
            <a:xfrm>
              <a:off x="3930608" y="2722407"/>
              <a:ext cx="588184" cy="711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03" tIns="109681" rIns="137103" bIns="109681" numCol="1" spcCol="0" rtlCol="0" fromWordArt="0" anchor="t" anchorCtr="0" forceAA="0" compatLnSpc="1">
              <a:prstTxWarp prst="textNoShape">
                <a:avLst/>
              </a:prstTxWarp>
              <a:noAutofit/>
            </a:bodyPr>
            <a:lstStyle/>
            <a:p>
              <a:pPr algn="ctr" defTabSz="699160" fontAlgn="base">
                <a:lnSpc>
                  <a:spcPct val="90000"/>
                </a:lnSpc>
                <a:spcBef>
                  <a:spcPct val="0"/>
                </a:spcBef>
                <a:spcAft>
                  <a:spcPct val="0"/>
                </a:spcAft>
              </a:pPr>
              <a:r>
                <a:rPr lang="en-US" sz="7342">
                  <a:solidFill>
                    <a:prstClr val="white"/>
                  </a:solidFill>
                  <a:latin typeface="Segoe UI Light"/>
                  <a:ea typeface="Segoe UI" pitchFamily="34" charset="0"/>
                  <a:cs typeface="Segoe UI" pitchFamily="34" charset="0"/>
                </a:rPr>
                <a:t>4</a:t>
              </a:r>
            </a:p>
          </p:txBody>
        </p:sp>
      </p:grpSp>
      <p:grpSp>
        <p:nvGrpSpPr>
          <p:cNvPr id="17" name="Group 16"/>
          <p:cNvGrpSpPr/>
          <p:nvPr/>
        </p:nvGrpSpPr>
        <p:grpSpPr>
          <a:xfrm>
            <a:off x="1883416" y="2640470"/>
            <a:ext cx="2118107" cy="2028494"/>
            <a:chOff x="1383437" y="1941518"/>
            <a:chExt cx="1558015" cy="1492097"/>
          </a:xfrm>
        </p:grpSpPr>
        <p:sp>
          <p:nvSpPr>
            <p:cNvPr id="18" name="Text Placeholder 3"/>
            <p:cNvSpPr txBox="1">
              <a:spLocks noChangeAspect="1"/>
            </p:cNvSpPr>
            <p:nvPr/>
          </p:nvSpPr>
          <p:spPr>
            <a:xfrm>
              <a:off x="1383437" y="1941518"/>
              <a:ext cx="1435965" cy="1435965"/>
            </a:xfrm>
            <a:prstGeom prst="rect">
              <a:avLst/>
            </a:prstGeom>
            <a:solidFill>
              <a:srgbClr val="F2CB1D"/>
            </a:solidFill>
          </p:spPr>
          <p:txBody>
            <a:bodyPr/>
            <a:lstStyle>
              <a:defPPr>
                <a:defRPr lang="en-US"/>
              </a:defPPr>
              <a:lvl1pPr indent="0">
                <a:lnSpc>
                  <a:spcPct val="90000"/>
                </a:lnSpc>
                <a:spcBef>
                  <a:spcPts val="450"/>
                </a:spcBef>
                <a:buFont typeface="Arial" panose="020B0604020202020204" pitchFamily="34" charset="0"/>
                <a:buNone/>
                <a:defRPr sz="2000">
                  <a:solidFill>
                    <a:schemeClr val="bg1">
                      <a:lumMod val="65000"/>
                    </a:schemeClr>
                  </a:solidFill>
                  <a:latin typeface="+mj-lt"/>
                </a:defRPr>
              </a:lvl1pPr>
              <a:lvl2pPr marL="0" indent="0">
                <a:lnSpc>
                  <a:spcPct val="90000"/>
                </a:lnSpc>
                <a:spcBef>
                  <a:spcPts val="450"/>
                </a:spcBef>
                <a:buFont typeface="Arial" panose="020B0604020202020204" pitchFamily="34" charset="0"/>
                <a:buNone/>
                <a:defRPr sz="1200"/>
              </a:lvl2pPr>
              <a:lvl3pPr marL="175022" indent="-171450">
                <a:lnSpc>
                  <a:spcPct val="90000"/>
                </a:lnSpc>
                <a:spcBef>
                  <a:spcPts val="450"/>
                </a:spcBef>
                <a:buFont typeface="Arial" panose="020B0604020202020204" pitchFamily="34" charset="0"/>
                <a:buChar char="•"/>
                <a:defRPr sz="1200"/>
              </a:lvl3pPr>
              <a:lvl4pPr marL="342900" indent="-171450">
                <a:lnSpc>
                  <a:spcPct val="90000"/>
                </a:lnSpc>
                <a:spcBef>
                  <a:spcPts val="450"/>
                </a:spcBef>
                <a:buFont typeface="Arial" panose="020B0604020202020204" pitchFamily="34" charset="0"/>
                <a:buChar char="•"/>
                <a:defRPr sz="1200"/>
              </a:lvl4pPr>
              <a:lvl5pPr marL="517922" indent="-171450">
                <a:lnSpc>
                  <a:spcPct val="90000"/>
                </a:lnSpc>
                <a:spcBef>
                  <a:spcPts val="450"/>
                </a:spcBef>
                <a:buFont typeface="Arial" panose="020B0604020202020204" pitchFamily="34" charset="0"/>
                <a:buChar char="•"/>
                <a:defRPr sz="1200"/>
              </a:lvl5pPr>
              <a:lvl6pPr marL="1885950" indent="-171450">
                <a:lnSpc>
                  <a:spcPct val="90000"/>
                </a:lnSpc>
                <a:spcBef>
                  <a:spcPts val="375"/>
                </a:spcBef>
                <a:buFont typeface="Arial" panose="020B0604020202020204" pitchFamily="34" charset="0"/>
                <a:buChar char="•"/>
              </a:lvl6pPr>
              <a:lvl7pPr marL="2228850" indent="-171450">
                <a:lnSpc>
                  <a:spcPct val="90000"/>
                </a:lnSpc>
                <a:spcBef>
                  <a:spcPts val="375"/>
                </a:spcBef>
                <a:buFont typeface="Arial" panose="020B0604020202020204" pitchFamily="34" charset="0"/>
                <a:buChar char="•"/>
              </a:lvl7pPr>
              <a:lvl8pPr marL="2571750" indent="-171450">
                <a:lnSpc>
                  <a:spcPct val="90000"/>
                </a:lnSpc>
                <a:spcBef>
                  <a:spcPts val="375"/>
                </a:spcBef>
                <a:buFont typeface="Arial" panose="020B0604020202020204" pitchFamily="34" charset="0"/>
                <a:buChar char="•"/>
              </a:lvl8pPr>
              <a:lvl9pPr marL="2914650" indent="-171450">
                <a:lnSpc>
                  <a:spcPct val="90000"/>
                </a:lnSpc>
                <a:spcBef>
                  <a:spcPts val="375"/>
                </a:spcBef>
                <a:buFont typeface="Arial" panose="020B0604020202020204" pitchFamily="34" charset="0"/>
                <a:buChar char="•"/>
              </a:lvl9pPr>
            </a:lstStyle>
            <a:p>
              <a:pPr defTabSz="932497"/>
              <a:r>
                <a:rPr lang="en-US" sz="2720">
                  <a:solidFill>
                    <a:prstClr val="black"/>
                  </a:solidFill>
                  <a:latin typeface="Segoe UI Light"/>
                </a:rPr>
                <a:t>Sprint</a:t>
              </a:r>
            </a:p>
            <a:p>
              <a:pPr defTabSz="932497"/>
              <a:r>
                <a:rPr lang="en-US" sz="1904">
                  <a:solidFill>
                    <a:prstClr val="black"/>
                  </a:solidFill>
                  <a:latin typeface="Segoe UI Light"/>
                </a:rPr>
                <a:t>3 weeks</a:t>
              </a:r>
            </a:p>
          </p:txBody>
        </p:sp>
        <p:sp>
          <p:nvSpPr>
            <p:cNvPr id="19" name="Rectangle 18"/>
            <p:cNvSpPr/>
            <p:nvPr/>
          </p:nvSpPr>
          <p:spPr bwMode="auto">
            <a:xfrm>
              <a:off x="2353268" y="2722407"/>
              <a:ext cx="588184" cy="7112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03" tIns="109681" rIns="137103" bIns="109681" numCol="1" spcCol="0" rtlCol="0" fromWordArt="0" anchor="t" anchorCtr="0" forceAA="0" compatLnSpc="1">
              <a:prstTxWarp prst="textNoShape">
                <a:avLst/>
              </a:prstTxWarp>
              <a:noAutofit/>
            </a:bodyPr>
            <a:lstStyle/>
            <a:p>
              <a:pPr algn="ctr" defTabSz="699160" fontAlgn="base">
                <a:lnSpc>
                  <a:spcPct val="90000"/>
                </a:lnSpc>
                <a:spcBef>
                  <a:spcPct val="0"/>
                </a:spcBef>
                <a:spcAft>
                  <a:spcPct val="0"/>
                </a:spcAft>
              </a:pPr>
              <a:r>
                <a:rPr lang="en-US" sz="7342">
                  <a:solidFill>
                    <a:prstClr val="white"/>
                  </a:solidFill>
                  <a:latin typeface="Segoe UI Light"/>
                  <a:ea typeface="Segoe UI" pitchFamily="34" charset="0"/>
                  <a:cs typeface="Segoe UI" pitchFamily="34" charset="0"/>
                </a:rPr>
                <a:t>1</a:t>
              </a:r>
            </a:p>
          </p:txBody>
        </p:sp>
      </p:grpSp>
      <p:sp>
        <p:nvSpPr>
          <p:cNvPr id="20" name="Text Placeholder 3"/>
          <p:cNvSpPr txBox="1">
            <a:spLocks noChangeAspect="1"/>
          </p:cNvSpPr>
          <p:nvPr/>
        </p:nvSpPr>
        <p:spPr>
          <a:xfrm>
            <a:off x="6181433" y="2640468"/>
            <a:ext cx="1952182" cy="1952182"/>
          </a:xfrm>
          <a:prstGeom prst="rect">
            <a:avLst/>
          </a:prstGeom>
          <a:solidFill>
            <a:srgbClr val="4A206A"/>
          </a:solidFill>
        </p:spPr>
        <p:txBody>
          <a:bodyPr/>
          <a:lstStyle>
            <a:lvl1pPr marL="0" indent="0" algn="l" defTabSz="685800" rtl="0" eaLnBrk="1" latinLnBrk="0" hangingPunct="1">
              <a:lnSpc>
                <a:spcPct val="90000"/>
              </a:lnSpc>
              <a:spcBef>
                <a:spcPts val="450"/>
              </a:spcBef>
              <a:buFont typeface="Arial" panose="020B0604020202020204" pitchFamily="34" charset="0"/>
              <a:buNone/>
              <a:defRPr sz="2400" kern="1200">
                <a:solidFill>
                  <a:srgbClr val="32145A"/>
                </a:solidFill>
                <a:latin typeface="+mj-lt"/>
                <a:ea typeface="+mn-ea"/>
                <a:cs typeface="+mn-cs"/>
              </a:defRPr>
            </a:lvl1pPr>
            <a:lvl2pPr marL="0" indent="0" algn="l" defTabSz="685800" rtl="0" eaLnBrk="1" latinLnBrk="0" hangingPunct="1">
              <a:lnSpc>
                <a:spcPct val="90000"/>
              </a:lnSpc>
              <a:spcBef>
                <a:spcPts val="450"/>
              </a:spcBef>
              <a:buFont typeface="Arial" panose="020B0604020202020204" pitchFamily="34" charset="0"/>
              <a:buNone/>
              <a:defRPr sz="1200" kern="1200">
                <a:solidFill>
                  <a:schemeClr val="tx1"/>
                </a:solidFill>
                <a:latin typeface="+mn-lt"/>
                <a:ea typeface="+mn-ea"/>
                <a:cs typeface="+mn-cs"/>
              </a:defRPr>
            </a:lvl2pPr>
            <a:lvl3pPr marL="175022" indent="-171450" algn="l" defTabSz="685800" rtl="0" eaLnBrk="1" latinLnBrk="0" hangingPunct="1">
              <a:lnSpc>
                <a:spcPct val="90000"/>
              </a:lnSpc>
              <a:spcBef>
                <a:spcPts val="450"/>
              </a:spcBef>
              <a:buFont typeface="Arial" panose="020B0604020202020204" pitchFamily="34" charset="0"/>
              <a:buChar char="•"/>
              <a:defRPr sz="1200" kern="1200">
                <a:solidFill>
                  <a:schemeClr val="tx1"/>
                </a:solidFill>
                <a:latin typeface="+mn-lt"/>
                <a:ea typeface="+mn-ea"/>
                <a:cs typeface="+mn-cs"/>
              </a:defRPr>
            </a:lvl3pPr>
            <a:lvl4pPr marL="342900" indent="-171450" algn="l" defTabSz="685800" rtl="0" eaLnBrk="1" latinLnBrk="0" hangingPunct="1">
              <a:lnSpc>
                <a:spcPct val="90000"/>
              </a:lnSpc>
              <a:spcBef>
                <a:spcPts val="450"/>
              </a:spcBef>
              <a:buFont typeface="Arial" panose="020B0604020202020204" pitchFamily="34" charset="0"/>
              <a:buChar char="•"/>
              <a:defRPr sz="1200" kern="1200">
                <a:solidFill>
                  <a:schemeClr val="tx1"/>
                </a:solidFill>
                <a:latin typeface="+mn-lt"/>
                <a:ea typeface="+mn-ea"/>
                <a:cs typeface="+mn-cs"/>
              </a:defRPr>
            </a:lvl4pPr>
            <a:lvl5pPr marL="517922" indent="-171450" algn="l" defTabSz="685800" rtl="0" eaLnBrk="1" latinLnBrk="0" hangingPunct="1">
              <a:lnSpc>
                <a:spcPct val="90000"/>
              </a:lnSpc>
              <a:spcBef>
                <a:spcPts val="450"/>
              </a:spcBef>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defTabSz="932497"/>
            <a:r>
              <a:rPr lang="en-US" sz="2720">
                <a:solidFill>
                  <a:prstClr val="white"/>
                </a:solidFill>
                <a:latin typeface="Segoe UI Light"/>
              </a:rPr>
              <a:t>Semester</a:t>
            </a:r>
          </a:p>
          <a:p>
            <a:pPr defTabSz="932497"/>
            <a:r>
              <a:rPr lang="en-US" sz="1904">
                <a:solidFill>
                  <a:prstClr val="white"/>
                </a:solidFill>
                <a:latin typeface="Segoe UI Light"/>
              </a:rPr>
              <a:t>6 months</a:t>
            </a:r>
          </a:p>
        </p:txBody>
      </p:sp>
      <p:sp>
        <p:nvSpPr>
          <p:cNvPr id="21" name="Rectangle 20"/>
          <p:cNvSpPr/>
          <p:nvPr/>
        </p:nvSpPr>
        <p:spPr bwMode="auto">
          <a:xfrm>
            <a:off x="7459572" y="3702080"/>
            <a:ext cx="799632" cy="9668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03" tIns="109681" rIns="137103" bIns="109681" numCol="1" spcCol="0" rtlCol="0" fromWordArt="0" anchor="t" anchorCtr="0" forceAA="0" compatLnSpc="1">
            <a:prstTxWarp prst="textNoShape">
              <a:avLst/>
            </a:prstTxWarp>
            <a:noAutofit/>
          </a:bodyPr>
          <a:lstStyle/>
          <a:p>
            <a:pPr algn="ctr" defTabSz="699160" fontAlgn="base">
              <a:lnSpc>
                <a:spcPct val="90000"/>
              </a:lnSpc>
              <a:spcBef>
                <a:spcPct val="0"/>
              </a:spcBef>
              <a:spcAft>
                <a:spcPct val="0"/>
              </a:spcAft>
            </a:pPr>
            <a:r>
              <a:rPr lang="en-US" sz="7342">
                <a:solidFill>
                  <a:prstClr val="white"/>
                </a:solidFill>
                <a:latin typeface="Segoe UI Light"/>
                <a:ea typeface="Segoe UI" pitchFamily="34" charset="0"/>
                <a:cs typeface="Segoe UI" pitchFamily="34" charset="0"/>
              </a:rPr>
              <a:t>6</a:t>
            </a:r>
          </a:p>
        </p:txBody>
      </p:sp>
      <p:grpSp>
        <p:nvGrpSpPr>
          <p:cNvPr id="22" name="Group 21"/>
          <p:cNvGrpSpPr/>
          <p:nvPr/>
        </p:nvGrpSpPr>
        <p:grpSpPr>
          <a:xfrm>
            <a:off x="1881326" y="4838953"/>
            <a:ext cx="5223796" cy="719273"/>
            <a:chOff x="270412" y="4263314"/>
            <a:chExt cx="616022" cy="335015"/>
          </a:xfrm>
        </p:grpSpPr>
        <p:sp>
          <p:nvSpPr>
            <p:cNvPr id="23" name="Left Brace 22"/>
            <p:cNvSpPr/>
            <p:nvPr/>
          </p:nvSpPr>
          <p:spPr>
            <a:xfrm rot="16200000">
              <a:off x="525751" y="4007975"/>
              <a:ext cx="105344" cy="616022"/>
            </a:xfrm>
            <a:prstGeom prst="leftBrace">
              <a:avLst>
                <a:gd name="adj1" fmla="val 26416"/>
                <a:gd name="adj2" fmla="val 50000"/>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43329">
                <a:defRPr/>
              </a:pPr>
              <a:endParaRPr lang="en-US" sz="2448">
                <a:solidFill>
                  <a:prstClr val="black"/>
                </a:solidFill>
                <a:latin typeface="Segoe UI Light"/>
              </a:endParaRPr>
            </a:p>
          </p:txBody>
        </p:sp>
        <p:sp>
          <p:nvSpPr>
            <p:cNvPr id="24" name="Rectangle 23"/>
            <p:cNvSpPr/>
            <p:nvPr/>
          </p:nvSpPr>
          <p:spPr bwMode="auto">
            <a:xfrm>
              <a:off x="270412" y="4411622"/>
              <a:ext cx="616022" cy="186707"/>
            </a:xfrm>
            <a:prstGeom prst="rect">
              <a:avLst/>
            </a:prstGeom>
            <a:no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84476" rIns="0" bIns="84476" numCol="1" rtlCol="0" anchor="ctr" anchorCtr="0" compatLnSpc="1">
              <a:prstTxWarp prst="textNoShape">
                <a:avLst/>
              </a:prstTxWarp>
            </a:bodyPr>
            <a:lstStyle/>
            <a:p>
              <a:pPr algn="ctr" defTabSz="1689368" fontAlgn="base">
                <a:spcBef>
                  <a:spcPct val="0"/>
                </a:spcBef>
                <a:spcAft>
                  <a:spcPct val="0"/>
                </a:spcAft>
                <a:defRPr/>
              </a:pPr>
              <a:r>
                <a:rPr lang="en-US" sz="2176" b="1">
                  <a:solidFill>
                    <a:prstClr val="black">
                      <a:lumMod val="75000"/>
                      <a:lumOff val="25000"/>
                    </a:prstClr>
                  </a:solidFill>
                  <a:latin typeface="Segoe UI Light"/>
                </a:rPr>
                <a:t>Teams are responsible for the detail</a:t>
              </a:r>
            </a:p>
          </p:txBody>
        </p:sp>
      </p:grpSp>
      <p:grpSp>
        <p:nvGrpSpPr>
          <p:cNvPr id="26" name="Group 25"/>
          <p:cNvGrpSpPr/>
          <p:nvPr/>
        </p:nvGrpSpPr>
        <p:grpSpPr>
          <a:xfrm>
            <a:off x="7107209" y="1361927"/>
            <a:ext cx="3175414" cy="928507"/>
            <a:chOff x="265075" y="3936191"/>
            <a:chExt cx="621359" cy="432471"/>
          </a:xfrm>
        </p:grpSpPr>
        <p:sp>
          <p:nvSpPr>
            <p:cNvPr id="27" name="Left Brace 26"/>
            <p:cNvSpPr/>
            <p:nvPr/>
          </p:nvSpPr>
          <p:spPr>
            <a:xfrm rot="5400000">
              <a:off x="525751" y="4007979"/>
              <a:ext cx="105344" cy="616022"/>
            </a:xfrm>
            <a:prstGeom prst="leftBrace">
              <a:avLst>
                <a:gd name="adj1" fmla="val 26416"/>
                <a:gd name="adj2" fmla="val 50000"/>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43329">
                <a:defRPr/>
              </a:pPr>
              <a:endParaRPr lang="en-US" sz="2448">
                <a:solidFill>
                  <a:prstClr val="black"/>
                </a:solidFill>
                <a:latin typeface="Segoe UI Light"/>
              </a:endParaRPr>
            </a:p>
          </p:txBody>
        </p:sp>
        <p:sp>
          <p:nvSpPr>
            <p:cNvPr id="28" name="Rectangle 27"/>
            <p:cNvSpPr/>
            <p:nvPr/>
          </p:nvSpPr>
          <p:spPr bwMode="auto">
            <a:xfrm>
              <a:off x="265075" y="3936191"/>
              <a:ext cx="616022" cy="186707"/>
            </a:xfrm>
            <a:prstGeom prst="rect">
              <a:avLst/>
            </a:prstGeom>
            <a:no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84476" rIns="0" bIns="84476" numCol="1" rtlCol="0" anchor="ctr" anchorCtr="0" compatLnSpc="1">
              <a:prstTxWarp prst="textNoShape">
                <a:avLst/>
              </a:prstTxWarp>
            </a:bodyPr>
            <a:lstStyle/>
            <a:p>
              <a:pPr algn="ctr" defTabSz="1689368" fontAlgn="base">
                <a:spcBef>
                  <a:spcPct val="0"/>
                </a:spcBef>
                <a:spcAft>
                  <a:spcPct val="0"/>
                </a:spcAft>
                <a:defRPr/>
              </a:pPr>
              <a:r>
                <a:rPr lang="en-US" sz="2176" b="1">
                  <a:solidFill>
                    <a:prstClr val="black">
                      <a:lumMod val="75000"/>
                      <a:lumOff val="25000"/>
                    </a:prstClr>
                  </a:solidFill>
                  <a:latin typeface="Segoe UI Light"/>
                </a:rPr>
                <a:t>Leadership is responsible for the big picture</a:t>
              </a:r>
            </a:p>
          </p:txBody>
        </p:sp>
      </p:grpSp>
    </p:spTree>
    <p:extLst>
      <p:ext uri="{BB962C8B-B14F-4D97-AF65-F5344CB8AC3E}">
        <p14:creationId xmlns:p14="http://schemas.microsoft.com/office/powerpoint/2010/main" val="36921199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6246E1D-528E-475F-AF95-2693CD19A10A}"/>
              </a:ext>
            </a:extLst>
          </p:cNvPr>
          <p:cNvSpPr/>
          <p:nvPr/>
        </p:nvSpPr>
        <p:spPr>
          <a:xfrm>
            <a:off x="4349961" y="1237502"/>
            <a:ext cx="7813622" cy="5115118"/>
          </a:xfrm>
          <a:prstGeom prst="rect">
            <a:avLst/>
          </a:prstGeom>
        </p:spPr>
        <p:txBody>
          <a:bodyPr wrap="square">
            <a:spAutoFit/>
          </a:bodyPr>
          <a:lstStyle/>
          <a:p>
            <a:r>
              <a:rPr lang="en-US" sz="2720" b="1">
                <a:solidFill>
                  <a:prstClr val="black">
                    <a:lumMod val="75000"/>
                    <a:lumOff val="25000"/>
                  </a:prstClr>
                </a:solidFill>
                <a:latin typeface="Segoe UI Light"/>
              </a:rPr>
              <a:t>OKR: </a:t>
            </a:r>
            <a:r>
              <a:rPr lang="en-US" sz="2720" b="1" err="1">
                <a:solidFill>
                  <a:prstClr val="black">
                    <a:lumMod val="75000"/>
                    <a:lumOff val="25000"/>
                  </a:prstClr>
                </a:solidFill>
                <a:latin typeface="Segoe UI Light"/>
              </a:rPr>
              <a:t>Objective</a:t>
            </a:r>
            <a:r>
              <a:rPr lang="en-US" sz="2720" b="1" err="1">
                <a:solidFill>
                  <a:prstClr val="black">
                    <a:lumMod val="75000"/>
                    <a:lumOff val="25000"/>
                  </a:prstClr>
                </a:solidFill>
                <a:latin typeface="Segoe UI Light"/>
                <a:sym typeface="Symbol" panose="05050102010706020507" pitchFamily="18" charset="2"/>
              </a:rPr>
              <a:t></a:t>
            </a:r>
            <a:r>
              <a:rPr lang="en-US" sz="2720" b="1" err="1">
                <a:solidFill>
                  <a:prstClr val="black">
                    <a:lumMod val="75000"/>
                    <a:lumOff val="25000"/>
                  </a:prstClr>
                </a:solidFill>
                <a:latin typeface="Segoe UI Light"/>
              </a:rPr>
              <a:t>Key</a:t>
            </a:r>
            <a:r>
              <a:rPr lang="en-US" sz="2720" b="1">
                <a:solidFill>
                  <a:prstClr val="black">
                    <a:lumMod val="75000"/>
                    <a:lumOff val="25000"/>
                  </a:prstClr>
                </a:solidFill>
                <a:latin typeface="Segoe UI Light"/>
              </a:rPr>
              <a:t> Results</a:t>
            </a:r>
          </a:p>
          <a:p>
            <a:endParaRPr lang="en-US" sz="2176" b="1">
              <a:solidFill>
                <a:prstClr val="black">
                  <a:lumMod val="75000"/>
                  <a:lumOff val="25000"/>
                </a:prstClr>
              </a:solidFill>
              <a:latin typeface="Segoe UI Light"/>
            </a:endParaRPr>
          </a:p>
          <a:p>
            <a:pPr fontAlgn="base"/>
            <a:r>
              <a:rPr lang="en-US" sz="2448">
                <a:latin typeface="Abadi" panose="020B0604020104020204" pitchFamily="34" charset="0"/>
              </a:rPr>
              <a:t>1. Objective: Grow a strong and happy customer base </a:t>
            </a:r>
          </a:p>
          <a:p>
            <a:pPr lvl="1" fontAlgn="base"/>
            <a:r>
              <a:rPr lang="en-US" sz="2448">
                <a:latin typeface="Abadi" panose="020B0604020104020204" pitchFamily="34" charset="0"/>
              </a:rPr>
              <a:t>1.1 Increase external NPS from 21 to 35 </a:t>
            </a:r>
          </a:p>
          <a:p>
            <a:pPr lvl="1" fontAlgn="base"/>
            <a:r>
              <a:rPr lang="en-US" sz="2448">
                <a:latin typeface="Abadi" panose="020B0604020104020204" pitchFamily="34" charset="0"/>
              </a:rPr>
              <a:t>1.2 Increase docs SAT from 55 to 65 </a:t>
            </a:r>
          </a:p>
          <a:p>
            <a:pPr lvl="1" fontAlgn="base"/>
            <a:r>
              <a:rPr lang="en-US" sz="2448">
                <a:latin typeface="Abadi" panose="020B0604020104020204" pitchFamily="34" charset="0"/>
              </a:rPr>
              <a:t>1.3 New pipeline flow has an Apdex score of 0.9</a:t>
            </a:r>
          </a:p>
          <a:p>
            <a:pPr lvl="1" fontAlgn="base"/>
            <a:r>
              <a:rPr lang="en-US" sz="2448">
                <a:latin typeface="Abadi" panose="020B0604020104020204" pitchFamily="34" charset="0"/>
              </a:rPr>
              <a:t>1.4 Queue time for jobs is 5 seconds or less</a:t>
            </a:r>
          </a:p>
          <a:p>
            <a:pPr lvl="1"/>
            <a:endParaRPr lang="en-US" sz="3264"/>
          </a:p>
          <a:p>
            <a:r>
              <a:rPr lang="en-US" sz="2448"/>
              <a:t>KRs are measures for the </a:t>
            </a:r>
            <a:r>
              <a:rPr lang="en-US" sz="2448" i="1"/>
              <a:t>quarter</a:t>
            </a:r>
          </a:p>
          <a:p>
            <a:endParaRPr lang="en-US" sz="2448"/>
          </a:p>
          <a:p>
            <a:r>
              <a:rPr lang="en-US" sz="2448"/>
              <a:t>Encourage ambitious KRs:</a:t>
            </a:r>
            <a:br>
              <a:rPr lang="en-US" sz="2448"/>
            </a:br>
            <a:r>
              <a:rPr lang="en-US" sz="2448"/>
              <a:t>70% of the improvement target scores green</a:t>
            </a:r>
          </a:p>
          <a:p>
            <a:endParaRPr lang="en-US" sz="2448"/>
          </a:p>
        </p:txBody>
      </p:sp>
      <p:pic>
        <p:nvPicPr>
          <p:cNvPr id="5" name="Content Placeholder 5">
            <a:extLst>
              <a:ext uri="{FF2B5EF4-FFF2-40B4-BE49-F238E27FC236}">
                <a16:creationId xmlns:a16="http://schemas.microsoft.com/office/drawing/2014/main" id="{E33B1089-67E2-403B-889B-D696F98E0F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0138" y="1273122"/>
            <a:ext cx="2791984" cy="4269089"/>
          </a:xfrm>
          <a:prstGeom prst="rect">
            <a:avLst/>
          </a:prstGeom>
          <a:ln>
            <a:solidFill>
              <a:schemeClr val="bg1">
                <a:lumMod val="75000"/>
              </a:schemeClr>
            </a:solidFill>
          </a:ln>
        </p:spPr>
      </p:pic>
      <p:sp>
        <p:nvSpPr>
          <p:cNvPr id="3" name="Title 2">
            <a:extLst>
              <a:ext uri="{FF2B5EF4-FFF2-40B4-BE49-F238E27FC236}">
                <a16:creationId xmlns:a16="http://schemas.microsoft.com/office/drawing/2014/main" id="{DE0D93E6-AC20-4780-A7AB-663226C0B051}"/>
              </a:ext>
            </a:extLst>
          </p:cNvPr>
          <p:cNvSpPr>
            <a:spLocks noGrp="1"/>
          </p:cNvSpPr>
          <p:nvPr>
            <p:ph type="title"/>
          </p:nvPr>
        </p:nvSpPr>
        <p:spPr/>
        <p:txBody>
          <a:bodyPr/>
          <a:lstStyle/>
          <a:p>
            <a:r>
              <a:rPr lang="en-US" b="1"/>
              <a:t>Measure Outcomes not Outputs</a:t>
            </a:r>
          </a:p>
        </p:txBody>
      </p:sp>
    </p:spTree>
    <p:extLst>
      <p:ext uri="{BB962C8B-B14F-4D97-AF65-F5344CB8AC3E}">
        <p14:creationId xmlns:p14="http://schemas.microsoft.com/office/powerpoint/2010/main" val="22888460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Isosceles Triangle 104">
            <a:extLst>
              <a:ext uri="{FF2B5EF4-FFF2-40B4-BE49-F238E27FC236}">
                <a16:creationId xmlns:a16="http://schemas.microsoft.com/office/drawing/2014/main" id="{4E666D0A-B95C-4E12-9F68-4571BC330EE9}"/>
              </a:ext>
            </a:extLst>
          </p:cNvPr>
          <p:cNvSpPr/>
          <p:nvPr/>
        </p:nvSpPr>
        <p:spPr>
          <a:xfrm>
            <a:off x="2698724" y="1464246"/>
            <a:ext cx="7039026" cy="3936542"/>
          </a:xfrm>
          <a:prstGeom prst="triangle">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48"/>
          </a:p>
        </p:txBody>
      </p:sp>
      <p:sp>
        <p:nvSpPr>
          <p:cNvPr id="4" name="Rectangle 3">
            <a:extLst>
              <a:ext uri="{FF2B5EF4-FFF2-40B4-BE49-F238E27FC236}">
                <a16:creationId xmlns:a16="http://schemas.microsoft.com/office/drawing/2014/main" id="{1882CA29-3AF7-42C4-85BD-4A57F979AB3A}"/>
              </a:ext>
            </a:extLst>
          </p:cNvPr>
          <p:cNvSpPr/>
          <p:nvPr/>
        </p:nvSpPr>
        <p:spPr>
          <a:xfrm>
            <a:off x="4920366" y="1215737"/>
            <a:ext cx="2511367" cy="7993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Product OKRs</a:t>
            </a:r>
          </a:p>
        </p:txBody>
      </p:sp>
      <p:grpSp>
        <p:nvGrpSpPr>
          <p:cNvPr id="10" name="Group 9">
            <a:extLst>
              <a:ext uri="{FF2B5EF4-FFF2-40B4-BE49-F238E27FC236}">
                <a16:creationId xmlns:a16="http://schemas.microsoft.com/office/drawing/2014/main" id="{29A5F92D-63C4-4A7D-A193-3EF523639899}"/>
              </a:ext>
            </a:extLst>
          </p:cNvPr>
          <p:cNvGrpSpPr/>
          <p:nvPr/>
        </p:nvGrpSpPr>
        <p:grpSpPr>
          <a:xfrm>
            <a:off x="1912164" y="2812587"/>
            <a:ext cx="8527771" cy="799375"/>
            <a:chOff x="2195648" y="2222862"/>
            <a:chExt cx="8361319" cy="783772"/>
          </a:xfrm>
          <a:solidFill>
            <a:srgbClr val="4A206A"/>
          </a:solidFill>
        </p:grpSpPr>
        <p:sp>
          <p:nvSpPr>
            <p:cNvPr id="5" name="Rectangle 4">
              <a:extLst>
                <a:ext uri="{FF2B5EF4-FFF2-40B4-BE49-F238E27FC236}">
                  <a16:creationId xmlns:a16="http://schemas.microsoft.com/office/drawing/2014/main" id="{E838E50A-5F62-4247-B855-D4EF0627A115}"/>
                </a:ext>
              </a:extLst>
            </p:cNvPr>
            <p:cNvSpPr/>
            <p:nvPr/>
          </p:nvSpPr>
          <p:spPr>
            <a:xfrm>
              <a:off x="2195648" y="2222862"/>
              <a:ext cx="1559923" cy="7837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Service OKRs</a:t>
              </a:r>
            </a:p>
          </p:txBody>
        </p:sp>
        <p:sp>
          <p:nvSpPr>
            <p:cNvPr id="6" name="Rectangle 5">
              <a:extLst>
                <a:ext uri="{FF2B5EF4-FFF2-40B4-BE49-F238E27FC236}">
                  <a16:creationId xmlns:a16="http://schemas.microsoft.com/office/drawing/2014/main" id="{7736FB6C-BC19-436D-869F-35C9E71F3277}"/>
                </a:ext>
              </a:extLst>
            </p:cNvPr>
            <p:cNvSpPr/>
            <p:nvPr/>
          </p:nvSpPr>
          <p:spPr>
            <a:xfrm>
              <a:off x="3895997" y="2222862"/>
              <a:ext cx="1559923" cy="7837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Service OKRs</a:t>
              </a:r>
            </a:p>
          </p:txBody>
        </p:sp>
        <p:sp>
          <p:nvSpPr>
            <p:cNvPr id="7" name="Rectangle 6">
              <a:extLst>
                <a:ext uri="{FF2B5EF4-FFF2-40B4-BE49-F238E27FC236}">
                  <a16:creationId xmlns:a16="http://schemas.microsoft.com/office/drawing/2014/main" id="{A6204D40-69A9-4121-8E0A-1A6B3B821B14}"/>
                </a:ext>
              </a:extLst>
            </p:cNvPr>
            <p:cNvSpPr/>
            <p:nvPr/>
          </p:nvSpPr>
          <p:spPr>
            <a:xfrm>
              <a:off x="5596346" y="2222862"/>
              <a:ext cx="1559923" cy="7837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Service OKRs</a:t>
              </a:r>
            </a:p>
          </p:txBody>
        </p:sp>
        <p:sp>
          <p:nvSpPr>
            <p:cNvPr id="8" name="Rectangle 7">
              <a:extLst>
                <a:ext uri="{FF2B5EF4-FFF2-40B4-BE49-F238E27FC236}">
                  <a16:creationId xmlns:a16="http://schemas.microsoft.com/office/drawing/2014/main" id="{A2A6428F-2736-4D6A-80B9-78070E36B6E2}"/>
                </a:ext>
              </a:extLst>
            </p:cNvPr>
            <p:cNvSpPr/>
            <p:nvPr/>
          </p:nvSpPr>
          <p:spPr>
            <a:xfrm>
              <a:off x="7296695" y="2222862"/>
              <a:ext cx="1559923" cy="7837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Service OKRs</a:t>
              </a:r>
            </a:p>
          </p:txBody>
        </p:sp>
        <p:sp>
          <p:nvSpPr>
            <p:cNvPr id="9" name="Rectangle 8">
              <a:extLst>
                <a:ext uri="{FF2B5EF4-FFF2-40B4-BE49-F238E27FC236}">
                  <a16:creationId xmlns:a16="http://schemas.microsoft.com/office/drawing/2014/main" id="{31F07632-49B1-4E63-8999-1371C632A96F}"/>
                </a:ext>
              </a:extLst>
            </p:cNvPr>
            <p:cNvSpPr/>
            <p:nvPr/>
          </p:nvSpPr>
          <p:spPr>
            <a:xfrm>
              <a:off x="8997044" y="2222862"/>
              <a:ext cx="1559923" cy="7837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Service OKRs</a:t>
              </a:r>
            </a:p>
          </p:txBody>
        </p:sp>
      </p:grpSp>
      <p:grpSp>
        <p:nvGrpSpPr>
          <p:cNvPr id="24" name="Group 23">
            <a:extLst>
              <a:ext uri="{FF2B5EF4-FFF2-40B4-BE49-F238E27FC236}">
                <a16:creationId xmlns:a16="http://schemas.microsoft.com/office/drawing/2014/main" id="{386FB7F5-1476-403C-A416-638FF2AC2220}"/>
              </a:ext>
            </a:extLst>
          </p:cNvPr>
          <p:cNvGrpSpPr/>
          <p:nvPr/>
        </p:nvGrpSpPr>
        <p:grpSpPr>
          <a:xfrm>
            <a:off x="1277674" y="4393719"/>
            <a:ext cx="9881127" cy="761800"/>
            <a:chOff x="1149532" y="3429000"/>
            <a:chExt cx="9688259" cy="746930"/>
          </a:xfrm>
          <a:solidFill>
            <a:srgbClr val="4F81BD"/>
          </a:solidFill>
        </p:grpSpPr>
        <p:sp>
          <p:nvSpPr>
            <p:cNvPr id="11" name="Rectangle 10">
              <a:extLst>
                <a:ext uri="{FF2B5EF4-FFF2-40B4-BE49-F238E27FC236}">
                  <a16:creationId xmlns:a16="http://schemas.microsoft.com/office/drawing/2014/main" id="{DC7784F2-8185-472F-BA3F-6677D4F53F8B}"/>
                </a:ext>
              </a:extLst>
            </p:cNvPr>
            <p:cNvSpPr/>
            <p:nvPr/>
          </p:nvSpPr>
          <p:spPr>
            <a:xfrm>
              <a:off x="1149532" y="3444410"/>
              <a:ext cx="731520" cy="7315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Team OKRs</a:t>
              </a:r>
            </a:p>
          </p:txBody>
        </p:sp>
        <p:sp>
          <p:nvSpPr>
            <p:cNvPr id="12" name="Rectangle 11">
              <a:extLst>
                <a:ext uri="{FF2B5EF4-FFF2-40B4-BE49-F238E27FC236}">
                  <a16:creationId xmlns:a16="http://schemas.microsoft.com/office/drawing/2014/main" id="{726F70C4-27C1-47B1-B83C-E8D6A6D48408}"/>
                </a:ext>
              </a:extLst>
            </p:cNvPr>
            <p:cNvSpPr/>
            <p:nvPr/>
          </p:nvSpPr>
          <p:spPr>
            <a:xfrm>
              <a:off x="1963781" y="3444410"/>
              <a:ext cx="731520" cy="7315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Team OKRs</a:t>
              </a:r>
            </a:p>
          </p:txBody>
        </p:sp>
        <p:sp>
          <p:nvSpPr>
            <p:cNvPr id="13" name="Rectangle 12">
              <a:extLst>
                <a:ext uri="{FF2B5EF4-FFF2-40B4-BE49-F238E27FC236}">
                  <a16:creationId xmlns:a16="http://schemas.microsoft.com/office/drawing/2014/main" id="{BBE5C4E4-172D-4257-9DEF-10630A7AE9EF}"/>
                </a:ext>
              </a:extLst>
            </p:cNvPr>
            <p:cNvSpPr/>
            <p:nvPr/>
          </p:nvSpPr>
          <p:spPr>
            <a:xfrm>
              <a:off x="2778030" y="3444410"/>
              <a:ext cx="731520" cy="7315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Team OKRs</a:t>
              </a:r>
            </a:p>
          </p:txBody>
        </p:sp>
        <p:sp>
          <p:nvSpPr>
            <p:cNvPr id="15" name="Rectangle 14">
              <a:extLst>
                <a:ext uri="{FF2B5EF4-FFF2-40B4-BE49-F238E27FC236}">
                  <a16:creationId xmlns:a16="http://schemas.microsoft.com/office/drawing/2014/main" id="{E2AD0FFC-A35A-4411-A1B6-6CD5E6B5BA7D}"/>
                </a:ext>
              </a:extLst>
            </p:cNvPr>
            <p:cNvSpPr/>
            <p:nvPr/>
          </p:nvSpPr>
          <p:spPr>
            <a:xfrm>
              <a:off x="3592279" y="3444410"/>
              <a:ext cx="731520" cy="7315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Team OKRs</a:t>
              </a:r>
            </a:p>
          </p:txBody>
        </p:sp>
        <p:sp>
          <p:nvSpPr>
            <p:cNvPr id="16" name="Rectangle 15">
              <a:extLst>
                <a:ext uri="{FF2B5EF4-FFF2-40B4-BE49-F238E27FC236}">
                  <a16:creationId xmlns:a16="http://schemas.microsoft.com/office/drawing/2014/main" id="{64049C46-A7E7-4BB9-B714-34CB6F2393A1}"/>
                </a:ext>
              </a:extLst>
            </p:cNvPr>
            <p:cNvSpPr/>
            <p:nvPr/>
          </p:nvSpPr>
          <p:spPr>
            <a:xfrm>
              <a:off x="4406528" y="3444410"/>
              <a:ext cx="731520" cy="7315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Team OKRs</a:t>
              </a:r>
            </a:p>
          </p:txBody>
        </p:sp>
        <p:sp>
          <p:nvSpPr>
            <p:cNvPr id="17" name="Rectangle 16">
              <a:extLst>
                <a:ext uri="{FF2B5EF4-FFF2-40B4-BE49-F238E27FC236}">
                  <a16:creationId xmlns:a16="http://schemas.microsoft.com/office/drawing/2014/main" id="{54740DCE-D1FA-48ED-A157-ED288C793035}"/>
                </a:ext>
              </a:extLst>
            </p:cNvPr>
            <p:cNvSpPr/>
            <p:nvPr/>
          </p:nvSpPr>
          <p:spPr>
            <a:xfrm>
              <a:off x="5220777" y="3444410"/>
              <a:ext cx="731520" cy="7315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Team OKRs</a:t>
              </a:r>
            </a:p>
          </p:txBody>
        </p:sp>
        <p:sp>
          <p:nvSpPr>
            <p:cNvPr id="18" name="Rectangle 17">
              <a:extLst>
                <a:ext uri="{FF2B5EF4-FFF2-40B4-BE49-F238E27FC236}">
                  <a16:creationId xmlns:a16="http://schemas.microsoft.com/office/drawing/2014/main" id="{EE0A109D-DFE7-4157-9354-61E381D2DFA5}"/>
                </a:ext>
              </a:extLst>
            </p:cNvPr>
            <p:cNvSpPr/>
            <p:nvPr/>
          </p:nvSpPr>
          <p:spPr>
            <a:xfrm>
              <a:off x="6035026" y="3444410"/>
              <a:ext cx="731520" cy="7315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Team OKRs</a:t>
              </a:r>
            </a:p>
          </p:txBody>
        </p:sp>
        <p:sp>
          <p:nvSpPr>
            <p:cNvPr id="19" name="Rectangle 18">
              <a:extLst>
                <a:ext uri="{FF2B5EF4-FFF2-40B4-BE49-F238E27FC236}">
                  <a16:creationId xmlns:a16="http://schemas.microsoft.com/office/drawing/2014/main" id="{D02DDD9F-69B6-436C-BC0E-31DFE2DED145}"/>
                </a:ext>
              </a:extLst>
            </p:cNvPr>
            <p:cNvSpPr/>
            <p:nvPr/>
          </p:nvSpPr>
          <p:spPr>
            <a:xfrm>
              <a:off x="6849275" y="3444410"/>
              <a:ext cx="731520" cy="7315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Team OKRs</a:t>
              </a:r>
            </a:p>
          </p:txBody>
        </p:sp>
        <p:sp>
          <p:nvSpPr>
            <p:cNvPr id="20" name="Rectangle 19">
              <a:extLst>
                <a:ext uri="{FF2B5EF4-FFF2-40B4-BE49-F238E27FC236}">
                  <a16:creationId xmlns:a16="http://schemas.microsoft.com/office/drawing/2014/main" id="{4BA39137-0628-4591-BCED-D4ED0BBB27A4}"/>
                </a:ext>
              </a:extLst>
            </p:cNvPr>
            <p:cNvSpPr/>
            <p:nvPr/>
          </p:nvSpPr>
          <p:spPr>
            <a:xfrm>
              <a:off x="7663524" y="3444410"/>
              <a:ext cx="731520" cy="7315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Team OKRs</a:t>
              </a:r>
            </a:p>
          </p:txBody>
        </p:sp>
        <p:sp>
          <p:nvSpPr>
            <p:cNvPr id="21" name="Rectangle 20">
              <a:extLst>
                <a:ext uri="{FF2B5EF4-FFF2-40B4-BE49-F238E27FC236}">
                  <a16:creationId xmlns:a16="http://schemas.microsoft.com/office/drawing/2014/main" id="{5F279216-688D-498D-B14D-EE791D1C8AAB}"/>
                </a:ext>
              </a:extLst>
            </p:cNvPr>
            <p:cNvSpPr/>
            <p:nvPr/>
          </p:nvSpPr>
          <p:spPr>
            <a:xfrm>
              <a:off x="8477773" y="3429000"/>
              <a:ext cx="731520" cy="7315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Team OKRs</a:t>
              </a:r>
            </a:p>
          </p:txBody>
        </p:sp>
        <p:sp>
          <p:nvSpPr>
            <p:cNvPr id="22" name="Rectangle 21">
              <a:extLst>
                <a:ext uri="{FF2B5EF4-FFF2-40B4-BE49-F238E27FC236}">
                  <a16:creationId xmlns:a16="http://schemas.microsoft.com/office/drawing/2014/main" id="{E21C0B0E-DA94-4891-97E2-72710479367D}"/>
                </a:ext>
              </a:extLst>
            </p:cNvPr>
            <p:cNvSpPr/>
            <p:nvPr/>
          </p:nvSpPr>
          <p:spPr>
            <a:xfrm>
              <a:off x="9292022" y="3429000"/>
              <a:ext cx="731520" cy="7315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a:solidFill>
                    <a:schemeClr val="bg1"/>
                  </a:solidFill>
                </a:rPr>
                <a:t>Team OKRs</a:t>
              </a:r>
            </a:p>
          </p:txBody>
        </p:sp>
        <p:sp>
          <p:nvSpPr>
            <p:cNvPr id="23" name="Rectangle 22">
              <a:extLst>
                <a:ext uri="{FF2B5EF4-FFF2-40B4-BE49-F238E27FC236}">
                  <a16:creationId xmlns:a16="http://schemas.microsoft.com/office/drawing/2014/main" id="{2E01D05B-7402-4A2E-A095-8EBF48F1361E}"/>
                </a:ext>
              </a:extLst>
            </p:cNvPr>
            <p:cNvSpPr/>
            <p:nvPr/>
          </p:nvSpPr>
          <p:spPr>
            <a:xfrm>
              <a:off x="10106271" y="3429000"/>
              <a:ext cx="731520" cy="7315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28" dirty="0">
                  <a:solidFill>
                    <a:schemeClr val="bg1"/>
                  </a:solidFill>
                </a:rPr>
                <a:t>Team OKRs</a:t>
              </a:r>
            </a:p>
          </p:txBody>
        </p:sp>
      </p:grpSp>
      <p:sp>
        <p:nvSpPr>
          <p:cNvPr id="25" name="Title 24">
            <a:extLst>
              <a:ext uri="{FF2B5EF4-FFF2-40B4-BE49-F238E27FC236}">
                <a16:creationId xmlns:a16="http://schemas.microsoft.com/office/drawing/2014/main" id="{C843CCAE-EBE4-4633-9147-0531DAE818CD}"/>
              </a:ext>
            </a:extLst>
          </p:cNvPr>
          <p:cNvSpPr>
            <a:spLocks noGrp="1"/>
          </p:cNvSpPr>
          <p:nvPr>
            <p:ph type="title"/>
          </p:nvPr>
        </p:nvSpPr>
        <p:spPr/>
        <p:txBody>
          <a:bodyPr/>
          <a:lstStyle/>
          <a:p>
            <a:r>
              <a:rPr lang="en-US"/>
              <a:t>Alignment</a:t>
            </a:r>
          </a:p>
        </p:txBody>
      </p:sp>
    </p:spTree>
    <p:extLst>
      <p:ext uri="{BB962C8B-B14F-4D97-AF65-F5344CB8AC3E}">
        <p14:creationId xmlns:p14="http://schemas.microsoft.com/office/powerpoint/2010/main" val="2551197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 name="Title 42"/>
          <p:cNvSpPr>
            <a:spLocks noGrp="1"/>
          </p:cNvSpPr>
          <p:nvPr>
            <p:ph type="title"/>
          </p:nvPr>
        </p:nvSpPr>
        <p:spPr/>
        <p:txBody>
          <a:bodyPr/>
          <a:lstStyle/>
          <a:p>
            <a:r>
              <a:rPr lang="en-US"/>
              <a:t>How do you stay in sync?</a:t>
            </a:r>
          </a:p>
        </p:txBody>
      </p:sp>
      <p:sp>
        <p:nvSpPr>
          <p:cNvPr id="4" name="Rectangle 3"/>
          <p:cNvSpPr/>
          <p:nvPr/>
        </p:nvSpPr>
        <p:spPr bwMode="auto">
          <a:xfrm>
            <a:off x="872349" y="3984294"/>
            <a:ext cx="837714" cy="372153"/>
          </a:xfrm>
          <a:prstGeom prst="rect">
            <a:avLst/>
          </a:prstGeom>
          <a:solidFill>
            <a:schemeClr val="accent3">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07020" tIns="84500" rIns="169000" bIns="84500" numCol="1" rtlCol="0" anchor="ctr" anchorCtr="0" compatLnSpc="1">
            <a:prstTxWarp prst="textNoShape">
              <a:avLst/>
            </a:prstTxWarp>
          </a:bodyPr>
          <a:lstStyle/>
          <a:p>
            <a:pPr defTabSz="1689589" fontAlgn="base">
              <a:spcBef>
                <a:spcPct val="0"/>
              </a:spcBef>
              <a:spcAft>
                <a:spcPct val="0"/>
              </a:spcAft>
            </a:pPr>
            <a:endParaRPr lang="en-US" sz="4349" b="1">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6" name="Rectangle 5"/>
          <p:cNvSpPr/>
          <p:nvPr/>
        </p:nvSpPr>
        <p:spPr bwMode="auto">
          <a:xfrm>
            <a:off x="1710064" y="3497266"/>
            <a:ext cx="837714" cy="372153"/>
          </a:xfrm>
          <a:prstGeom prst="rect">
            <a:avLst/>
          </a:prstGeom>
          <a:solidFill>
            <a:schemeClr val="accent3">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07020" tIns="84500" rIns="169000" bIns="84500" numCol="1" rtlCol="0" anchor="ctr" anchorCtr="0" compatLnSpc="1">
            <a:prstTxWarp prst="textNoShape">
              <a:avLst/>
            </a:prstTxWarp>
          </a:bodyPr>
          <a:lstStyle/>
          <a:p>
            <a:pPr defTabSz="1689589" fontAlgn="base">
              <a:spcBef>
                <a:spcPct val="0"/>
              </a:spcBef>
              <a:spcAft>
                <a:spcPct val="0"/>
              </a:spcAft>
            </a:pPr>
            <a:endParaRPr lang="en-US" sz="4349" b="1">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8" name="Rectangle 7"/>
          <p:cNvSpPr/>
          <p:nvPr/>
        </p:nvSpPr>
        <p:spPr bwMode="auto">
          <a:xfrm>
            <a:off x="2547779" y="3984296"/>
            <a:ext cx="837714" cy="372153"/>
          </a:xfrm>
          <a:prstGeom prst="rect">
            <a:avLst/>
          </a:prstGeom>
          <a:solidFill>
            <a:schemeClr val="accent3">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07020" tIns="84500" rIns="169000" bIns="84500" numCol="1" rtlCol="0" anchor="ctr" anchorCtr="0" compatLnSpc="1">
            <a:prstTxWarp prst="textNoShape">
              <a:avLst/>
            </a:prstTxWarp>
          </a:bodyPr>
          <a:lstStyle/>
          <a:p>
            <a:pPr defTabSz="1689589" fontAlgn="base">
              <a:spcBef>
                <a:spcPct val="0"/>
              </a:spcBef>
              <a:spcAft>
                <a:spcPct val="0"/>
              </a:spcAft>
            </a:pPr>
            <a:endParaRPr lang="en-US" sz="4349" b="1">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0" name="Rectangle 9"/>
          <p:cNvSpPr/>
          <p:nvPr/>
        </p:nvSpPr>
        <p:spPr bwMode="auto">
          <a:xfrm>
            <a:off x="3385493" y="3497266"/>
            <a:ext cx="837714" cy="372153"/>
          </a:xfrm>
          <a:prstGeom prst="rect">
            <a:avLst/>
          </a:prstGeom>
          <a:solidFill>
            <a:schemeClr val="accent3">
              <a:lumMod val="7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07020" tIns="84500" rIns="169000" bIns="84500" numCol="1" rtlCol="0" anchor="ctr" anchorCtr="0" compatLnSpc="1">
            <a:prstTxWarp prst="textNoShape">
              <a:avLst/>
            </a:prstTxWarp>
          </a:bodyPr>
          <a:lstStyle/>
          <a:p>
            <a:pPr defTabSz="1689589" fontAlgn="base">
              <a:spcBef>
                <a:spcPct val="0"/>
              </a:spcBef>
              <a:spcAft>
                <a:spcPct val="0"/>
              </a:spcAft>
            </a:pPr>
            <a:endParaRPr lang="en-US" sz="4349" b="1">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2" name="Rectangle 11"/>
          <p:cNvSpPr/>
          <p:nvPr/>
        </p:nvSpPr>
        <p:spPr bwMode="auto">
          <a:xfrm>
            <a:off x="4223206" y="3984296"/>
            <a:ext cx="837714" cy="372153"/>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07020" tIns="84500" rIns="169000" bIns="84500" numCol="1" rtlCol="0" anchor="ctr" anchorCtr="0" compatLnSpc="1">
            <a:prstTxWarp prst="textNoShape">
              <a:avLst/>
            </a:prstTxWarp>
          </a:bodyPr>
          <a:lstStyle/>
          <a:p>
            <a:pPr defTabSz="1689589" fontAlgn="base">
              <a:spcBef>
                <a:spcPct val="0"/>
              </a:spcBef>
              <a:spcAft>
                <a:spcPct val="0"/>
              </a:spcAft>
            </a:pPr>
            <a:endParaRPr lang="en-US" sz="4349" b="1">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4" name="Rectangle 13"/>
          <p:cNvSpPr/>
          <p:nvPr/>
        </p:nvSpPr>
        <p:spPr bwMode="auto">
          <a:xfrm>
            <a:off x="5060921" y="3497266"/>
            <a:ext cx="837714" cy="372153"/>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07020" tIns="84500" rIns="169000" bIns="84500" numCol="1" rtlCol="0" anchor="ctr" anchorCtr="0" compatLnSpc="1">
            <a:prstTxWarp prst="textNoShape">
              <a:avLst/>
            </a:prstTxWarp>
          </a:bodyPr>
          <a:lstStyle/>
          <a:p>
            <a:pPr defTabSz="1689589" fontAlgn="base">
              <a:spcBef>
                <a:spcPct val="0"/>
              </a:spcBef>
              <a:spcAft>
                <a:spcPct val="0"/>
              </a:spcAft>
            </a:pPr>
            <a:endParaRPr lang="en-US" sz="4349" b="1">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6" name="Rectangle 15"/>
          <p:cNvSpPr/>
          <p:nvPr/>
        </p:nvSpPr>
        <p:spPr bwMode="auto">
          <a:xfrm>
            <a:off x="5898636" y="3984296"/>
            <a:ext cx="837714" cy="372153"/>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07020" tIns="84500" rIns="169000" bIns="84500" numCol="1" rtlCol="0" anchor="ctr" anchorCtr="0" compatLnSpc="1">
            <a:prstTxWarp prst="textNoShape">
              <a:avLst/>
            </a:prstTxWarp>
          </a:bodyPr>
          <a:lstStyle/>
          <a:p>
            <a:pPr defTabSz="1689589" fontAlgn="base">
              <a:spcBef>
                <a:spcPct val="0"/>
              </a:spcBef>
              <a:spcAft>
                <a:spcPct val="0"/>
              </a:spcAft>
            </a:pPr>
            <a:endParaRPr lang="en-US" sz="4349" b="1">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18" name="Rectangle 17"/>
          <p:cNvSpPr/>
          <p:nvPr/>
        </p:nvSpPr>
        <p:spPr bwMode="auto">
          <a:xfrm>
            <a:off x="6736351" y="3497266"/>
            <a:ext cx="837714" cy="372153"/>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07020" tIns="84500" rIns="169000" bIns="84500" numCol="1" rtlCol="0" anchor="ctr" anchorCtr="0" compatLnSpc="1">
            <a:prstTxWarp prst="textNoShape">
              <a:avLst/>
            </a:prstTxWarp>
          </a:bodyPr>
          <a:lstStyle/>
          <a:p>
            <a:pPr defTabSz="1689589" fontAlgn="base">
              <a:spcBef>
                <a:spcPct val="0"/>
              </a:spcBef>
              <a:spcAft>
                <a:spcPct val="0"/>
              </a:spcAft>
            </a:pPr>
            <a:endParaRPr lang="en-US" sz="4349" b="1">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20" name="Rectangle 19"/>
          <p:cNvSpPr/>
          <p:nvPr/>
        </p:nvSpPr>
        <p:spPr bwMode="auto">
          <a:xfrm>
            <a:off x="7574065" y="3984296"/>
            <a:ext cx="837714" cy="372153"/>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07020" tIns="84500" rIns="169000" bIns="84500" numCol="1" rtlCol="0" anchor="ctr" anchorCtr="0" compatLnSpc="1">
            <a:prstTxWarp prst="textNoShape">
              <a:avLst/>
            </a:prstTxWarp>
          </a:bodyPr>
          <a:lstStyle/>
          <a:p>
            <a:pPr defTabSz="1689589" fontAlgn="base">
              <a:spcBef>
                <a:spcPct val="0"/>
              </a:spcBef>
              <a:spcAft>
                <a:spcPct val="0"/>
              </a:spcAft>
            </a:pPr>
            <a:endParaRPr lang="en-US" sz="4349" b="1">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22" name="Rectangle 21"/>
          <p:cNvSpPr/>
          <p:nvPr/>
        </p:nvSpPr>
        <p:spPr bwMode="auto">
          <a:xfrm>
            <a:off x="8411778" y="3497266"/>
            <a:ext cx="837714" cy="372153"/>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07020" tIns="84500" rIns="169000" bIns="84500" numCol="1" rtlCol="0" anchor="ctr" anchorCtr="0" compatLnSpc="1">
            <a:prstTxWarp prst="textNoShape">
              <a:avLst/>
            </a:prstTxWarp>
          </a:bodyPr>
          <a:lstStyle/>
          <a:p>
            <a:pPr defTabSz="1689589" fontAlgn="base">
              <a:spcBef>
                <a:spcPct val="0"/>
              </a:spcBef>
              <a:spcAft>
                <a:spcPct val="0"/>
              </a:spcAft>
            </a:pPr>
            <a:endParaRPr lang="en-US" sz="4349" b="1">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24" name="Rectangle 23"/>
          <p:cNvSpPr/>
          <p:nvPr/>
        </p:nvSpPr>
        <p:spPr bwMode="auto">
          <a:xfrm>
            <a:off x="9249493" y="3984296"/>
            <a:ext cx="837714" cy="372153"/>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07020" tIns="84500" rIns="169000" bIns="84500" numCol="1" rtlCol="0" anchor="ctr" anchorCtr="0" compatLnSpc="1">
            <a:prstTxWarp prst="textNoShape">
              <a:avLst/>
            </a:prstTxWarp>
          </a:bodyPr>
          <a:lstStyle/>
          <a:p>
            <a:pPr defTabSz="1689589" fontAlgn="base">
              <a:spcBef>
                <a:spcPct val="0"/>
              </a:spcBef>
              <a:spcAft>
                <a:spcPct val="0"/>
              </a:spcAft>
            </a:pPr>
            <a:endParaRPr lang="en-US" sz="4349" b="1">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sp>
        <p:nvSpPr>
          <p:cNvPr id="26" name="Rectangle 25"/>
          <p:cNvSpPr/>
          <p:nvPr/>
        </p:nvSpPr>
        <p:spPr bwMode="auto">
          <a:xfrm>
            <a:off x="10087208" y="3497266"/>
            <a:ext cx="837714" cy="372153"/>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507020" tIns="84500" rIns="169000" bIns="84500" numCol="1" rtlCol="0" anchor="ctr" anchorCtr="0" compatLnSpc="1">
            <a:prstTxWarp prst="textNoShape">
              <a:avLst/>
            </a:prstTxWarp>
          </a:bodyPr>
          <a:lstStyle/>
          <a:p>
            <a:pPr defTabSz="1689589" fontAlgn="base">
              <a:spcBef>
                <a:spcPct val="0"/>
              </a:spcBef>
              <a:spcAft>
                <a:spcPct val="0"/>
              </a:spcAft>
            </a:pPr>
            <a:endParaRPr lang="en-US" sz="4349" b="1">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39" name="Picture 38"/>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845654" y="4471323"/>
            <a:ext cx="336773" cy="336773"/>
          </a:xfrm>
          <a:prstGeom prst="rect">
            <a:avLst/>
          </a:prstGeom>
        </p:spPr>
      </p:pic>
      <p:pic>
        <p:nvPicPr>
          <p:cNvPr id="42" name="Picture 41"/>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720088" y="3035611"/>
            <a:ext cx="336773" cy="336773"/>
          </a:xfrm>
          <a:prstGeom prst="rect">
            <a:avLst/>
          </a:prstGeom>
        </p:spPr>
      </p:pic>
      <p:pic>
        <p:nvPicPr>
          <p:cNvPr id="44" name="Picture 43"/>
          <p:cNvPicPr>
            <a:picLocks noChangeAspect="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094243" y="3035611"/>
            <a:ext cx="336773" cy="336773"/>
          </a:xfrm>
          <a:prstGeom prst="rect">
            <a:avLst/>
          </a:prstGeom>
        </p:spPr>
      </p:pic>
      <p:cxnSp>
        <p:nvCxnSpPr>
          <p:cNvPr id="3" name="Straight Connector 2">
            <a:extLst>
              <a:ext uri="{FF2B5EF4-FFF2-40B4-BE49-F238E27FC236}">
                <a16:creationId xmlns:a16="http://schemas.microsoft.com/office/drawing/2014/main" id="{9BCFF406-603E-4BDF-A72A-3AC57BAE3EAA}"/>
              </a:ext>
            </a:extLst>
          </p:cNvPr>
          <p:cNvCxnSpPr>
            <a:cxnSpLocks/>
          </p:cNvCxnSpPr>
          <p:nvPr/>
        </p:nvCxnSpPr>
        <p:spPr>
          <a:xfrm>
            <a:off x="2480756" y="2390973"/>
            <a:ext cx="116763" cy="308380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1C8AC0C-AC02-48FA-909F-91A7F7E1B73A}"/>
              </a:ext>
            </a:extLst>
          </p:cNvPr>
          <p:cNvSpPr txBox="1"/>
          <p:nvPr/>
        </p:nvSpPr>
        <p:spPr>
          <a:xfrm>
            <a:off x="1998414" y="5577915"/>
            <a:ext cx="1284326" cy="678391"/>
          </a:xfrm>
          <a:prstGeom prst="rect">
            <a:avLst/>
          </a:prstGeom>
          <a:noFill/>
        </p:spPr>
        <p:txBody>
          <a:bodyPr wrap="none" rtlCol="0">
            <a:spAutoFit/>
          </a:bodyPr>
          <a:lstStyle/>
          <a:p>
            <a:pPr algn="ctr" defTabSz="932619"/>
            <a:r>
              <a:rPr lang="en-US" sz="1904" b="1">
                <a:solidFill>
                  <a:srgbClr val="0072C6"/>
                </a:solidFill>
                <a:latin typeface="Segoe UI Light"/>
              </a:rPr>
              <a:t>OKR check</a:t>
            </a:r>
            <a:br>
              <a:rPr lang="en-US" sz="1904" b="1">
                <a:solidFill>
                  <a:srgbClr val="0072C6"/>
                </a:solidFill>
                <a:latin typeface="Segoe UI Light"/>
              </a:rPr>
            </a:br>
            <a:r>
              <a:rPr lang="en-US" sz="1904" b="1">
                <a:solidFill>
                  <a:srgbClr val="0072C6"/>
                </a:solidFill>
                <a:latin typeface="Segoe UI Light"/>
              </a:rPr>
              <a:t>2 sprints</a:t>
            </a:r>
          </a:p>
        </p:txBody>
      </p:sp>
      <p:cxnSp>
        <p:nvCxnSpPr>
          <p:cNvPr id="23" name="Straight Connector 22">
            <a:extLst>
              <a:ext uri="{FF2B5EF4-FFF2-40B4-BE49-F238E27FC236}">
                <a16:creationId xmlns:a16="http://schemas.microsoft.com/office/drawing/2014/main" id="{890ABD66-E984-4A0D-ABC9-3DC8C6570B87}"/>
              </a:ext>
            </a:extLst>
          </p:cNvPr>
          <p:cNvCxnSpPr>
            <a:cxnSpLocks/>
          </p:cNvCxnSpPr>
          <p:nvPr/>
        </p:nvCxnSpPr>
        <p:spPr>
          <a:xfrm>
            <a:off x="4154654" y="2390973"/>
            <a:ext cx="116763" cy="308380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16F0FF62-D912-48CD-8342-8869C926CC67}"/>
              </a:ext>
            </a:extLst>
          </p:cNvPr>
          <p:cNvSpPr txBox="1"/>
          <p:nvPr/>
        </p:nvSpPr>
        <p:spPr>
          <a:xfrm>
            <a:off x="3731701" y="5577915"/>
            <a:ext cx="1191287" cy="678391"/>
          </a:xfrm>
          <a:prstGeom prst="rect">
            <a:avLst/>
          </a:prstGeom>
          <a:noFill/>
        </p:spPr>
        <p:txBody>
          <a:bodyPr wrap="none" rtlCol="0">
            <a:spAutoFit/>
          </a:bodyPr>
          <a:lstStyle/>
          <a:p>
            <a:pPr algn="ctr" defTabSz="932619"/>
            <a:r>
              <a:rPr lang="en-US" sz="1904" b="1">
                <a:solidFill>
                  <a:srgbClr val="0072C6"/>
                </a:solidFill>
                <a:latin typeface="Segoe UI Light"/>
              </a:rPr>
              <a:t>OKR reset</a:t>
            </a:r>
            <a:br>
              <a:rPr lang="en-US" sz="1904" b="1">
                <a:solidFill>
                  <a:srgbClr val="0072C6"/>
                </a:solidFill>
                <a:latin typeface="Segoe UI Light"/>
              </a:rPr>
            </a:br>
            <a:r>
              <a:rPr lang="en-US" sz="1904" b="1">
                <a:solidFill>
                  <a:srgbClr val="0072C6"/>
                </a:solidFill>
                <a:latin typeface="Segoe UI Light"/>
              </a:rPr>
              <a:t>4 sprints</a:t>
            </a:r>
          </a:p>
        </p:txBody>
      </p:sp>
      <p:sp>
        <p:nvSpPr>
          <p:cNvPr id="27" name="TextBox 26">
            <a:extLst>
              <a:ext uri="{FF2B5EF4-FFF2-40B4-BE49-F238E27FC236}">
                <a16:creationId xmlns:a16="http://schemas.microsoft.com/office/drawing/2014/main" id="{70DE5639-7E55-4B16-ABB0-E234C51EA2FC}"/>
              </a:ext>
            </a:extLst>
          </p:cNvPr>
          <p:cNvSpPr txBox="1"/>
          <p:nvPr/>
        </p:nvSpPr>
        <p:spPr>
          <a:xfrm>
            <a:off x="5647608" y="1799675"/>
            <a:ext cx="3368230" cy="385362"/>
          </a:xfrm>
          <a:prstGeom prst="rect">
            <a:avLst/>
          </a:prstGeom>
          <a:noFill/>
        </p:spPr>
        <p:txBody>
          <a:bodyPr wrap="none" rtlCol="0">
            <a:spAutoFit/>
          </a:bodyPr>
          <a:lstStyle>
            <a:defPPr>
              <a:defRPr lang="en-US"/>
            </a:defPPr>
            <a:lvl1pPr>
              <a:defRPr b="1">
                <a:solidFill>
                  <a:srgbClr val="0072C6"/>
                </a:solidFill>
              </a:defRPr>
            </a:lvl1pPr>
          </a:lstStyle>
          <a:p>
            <a:pPr defTabSz="932619"/>
            <a:r>
              <a:rPr lang="en-GB" sz="1904">
                <a:latin typeface="Segoe UI Light"/>
              </a:rPr>
              <a:t>As needed: Experience Reviews</a:t>
            </a:r>
            <a:endParaRPr lang="en-US" sz="1904">
              <a:latin typeface="Segoe UI Light"/>
            </a:endParaRPr>
          </a:p>
        </p:txBody>
      </p:sp>
      <p:cxnSp>
        <p:nvCxnSpPr>
          <p:cNvPr id="28" name="Straight Connector 27">
            <a:extLst>
              <a:ext uri="{FF2B5EF4-FFF2-40B4-BE49-F238E27FC236}">
                <a16:creationId xmlns:a16="http://schemas.microsoft.com/office/drawing/2014/main" id="{2E9E9417-F6AD-4C90-8FBC-BED6281D817B}"/>
              </a:ext>
            </a:extLst>
          </p:cNvPr>
          <p:cNvCxnSpPr>
            <a:cxnSpLocks/>
          </p:cNvCxnSpPr>
          <p:nvPr/>
        </p:nvCxnSpPr>
        <p:spPr>
          <a:xfrm>
            <a:off x="1635836" y="2390973"/>
            <a:ext cx="116763" cy="308380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59C06CE-E179-4401-8672-8898F7FF00A8}"/>
              </a:ext>
            </a:extLst>
          </p:cNvPr>
          <p:cNvSpPr txBox="1"/>
          <p:nvPr/>
        </p:nvSpPr>
        <p:spPr>
          <a:xfrm>
            <a:off x="897579" y="1799675"/>
            <a:ext cx="1263487" cy="385362"/>
          </a:xfrm>
          <a:prstGeom prst="rect">
            <a:avLst/>
          </a:prstGeom>
          <a:noFill/>
        </p:spPr>
        <p:txBody>
          <a:bodyPr wrap="none" rtlCol="0">
            <a:spAutoFit/>
          </a:bodyPr>
          <a:lstStyle/>
          <a:p>
            <a:pPr defTabSz="932619"/>
            <a:r>
              <a:rPr lang="en-US" sz="1904" b="1">
                <a:solidFill>
                  <a:srgbClr val="0072C6"/>
                </a:solidFill>
                <a:latin typeface="Segoe UI Light"/>
              </a:rPr>
              <a:t>Sprint mail</a:t>
            </a:r>
          </a:p>
        </p:txBody>
      </p:sp>
      <p:grpSp>
        <p:nvGrpSpPr>
          <p:cNvPr id="30" name="Group 29">
            <a:extLst>
              <a:ext uri="{FF2B5EF4-FFF2-40B4-BE49-F238E27FC236}">
                <a16:creationId xmlns:a16="http://schemas.microsoft.com/office/drawing/2014/main" id="{4B5C6C62-9E33-48E1-9F83-DDD3463042C5}"/>
              </a:ext>
            </a:extLst>
          </p:cNvPr>
          <p:cNvGrpSpPr/>
          <p:nvPr/>
        </p:nvGrpSpPr>
        <p:grpSpPr>
          <a:xfrm>
            <a:off x="1490916" y="2201280"/>
            <a:ext cx="289839" cy="190685"/>
            <a:chOff x="2699462" y="1727200"/>
            <a:chExt cx="1350024" cy="682171"/>
          </a:xfrm>
        </p:grpSpPr>
        <p:sp>
          <p:nvSpPr>
            <p:cNvPr id="31" name="Rectangle 30">
              <a:extLst>
                <a:ext uri="{FF2B5EF4-FFF2-40B4-BE49-F238E27FC236}">
                  <a16:creationId xmlns:a16="http://schemas.microsoft.com/office/drawing/2014/main" id="{F62BEC0B-1D6F-4F05-8B23-8A6DA3DE6ADB}"/>
                </a:ext>
              </a:extLst>
            </p:cNvPr>
            <p:cNvSpPr/>
            <p:nvPr/>
          </p:nvSpPr>
          <p:spPr bwMode="auto">
            <a:xfrm>
              <a:off x="2699463" y="1727200"/>
              <a:ext cx="1350023" cy="682171"/>
            </a:xfrm>
            <a:prstGeom prst="rect">
              <a:avLst/>
            </a:prstGeom>
            <a:solidFill>
              <a:schemeClr val="accent3">
                <a:lumMod val="60000"/>
                <a:lumOff val="40000"/>
              </a:schemeClr>
            </a:solidFill>
            <a:ln w="190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Arial Narrow" panose="020B0606020202030204" pitchFamily="34" charset="0"/>
                <a:ea typeface="Segoe UI" pitchFamily="34" charset="0"/>
                <a:cs typeface="Segoe UI" pitchFamily="34" charset="0"/>
              </a:endParaRPr>
            </a:p>
          </p:txBody>
        </p:sp>
        <p:sp>
          <p:nvSpPr>
            <p:cNvPr id="32" name="Isosceles Triangle 31">
              <a:extLst>
                <a:ext uri="{FF2B5EF4-FFF2-40B4-BE49-F238E27FC236}">
                  <a16:creationId xmlns:a16="http://schemas.microsoft.com/office/drawing/2014/main" id="{80E03BD9-8301-4EA0-BECD-5EF20FD3417D}"/>
                </a:ext>
              </a:extLst>
            </p:cNvPr>
            <p:cNvSpPr/>
            <p:nvPr/>
          </p:nvSpPr>
          <p:spPr bwMode="auto">
            <a:xfrm rot="10800000">
              <a:off x="2699462" y="1727200"/>
              <a:ext cx="1350023" cy="494845"/>
            </a:xfrm>
            <a:prstGeom prst="triangle">
              <a:avLst/>
            </a:prstGeom>
            <a:solidFill>
              <a:schemeClr val="accent3"/>
            </a:solidFill>
            <a:ln w="190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Arial Narrow" panose="020B0606020202030204" pitchFamily="34" charset="0"/>
                <a:ea typeface="Segoe UI" pitchFamily="34" charset="0"/>
                <a:cs typeface="Segoe UI" pitchFamily="34" charset="0"/>
              </a:endParaRPr>
            </a:p>
          </p:txBody>
        </p:sp>
      </p:grpSp>
      <p:grpSp>
        <p:nvGrpSpPr>
          <p:cNvPr id="33" name="Group 32">
            <a:extLst>
              <a:ext uri="{FF2B5EF4-FFF2-40B4-BE49-F238E27FC236}">
                <a16:creationId xmlns:a16="http://schemas.microsoft.com/office/drawing/2014/main" id="{611532A2-575C-4107-BEE2-811709BB78B3}"/>
              </a:ext>
            </a:extLst>
          </p:cNvPr>
          <p:cNvGrpSpPr/>
          <p:nvPr/>
        </p:nvGrpSpPr>
        <p:grpSpPr>
          <a:xfrm>
            <a:off x="2350737" y="2217652"/>
            <a:ext cx="289839" cy="190685"/>
            <a:chOff x="2699462" y="1727200"/>
            <a:chExt cx="1350024" cy="682171"/>
          </a:xfrm>
        </p:grpSpPr>
        <p:sp>
          <p:nvSpPr>
            <p:cNvPr id="34" name="Rectangle 33">
              <a:extLst>
                <a:ext uri="{FF2B5EF4-FFF2-40B4-BE49-F238E27FC236}">
                  <a16:creationId xmlns:a16="http://schemas.microsoft.com/office/drawing/2014/main" id="{1F23BE2D-DCE6-4E24-B262-A0DF312BCA29}"/>
                </a:ext>
              </a:extLst>
            </p:cNvPr>
            <p:cNvSpPr/>
            <p:nvPr/>
          </p:nvSpPr>
          <p:spPr bwMode="auto">
            <a:xfrm>
              <a:off x="2699463" y="1727200"/>
              <a:ext cx="1350023" cy="682171"/>
            </a:xfrm>
            <a:prstGeom prst="rect">
              <a:avLst/>
            </a:prstGeom>
            <a:solidFill>
              <a:schemeClr val="accent3">
                <a:lumMod val="60000"/>
                <a:lumOff val="40000"/>
              </a:schemeClr>
            </a:solidFill>
            <a:ln w="190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Arial Narrow" panose="020B0606020202030204" pitchFamily="34" charset="0"/>
                <a:ea typeface="Segoe UI" pitchFamily="34" charset="0"/>
                <a:cs typeface="Segoe UI" pitchFamily="34" charset="0"/>
              </a:endParaRPr>
            </a:p>
          </p:txBody>
        </p:sp>
        <p:sp>
          <p:nvSpPr>
            <p:cNvPr id="35" name="Isosceles Triangle 34">
              <a:extLst>
                <a:ext uri="{FF2B5EF4-FFF2-40B4-BE49-F238E27FC236}">
                  <a16:creationId xmlns:a16="http://schemas.microsoft.com/office/drawing/2014/main" id="{8A9E3E70-2303-4A9D-B78B-E57610D975DE}"/>
                </a:ext>
              </a:extLst>
            </p:cNvPr>
            <p:cNvSpPr/>
            <p:nvPr/>
          </p:nvSpPr>
          <p:spPr bwMode="auto">
            <a:xfrm rot="10800000">
              <a:off x="2699462" y="1727200"/>
              <a:ext cx="1350023" cy="494845"/>
            </a:xfrm>
            <a:prstGeom prst="triangle">
              <a:avLst/>
            </a:prstGeom>
            <a:solidFill>
              <a:schemeClr val="accent3"/>
            </a:solidFill>
            <a:ln w="190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Arial Narrow" panose="020B0606020202030204" pitchFamily="34" charset="0"/>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8628C9E8-56C6-4482-9C6F-FB270771517D}"/>
              </a:ext>
            </a:extLst>
          </p:cNvPr>
          <p:cNvGrpSpPr/>
          <p:nvPr/>
        </p:nvGrpSpPr>
        <p:grpSpPr>
          <a:xfrm>
            <a:off x="3194617" y="2234024"/>
            <a:ext cx="289839" cy="190685"/>
            <a:chOff x="2699462" y="1727200"/>
            <a:chExt cx="1350024" cy="682171"/>
          </a:xfrm>
        </p:grpSpPr>
        <p:sp>
          <p:nvSpPr>
            <p:cNvPr id="37" name="Rectangle 36">
              <a:extLst>
                <a:ext uri="{FF2B5EF4-FFF2-40B4-BE49-F238E27FC236}">
                  <a16:creationId xmlns:a16="http://schemas.microsoft.com/office/drawing/2014/main" id="{01928823-04B1-4926-802F-B9AADADB750A}"/>
                </a:ext>
              </a:extLst>
            </p:cNvPr>
            <p:cNvSpPr/>
            <p:nvPr/>
          </p:nvSpPr>
          <p:spPr bwMode="auto">
            <a:xfrm>
              <a:off x="2699463" y="1727200"/>
              <a:ext cx="1350023" cy="682171"/>
            </a:xfrm>
            <a:prstGeom prst="rect">
              <a:avLst/>
            </a:prstGeom>
            <a:solidFill>
              <a:schemeClr val="accent3">
                <a:lumMod val="60000"/>
                <a:lumOff val="40000"/>
              </a:schemeClr>
            </a:solidFill>
            <a:ln w="190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Arial Narrow" panose="020B0606020202030204" pitchFamily="34" charset="0"/>
                <a:ea typeface="Segoe UI" pitchFamily="34" charset="0"/>
                <a:cs typeface="Segoe UI" pitchFamily="34" charset="0"/>
              </a:endParaRPr>
            </a:p>
          </p:txBody>
        </p:sp>
        <p:sp>
          <p:nvSpPr>
            <p:cNvPr id="38" name="Isosceles Triangle 37">
              <a:extLst>
                <a:ext uri="{FF2B5EF4-FFF2-40B4-BE49-F238E27FC236}">
                  <a16:creationId xmlns:a16="http://schemas.microsoft.com/office/drawing/2014/main" id="{15E4EF3F-518F-4810-AB2A-0743192DCA33}"/>
                </a:ext>
              </a:extLst>
            </p:cNvPr>
            <p:cNvSpPr/>
            <p:nvPr/>
          </p:nvSpPr>
          <p:spPr bwMode="auto">
            <a:xfrm rot="10800000">
              <a:off x="2699462" y="1727200"/>
              <a:ext cx="1350023" cy="494845"/>
            </a:xfrm>
            <a:prstGeom prst="triangle">
              <a:avLst/>
            </a:prstGeom>
            <a:solidFill>
              <a:schemeClr val="accent3"/>
            </a:solidFill>
            <a:ln w="190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Arial Narrow" panose="020B0606020202030204" pitchFamily="34" charset="0"/>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8344B974-1FB2-495F-9C8D-151ABEC9C6C2}"/>
              </a:ext>
            </a:extLst>
          </p:cNvPr>
          <p:cNvGrpSpPr/>
          <p:nvPr/>
        </p:nvGrpSpPr>
        <p:grpSpPr>
          <a:xfrm>
            <a:off x="4038496" y="2250395"/>
            <a:ext cx="289839" cy="190685"/>
            <a:chOff x="2699462" y="1727200"/>
            <a:chExt cx="1350024" cy="682171"/>
          </a:xfrm>
        </p:grpSpPr>
        <p:sp>
          <p:nvSpPr>
            <p:cNvPr id="41" name="Rectangle 40">
              <a:extLst>
                <a:ext uri="{FF2B5EF4-FFF2-40B4-BE49-F238E27FC236}">
                  <a16:creationId xmlns:a16="http://schemas.microsoft.com/office/drawing/2014/main" id="{9DDB3182-40BE-4F6D-8C62-9C60B80D578F}"/>
                </a:ext>
              </a:extLst>
            </p:cNvPr>
            <p:cNvSpPr/>
            <p:nvPr/>
          </p:nvSpPr>
          <p:spPr bwMode="auto">
            <a:xfrm>
              <a:off x="2699463" y="1727200"/>
              <a:ext cx="1350023" cy="682171"/>
            </a:xfrm>
            <a:prstGeom prst="rect">
              <a:avLst/>
            </a:prstGeom>
            <a:solidFill>
              <a:schemeClr val="accent3">
                <a:lumMod val="60000"/>
                <a:lumOff val="40000"/>
              </a:schemeClr>
            </a:solidFill>
            <a:ln w="190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Arial Narrow" panose="020B0606020202030204" pitchFamily="34" charset="0"/>
                <a:ea typeface="Segoe UI" pitchFamily="34" charset="0"/>
                <a:cs typeface="Segoe UI" pitchFamily="34" charset="0"/>
              </a:endParaRPr>
            </a:p>
          </p:txBody>
        </p:sp>
        <p:sp>
          <p:nvSpPr>
            <p:cNvPr id="45" name="Isosceles Triangle 44">
              <a:extLst>
                <a:ext uri="{FF2B5EF4-FFF2-40B4-BE49-F238E27FC236}">
                  <a16:creationId xmlns:a16="http://schemas.microsoft.com/office/drawing/2014/main" id="{2D913934-A0CE-458B-84BE-10CDEF582DD2}"/>
                </a:ext>
              </a:extLst>
            </p:cNvPr>
            <p:cNvSpPr/>
            <p:nvPr/>
          </p:nvSpPr>
          <p:spPr bwMode="auto">
            <a:xfrm rot="10800000">
              <a:off x="2699462" y="1727200"/>
              <a:ext cx="1350023" cy="494845"/>
            </a:xfrm>
            <a:prstGeom prst="triangle">
              <a:avLst/>
            </a:prstGeom>
            <a:solidFill>
              <a:schemeClr val="accent3"/>
            </a:solidFill>
            <a:ln w="190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Arial Narrow" panose="020B0606020202030204" pitchFamily="34" charset="0"/>
                <a:ea typeface="Segoe UI" pitchFamily="34" charset="0"/>
                <a:cs typeface="Segoe UI" pitchFamily="34" charset="0"/>
              </a:endParaRPr>
            </a:p>
          </p:txBody>
        </p:sp>
      </p:grpSp>
      <p:cxnSp>
        <p:nvCxnSpPr>
          <p:cNvPr id="46" name="Straight Connector 45">
            <a:extLst>
              <a:ext uri="{FF2B5EF4-FFF2-40B4-BE49-F238E27FC236}">
                <a16:creationId xmlns:a16="http://schemas.microsoft.com/office/drawing/2014/main" id="{8AF97FDF-266E-461F-AA85-89E933232A67}"/>
              </a:ext>
            </a:extLst>
          </p:cNvPr>
          <p:cNvCxnSpPr>
            <a:cxnSpLocks/>
          </p:cNvCxnSpPr>
          <p:nvPr/>
        </p:nvCxnSpPr>
        <p:spPr>
          <a:xfrm>
            <a:off x="3325674" y="2390973"/>
            <a:ext cx="116763" cy="3083808"/>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373682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Sprint Mail – Per Crew (1st Six Years)</a:t>
            </a:r>
          </a:p>
        </p:txBody>
      </p:sp>
      <p:pic>
        <p:nvPicPr>
          <p:cNvPr id="18" name="Picture 17">
            <a:extLst>
              <a:ext uri="{FF2B5EF4-FFF2-40B4-BE49-F238E27FC236}">
                <a16:creationId xmlns:a16="http://schemas.microsoft.com/office/drawing/2014/main" id="{672C5242-E273-4677-B882-07541504D07B}"/>
              </a:ext>
            </a:extLst>
          </p:cNvPr>
          <p:cNvPicPr>
            <a:picLocks noChangeAspect="1"/>
          </p:cNvPicPr>
          <p:nvPr/>
        </p:nvPicPr>
        <p:blipFill>
          <a:blip r:embed="rId3"/>
          <a:stretch>
            <a:fillRect/>
          </a:stretch>
        </p:blipFill>
        <p:spPr>
          <a:xfrm>
            <a:off x="3646250" y="1006483"/>
            <a:ext cx="4776212" cy="5881230"/>
          </a:xfrm>
          <a:prstGeom prst="rect">
            <a:avLst/>
          </a:prstGeom>
        </p:spPr>
      </p:pic>
      <p:pic>
        <p:nvPicPr>
          <p:cNvPr id="27" name="Picture 26">
            <a:extLst>
              <a:ext uri="{FF2B5EF4-FFF2-40B4-BE49-F238E27FC236}">
                <a16:creationId xmlns:a16="http://schemas.microsoft.com/office/drawing/2014/main" id="{820CAB8D-436E-4B2C-AE18-6C2D692D2051}"/>
              </a:ext>
            </a:extLst>
          </p:cNvPr>
          <p:cNvPicPr>
            <a:picLocks noChangeAspect="1"/>
          </p:cNvPicPr>
          <p:nvPr/>
        </p:nvPicPr>
        <p:blipFill>
          <a:blip r:embed="rId4"/>
          <a:stretch>
            <a:fillRect/>
          </a:stretch>
        </p:blipFill>
        <p:spPr>
          <a:xfrm>
            <a:off x="8206207" y="1042996"/>
            <a:ext cx="3955629" cy="5898856"/>
          </a:xfrm>
          <a:prstGeom prst="rect">
            <a:avLst/>
          </a:prstGeom>
        </p:spPr>
      </p:pic>
      <p:grpSp>
        <p:nvGrpSpPr>
          <p:cNvPr id="10" name="Group 9">
            <a:extLst>
              <a:ext uri="{FF2B5EF4-FFF2-40B4-BE49-F238E27FC236}">
                <a16:creationId xmlns:a16="http://schemas.microsoft.com/office/drawing/2014/main" id="{EEC0F806-93E2-4FCB-95E3-BF6BE609A9D2}"/>
              </a:ext>
            </a:extLst>
          </p:cNvPr>
          <p:cNvGrpSpPr/>
          <p:nvPr/>
        </p:nvGrpSpPr>
        <p:grpSpPr>
          <a:xfrm>
            <a:off x="329352" y="1612541"/>
            <a:ext cx="3029120" cy="564257"/>
            <a:chOff x="405552" y="1612541"/>
            <a:chExt cx="3029120" cy="564257"/>
          </a:xfrm>
        </p:grpSpPr>
        <p:sp>
          <p:nvSpPr>
            <p:cNvPr id="8" name="TextBox 7"/>
            <p:cNvSpPr txBox="1"/>
            <p:nvPr/>
          </p:nvSpPr>
          <p:spPr>
            <a:xfrm>
              <a:off x="407919" y="1612541"/>
              <a:ext cx="3026753" cy="564257"/>
            </a:xfrm>
            <a:prstGeom prst="rect">
              <a:avLst/>
            </a:prstGeom>
            <a:noFill/>
          </p:spPr>
          <p:txBody>
            <a:bodyPr wrap="square" lIns="0" tIns="0" rIns="0" bIns="0" rtlCol="0">
              <a:spAutoFit/>
            </a:bodyPr>
            <a:lstStyle/>
            <a:p>
              <a:pPr>
                <a:lnSpc>
                  <a:spcPts val="2200"/>
                </a:lnSpc>
              </a:pPr>
              <a:r>
                <a:rPr lang="en-US" sz="2176">
                  <a:solidFill>
                    <a:prstClr val="black">
                      <a:lumMod val="75000"/>
                      <a:lumOff val="25000"/>
                    </a:prstClr>
                  </a:solidFill>
                  <a:latin typeface="Arial Narrow" panose="020B0606020202030204" pitchFamily="34" charset="0"/>
                </a:rPr>
                <a:t>     Value delivered during the sprint by each feature crew</a:t>
              </a:r>
            </a:p>
          </p:txBody>
        </p:sp>
        <p:grpSp>
          <p:nvGrpSpPr>
            <p:cNvPr id="30" name="Group 29">
              <a:extLst>
                <a:ext uri="{FF2B5EF4-FFF2-40B4-BE49-F238E27FC236}">
                  <a16:creationId xmlns:a16="http://schemas.microsoft.com/office/drawing/2014/main" id="{A61F0CA8-D7FD-495C-85DB-4C526C8C371C}"/>
                </a:ext>
              </a:extLst>
            </p:cNvPr>
            <p:cNvGrpSpPr/>
            <p:nvPr/>
          </p:nvGrpSpPr>
          <p:grpSpPr>
            <a:xfrm>
              <a:off x="405552" y="1679440"/>
              <a:ext cx="213136" cy="140222"/>
              <a:chOff x="2699462" y="1727200"/>
              <a:chExt cx="1350024" cy="682171"/>
            </a:xfrm>
          </p:grpSpPr>
          <p:sp>
            <p:nvSpPr>
              <p:cNvPr id="31" name="Rectangle 30">
                <a:extLst>
                  <a:ext uri="{FF2B5EF4-FFF2-40B4-BE49-F238E27FC236}">
                    <a16:creationId xmlns:a16="http://schemas.microsoft.com/office/drawing/2014/main" id="{57E6D81D-A62B-48CD-92D6-A79A5A6FC9BC}"/>
                  </a:ext>
                </a:extLst>
              </p:cNvPr>
              <p:cNvSpPr/>
              <p:nvPr/>
            </p:nvSpPr>
            <p:spPr bwMode="auto">
              <a:xfrm>
                <a:off x="2699463" y="1727200"/>
                <a:ext cx="1350023" cy="682171"/>
              </a:xfrm>
              <a:prstGeom prst="rect">
                <a:avLst/>
              </a:prstGeom>
              <a:solidFill>
                <a:srgbClr val="9BBB59">
                  <a:lumMod val="60000"/>
                  <a:lumOff val="40000"/>
                </a:srgbClr>
              </a:solidFill>
              <a:ln w="19050" cap="flat" cmpd="sng" algn="ctr">
                <a:solidFill>
                  <a:sysClr val="windowText" lastClr="000000">
                    <a:lumMod val="65000"/>
                    <a:lumOff val="35000"/>
                  </a:sys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72" eaLnBrk="1" fontAlgn="base" latinLnBrk="0" hangingPunct="1">
                  <a:lnSpc>
                    <a:spcPts val="2200"/>
                  </a:lnSpc>
                  <a:spcBef>
                    <a:spcPct val="0"/>
                  </a:spcBef>
                  <a:spcAft>
                    <a:spcPct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5400000" scaled="0"/>
                  </a:gradFill>
                  <a:effectLst/>
                  <a:uLnTx/>
                  <a:uFillTx/>
                  <a:latin typeface="Arial Narrow" panose="020B0606020202030204" pitchFamily="34" charset="0"/>
                  <a:ea typeface="Segoe UI" pitchFamily="34" charset="0"/>
                  <a:cs typeface="Segoe UI" pitchFamily="34" charset="0"/>
                </a:endParaRPr>
              </a:p>
            </p:txBody>
          </p:sp>
          <p:sp>
            <p:nvSpPr>
              <p:cNvPr id="32" name="Isosceles Triangle 31">
                <a:extLst>
                  <a:ext uri="{FF2B5EF4-FFF2-40B4-BE49-F238E27FC236}">
                    <a16:creationId xmlns:a16="http://schemas.microsoft.com/office/drawing/2014/main" id="{0B2A648A-49D6-4215-A5C9-AEB064CB2A96}"/>
                  </a:ext>
                </a:extLst>
              </p:cNvPr>
              <p:cNvSpPr/>
              <p:nvPr/>
            </p:nvSpPr>
            <p:spPr bwMode="auto">
              <a:xfrm rot="10800000">
                <a:off x="2699462" y="1727200"/>
                <a:ext cx="1350023" cy="494845"/>
              </a:xfrm>
              <a:prstGeom prst="triangle">
                <a:avLst/>
              </a:prstGeom>
              <a:solidFill>
                <a:srgbClr val="9BBB59"/>
              </a:solidFill>
              <a:ln w="19050" cap="flat" cmpd="sng" algn="ctr">
                <a:solidFill>
                  <a:sysClr val="windowText" lastClr="000000">
                    <a:lumMod val="65000"/>
                    <a:lumOff val="35000"/>
                  </a:sys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72" eaLnBrk="1" fontAlgn="base" latinLnBrk="0" hangingPunct="1">
                  <a:lnSpc>
                    <a:spcPts val="2200"/>
                  </a:lnSpc>
                  <a:spcBef>
                    <a:spcPct val="0"/>
                  </a:spcBef>
                  <a:spcAft>
                    <a:spcPct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5400000" scaled="0"/>
                  </a:gradFill>
                  <a:effectLst/>
                  <a:uLnTx/>
                  <a:uFillTx/>
                  <a:latin typeface="Arial Narrow" panose="020B0606020202030204" pitchFamily="34" charset="0"/>
                  <a:ea typeface="Segoe UI" pitchFamily="34" charset="0"/>
                  <a:cs typeface="Segoe UI" pitchFamily="34" charset="0"/>
                </a:endParaRPr>
              </a:p>
            </p:txBody>
          </p:sp>
        </p:grpSp>
      </p:grpSp>
      <p:grpSp>
        <p:nvGrpSpPr>
          <p:cNvPr id="11" name="Group 10">
            <a:extLst>
              <a:ext uri="{FF2B5EF4-FFF2-40B4-BE49-F238E27FC236}">
                <a16:creationId xmlns:a16="http://schemas.microsoft.com/office/drawing/2014/main" id="{51A66C86-9AEA-4DB9-9F6A-BA5793224A8B}"/>
              </a:ext>
            </a:extLst>
          </p:cNvPr>
          <p:cNvGrpSpPr/>
          <p:nvPr/>
        </p:nvGrpSpPr>
        <p:grpSpPr>
          <a:xfrm>
            <a:off x="327642" y="2505293"/>
            <a:ext cx="3336283" cy="282129"/>
            <a:chOff x="403842" y="2505293"/>
            <a:chExt cx="3336283" cy="282129"/>
          </a:xfrm>
        </p:grpSpPr>
        <p:sp>
          <p:nvSpPr>
            <p:cNvPr id="14" name="TextBox 13">
              <a:extLst>
                <a:ext uri="{FF2B5EF4-FFF2-40B4-BE49-F238E27FC236}">
                  <a16:creationId xmlns:a16="http://schemas.microsoft.com/office/drawing/2014/main" id="{D47B3D69-AA78-41A2-BAE3-7E9E4068A5EC}"/>
                </a:ext>
              </a:extLst>
            </p:cNvPr>
            <p:cNvSpPr txBox="1"/>
            <p:nvPr/>
          </p:nvSpPr>
          <p:spPr>
            <a:xfrm>
              <a:off x="407918" y="2505293"/>
              <a:ext cx="3332207" cy="282129"/>
            </a:xfrm>
            <a:prstGeom prst="rect">
              <a:avLst/>
            </a:prstGeom>
            <a:noFill/>
          </p:spPr>
          <p:txBody>
            <a:bodyPr wrap="square" lIns="0" tIns="0" rIns="0" bIns="0" rtlCol="0">
              <a:spAutoFit/>
            </a:bodyPr>
            <a:lstStyle/>
            <a:p>
              <a:pPr>
                <a:lnSpc>
                  <a:spcPts val="2200"/>
                </a:lnSpc>
              </a:pPr>
              <a:r>
                <a:rPr lang="en-US" sz="2176">
                  <a:solidFill>
                    <a:prstClr val="black">
                      <a:lumMod val="75000"/>
                      <a:lumOff val="25000"/>
                    </a:prstClr>
                  </a:solidFill>
                  <a:latin typeface="Arial Narrow" panose="020B0606020202030204" pitchFamily="34" charset="0"/>
                </a:rPr>
                <a:t>     Video demo of the value</a:t>
              </a:r>
            </a:p>
          </p:txBody>
        </p:sp>
        <p:grpSp>
          <p:nvGrpSpPr>
            <p:cNvPr id="33" name="Group 32">
              <a:extLst>
                <a:ext uri="{FF2B5EF4-FFF2-40B4-BE49-F238E27FC236}">
                  <a16:creationId xmlns:a16="http://schemas.microsoft.com/office/drawing/2014/main" id="{50710D9A-BB8B-44BB-B83A-930EB364DE69}"/>
                </a:ext>
              </a:extLst>
            </p:cNvPr>
            <p:cNvGrpSpPr/>
            <p:nvPr/>
          </p:nvGrpSpPr>
          <p:grpSpPr>
            <a:xfrm>
              <a:off x="403842" y="2567992"/>
              <a:ext cx="213136" cy="140222"/>
              <a:chOff x="2699462" y="1727200"/>
              <a:chExt cx="1350024" cy="682171"/>
            </a:xfrm>
          </p:grpSpPr>
          <p:sp>
            <p:nvSpPr>
              <p:cNvPr id="34" name="Rectangle 33">
                <a:extLst>
                  <a:ext uri="{FF2B5EF4-FFF2-40B4-BE49-F238E27FC236}">
                    <a16:creationId xmlns:a16="http://schemas.microsoft.com/office/drawing/2014/main" id="{FF3F14CA-E629-46DB-A642-E9F470EFDE92}"/>
                  </a:ext>
                </a:extLst>
              </p:cNvPr>
              <p:cNvSpPr/>
              <p:nvPr/>
            </p:nvSpPr>
            <p:spPr bwMode="auto">
              <a:xfrm>
                <a:off x="2699463" y="1727200"/>
                <a:ext cx="1350023" cy="682171"/>
              </a:xfrm>
              <a:prstGeom prst="rect">
                <a:avLst/>
              </a:prstGeom>
              <a:solidFill>
                <a:srgbClr val="9BBB59">
                  <a:lumMod val="60000"/>
                  <a:lumOff val="40000"/>
                </a:srgbClr>
              </a:solidFill>
              <a:ln w="19050" cap="flat" cmpd="sng" algn="ctr">
                <a:solidFill>
                  <a:sysClr val="windowText" lastClr="000000">
                    <a:lumMod val="65000"/>
                    <a:lumOff val="35000"/>
                  </a:sys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72" eaLnBrk="1" fontAlgn="base" latinLnBrk="0" hangingPunct="1">
                  <a:lnSpc>
                    <a:spcPts val="2200"/>
                  </a:lnSpc>
                  <a:spcBef>
                    <a:spcPct val="0"/>
                  </a:spcBef>
                  <a:spcAft>
                    <a:spcPct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5400000" scaled="0"/>
                  </a:gradFill>
                  <a:effectLst/>
                  <a:uLnTx/>
                  <a:uFillTx/>
                  <a:latin typeface="Arial Narrow" panose="020B0606020202030204" pitchFamily="34" charset="0"/>
                  <a:ea typeface="Segoe UI" pitchFamily="34" charset="0"/>
                  <a:cs typeface="Segoe UI" pitchFamily="34" charset="0"/>
                </a:endParaRPr>
              </a:p>
            </p:txBody>
          </p:sp>
          <p:sp>
            <p:nvSpPr>
              <p:cNvPr id="35" name="Isosceles Triangle 34">
                <a:extLst>
                  <a:ext uri="{FF2B5EF4-FFF2-40B4-BE49-F238E27FC236}">
                    <a16:creationId xmlns:a16="http://schemas.microsoft.com/office/drawing/2014/main" id="{ACE2D530-8AB0-47D7-812B-6EA0F0ABEE76}"/>
                  </a:ext>
                </a:extLst>
              </p:cNvPr>
              <p:cNvSpPr/>
              <p:nvPr/>
            </p:nvSpPr>
            <p:spPr bwMode="auto">
              <a:xfrm rot="10800000">
                <a:off x="2699462" y="1727200"/>
                <a:ext cx="1350023" cy="494845"/>
              </a:xfrm>
              <a:prstGeom prst="triangle">
                <a:avLst/>
              </a:prstGeom>
              <a:solidFill>
                <a:srgbClr val="9BBB59"/>
              </a:solidFill>
              <a:ln w="19050" cap="flat" cmpd="sng" algn="ctr">
                <a:solidFill>
                  <a:sysClr val="windowText" lastClr="000000">
                    <a:lumMod val="65000"/>
                    <a:lumOff val="35000"/>
                  </a:sys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72" eaLnBrk="1" fontAlgn="base" latinLnBrk="0" hangingPunct="1">
                  <a:lnSpc>
                    <a:spcPts val="2200"/>
                  </a:lnSpc>
                  <a:spcBef>
                    <a:spcPct val="0"/>
                  </a:spcBef>
                  <a:spcAft>
                    <a:spcPct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5400000" scaled="0"/>
                  </a:gradFill>
                  <a:effectLst/>
                  <a:uLnTx/>
                  <a:uFillTx/>
                  <a:latin typeface="Arial Narrow" panose="020B0606020202030204" pitchFamily="34" charset="0"/>
                  <a:ea typeface="Segoe UI" pitchFamily="34" charset="0"/>
                  <a:cs typeface="Segoe UI" pitchFamily="34" charset="0"/>
                </a:endParaRPr>
              </a:p>
            </p:txBody>
          </p:sp>
        </p:grpSp>
      </p:grpSp>
      <p:grpSp>
        <p:nvGrpSpPr>
          <p:cNvPr id="12" name="Group 11">
            <a:extLst>
              <a:ext uri="{FF2B5EF4-FFF2-40B4-BE49-F238E27FC236}">
                <a16:creationId xmlns:a16="http://schemas.microsoft.com/office/drawing/2014/main" id="{F84389F7-8215-4F1F-B132-260CC89D2836}"/>
              </a:ext>
            </a:extLst>
          </p:cNvPr>
          <p:cNvGrpSpPr/>
          <p:nvPr/>
        </p:nvGrpSpPr>
        <p:grpSpPr>
          <a:xfrm>
            <a:off x="325932" y="3063208"/>
            <a:ext cx="2703863" cy="846386"/>
            <a:chOff x="402132" y="3063208"/>
            <a:chExt cx="2703863" cy="846386"/>
          </a:xfrm>
        </p:grpSpPr>
        <p:sp>
          <p:nvSpPr>
            <p:cNvPr id="16" name="TextBox 15">
              <a:extLst>
                <a:ext uri="{FF2B5EF4-FFF2-40B4-BE49-F238E27FC236}">
                  <a16:creationId xmlns:a16="http://schemas.microsoft.com/office/drawing/2014/main" id="{632A5AB8-82B8-4C21-BFDD-5612CC902562}"/>
                </a:ext>
              </a:extLst>
            </p:cNvPr>
            <p:cNvSpPr txBox="1"/>
            <p:nvPr/>
          </p:nvSpPr>
          <p:spPr>
            <a:xfrm>
              <a:off x="407918" y="3063208"/>
              <a:ext cx="2698077" cy="846386"/>
            </a:xfrm>
            <a:prstGeom prst="rect">
              <a:avLst/>
            </a:prstGeom>
            <a:noFill/>
          </p:spPr>
          <p:txBody>
            <a:bodyPr wrap="square" lIns="0" tIns="0" rIns="0" bIns="0" rtlCol="0">
              <a:spAutoFit/>
            </a:bodyPr>
            <a:lstStyle/>
            <a:p>
              <a:pPr>
                <a:lnSpc>
                  <a:spcPts val="2200"/>
                </a:lnSpc>
              </a:pPr>
              <a:r>
                <a:rPr lang="en-US" sz="2176">
                  <a:solidFill>
                    <a:prstClr val="black">
                      <a:lumMod val="75000"/>
                      <a:lumOff val="25000"/>
                    </a:prstClr>
                  </a:solidFill>
                  <a:latin typeface="Arial Narrow" panose="020B0606020202030204" pitchFamily="34" charset="0"/>
                </a:rPr>
                <a:t>     What the feature team plans to accomplish in the next sprint</a:t>
              </a:r>
            </a:p>
          </p:txBody>
        </p:sp>
        <p:grpSp>
          <p:nvGrpSpPr>
            <p:cNvPr id="36" name="Group 35">
              <a:extLst>
                <a:ext uri="{FF2B5EF4-FFF2-40B4-BE49-F238E27FC236}">
                  <a16:creationId xmlns:a16="http://schemas.microsoft.com/office/drawing/2014/main" id="{0169EE8B-8E57-469E-9123-D7E32DC3CC78}"/>
                </a:ext>
              </a:extLst>
            </p:cNvPr>
            <p:cNvGrpSpPr/>
            <p:nvPr/>
          </p:nvGrpSpPr>
          <p:grpSpPr>
            <a:xfrm>
              <a:off x="402132" y="3104124"/>
              <a:ext cx="213136" cy="140222"/>
              <a:chOff x="2699462" y="1727200"/>
              <a:chExt cx="1350024" cy="682171"/>
            </a:xfrm>
          </p:grpSpPr>
          <p:sp>
            <p:nvSpPr>
              <p:cNvPr id="37" name="Rectangle 36">
                <a:extLst>
                  <a:ext uri="{FF2B5EF4-FFF2-40B4-BE49-F238E27FC236}">
                    <a16:creationId xmlns:a16="http://schemas.microsoft.com/office/drawing/2014/main" id="{1B2AD34E-10D5-4028-A113-870FF6C24CF8}"/>
                  </a:ext>
                </a:extLst>
              </p:cNvPr>
              <p:cNvSpPr/>
              <p:nvPr/>
            </p:nvSpPr>
            <p:spPr bwMode="auto">
              <a:xfrm>
                <a:off x="2699463" y="1727200"/>
                <a:ext cx="1350023" cy="682171"/>
              </a:xfrm>
              <a:prstGeom prst="rect">
                <a:avLst/>
              </a:prstGeom>
              <a:solidFill>
                <a:srgbClr val="9BBB59">
                  <a:lumMod val="60000"/>
                  <a:lumOff val="40000"/>
                </a:srgbClr>
              </a:solidFill>
              <a:ln w="19050" cap="flat" cmpd="sng" algn="ctr">
                <a:solidFill>
                  <a:sysClr val="windowText" lastClr="000000">
                    <a:lumMod val="65000"/>
                    <a:lumOff val="35000"/>
                  </a:sys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72" eaLnBrk="1" fontAlgn="base" latinLnBrk="0" hangingPunct="1">
                  <a:lnSpc>
                    <a:spcPts val="2200"/>
                  </a:lnSpc>
                  <a:spcBef>
                    <a:spcPct val="0"/>
                  </a:spcBef>
                  <a:spcAft>
                    <a:spcPct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5400000" scaled="0"/>
                  </a:gradFill>
                  <a:effectLst/>
                  <a:uLnTx/>
                  <a:uFillTx/>
                  <a:latin typeface="Arial Narrow" panose="020B0606020202030204" pitchFamily="34" charset="0"/>
                  <a:ea typeface="Segoe UI" pitchFamily="34" charset="0"/>
                  <a:cs typeface="Segoe UI" pitchFamily="34" charset="0"/>
                </a:endParaRPr>
              </a:p>
            </p:txBody>
          </p:sp>
          <p:sp>
            <p:nvSpPr>
              <p:cNvPr id="38" name="Isosceles Triangle 37">
                <a:extLst>
                  <a:ext uri="{FF2B5EF4-FFF2-40B4-BE49-F238E27FC236}">
                    <a16:creationId xmlns:a16="http://schemas.microsoft.com/office/drawing/2014/main" id="{79084E27-D647-4136-858C-CB1D0905C88B}"/>
                  </a:ext>
                </a:extLst>
              </p:cNvPr>
              <p:cNvSpPr/>
              <p:nvPr/>
            </p:nvSpPr>
            <p:spPr bwMode="auto">
              <a:xfrm rot="10800000">
                <a:off x="2699462" y="1727200"/>
                <a:ext cx="1350024" cy="494846"/>
              </a:xfrm>
              <a:prstGeom prst="triangle">
                <a:avLst/>
              </a:prstGeom>
              <a:solidFill>
                <a:srgbClr val="9BBB59"/>
              </a:solidFill>
              <a:ln w="19050" cap="flat" cmpd="sng" algn="ctr">
                <a:solidFill>
                  <a:sysClr val="windowText" lastClr="000000">
                    <a:lumMod val="65000"/>
                    <a:lumOff val="35000"/>
                  </a:sys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72" eaLnBrk="1" fontAlgn="base" latinLnBrk="0" hangingPunct="1">
                  <a:lnSpc>
                    <a:spcPts val="2200"/>
                  </a:lnSpc>
                  <a:spcBef>
                    <a:spcPct val="0"/>
                  </a:spcBef>
                  <a:spcAft>
                    <a:spcPct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5400000" scaled="0"/>
                  </a:gradFill>
                  <a:effectLst/>
                  <a:uLnTx/>
                  <a:uFillTx/>
                  <a:latin typeface="Arial Narrow" panose="020B0606020202030204" pitchFamily="34" charset="0"/>
                  <a:ea typeface="Segoe UI" pitchFamily="34" charset="0"/>
                  <a:cs typeface="Segoe UI" pitchFamily="34" charset="0"/>
                </a:endParaRPr>
              </a:p>
            </p:txBody>
          </p:sp>
        </p:grpSp>
      </p:grpSp>
      <p:grpSp>
        <p:nvGrpSpPr>
          <p:cNvPr id="9" name="Group 8">
            <a:extLst>
              <a:ext uri="{FF2B5EF4-FFF2-40B4-BE49-F238E27FC236}">
                <a16:creationId xmlns:a16="http://schemas.microsoft.com/office/drawing/2014/main" id="{05CF8E35-75EA-436B-9EBB-0B00B2F4538E}"/>
              </a:ext>
            </a:extLst>
          </p:cNvPr>
          <p:cNvGrpSpPr/>
          <p:nvPr/>
        </p:nvGrpSpPr>
        <p:grpSpPr>
          <a:xfrm>
            <a:off x="346480" y="5242069"/>
            <a:ext cx="3373959" cy="1285573"/>
            <a:chOff x="422680" y="4137169"/>
            <a:chExt cx="3373959" cy="1285573"/>
          </a:xfrm>
        </p:grpSpPr>
        <p:sp>
          <p:nvSpPr>
            <p:cNvPr id="40" name="TextBox 39">
              <a:extLst>
                <a:ext uri="{FF2B5EF4-FFF2-40B4-BE49-F238E27FC236}">
                  <a16:creationId xmlns:a16="http://schemas.microsoft.com/office/drawing/2014/main" id="{259AF99A-19DE-44B3-9851-7D64672C5161}"/>
                </a:ext>
              </a:extLst>
            </p:cNvPr>
            <p:cNvSpPr txBox="1"/>
            <p:nvPr/>
          </p:nvSpPr>
          <p:spPr>
            <a:xfrm>
              <a:off x="426756" y="4137169"/>
              <a:ext cx="3332207" cy="282129"/>
            </a:xfrm>
            <a:prstGeom prst="rect">
              <a:avLst/>
            </a:prstGeom>
            <a:noFill/>
          </p:spPr>
          <p:txBody>
            <a:bodyPr wrap="square" lIns="0" tIns="0" rIns="0" bIns="0" rtlCol="0">
              <a:spAutoFit/>
            </a:bodyPr>
            <a:lstStyle/>
            <a:p>
              <a:pPr>
                <a:lnSpc>
                  <a:spcPts val="2200"/>
                </a:lnSpc>
              </a:pPr>
              <a:r>
                <a:rPr lang="en-US" sz="2176">
                  <a:solidFill>
                    <a:prstClr val="black">
                      <a:lumMod val="75000"/>
                      <a:lumOff val="25000"/>
                    </a:prstClr>
                  </a:solidFill>
                  <a:latin typeface="Arial Narrow" panose="020B0606020202030204" pitchFamily="34" charset="0"/>
                </a:rPr>
                <a:t>    Outputs not outcomes</a:t>
              </a:r>
            </a:p>
          </p:txBody>
        </p:sp>
        <p:grpSp>
          <p:nvGrpSpPr>
            <p:cNvPr id="7" name="Group 6">
              <a:extLst>
                <a:ext uri="{FF2B5EF4-FFF2-40B4-BE49-F238E27FC236}">
                  <a16:creationId xmlns:a16="http://schemas.microsoft.com/office/drawing/2014/main" id="{3D0D90F9-B483-4BC6-85A6-59898FA04C57}"/>
                </a:ext>
              </a:extLst>
            </p:cNvPr>
            <p:cNvGrpSpPr/>
            <p:nvPr/>
          </p:nvGrpSpPr>
          <p:grpSpPr>
            <a:xfrm>
              <a:off x="422680" y="4199868"/>
              <a:ext cx="213136" cy="140222"/>
              <a:chOff x="422680" y="4199868"/>
              <a:chExt cx="213136" cy="140222"/>
            </a:xfrm>
          </p:grpSpPr>
          <p:sp>
            <p:nvSpPr>
              <p:cNvPr id="42" name="Rectangle 41">
                <a:extLst>
                  <a:ext uri="{FF2B5EF4-FFF2-40B4-BE49-F238E27FC236}">
                    <a16:creationId xmlns:a16="http://schemas.microsoft.com/office/drawing/2014/main" id="{3CC29F6F-3E91-4CE0-A7E1-977CB85A65CC}"/>
                  </a:ext>
                </a:extLst>
              </p:cNvPr>
              <p:cNvSpPr/>
              <p:nvPr/>
            </p:nvSpPr>
            <p:spPr bwMode="auto">
              <a:xfrm>
                <a:off x="422680" y="4199868"/>
                <a:ext cx="213136" cy="140222"/>
              </a:xfrm>
              <a:prstGeom prst="rect">
                <a:avLst/>
              </a:prstGeom>
              <a:solidFill>
                <a:schemeClr val="tx2"/>
              </a:solidFill>
              <a:ln w="19050" cap="flat" cmpd="sng" algn="ctr">
                <a:solidFill>
                  <a:sysClr val="windowText" lastClr="000000">
                    <a:lumMod val="65000"/>
                    <a:lumOff val="35000"/>
                  </a:sys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72" eaLnBrk="1" fontAlgn="base" latinLnBrk="0" hangingPunct="1">
                  <a:lnSpc>
                    <a:spcPts val="2200"/>
                  </a:lnSpc>
                  <a:spcBef>
                    <a:spcPct val="0"/>
                  </a:spcBef>
                  <a:spcAft>
                    <a:spcPct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5400000" scaled="0"/>
                  </a:gradFill>
                  <a:effectLst/>
                  <a:uLnTx/>
                  <a:uFillTx/>
                  <a:latin typeface="Arial Narrow" panose="020B0606020202030204" pitchFamily="34" charset="0"/>
                  <a:ea typeface="Segoe UI" pitchFamily="34" charset="0"/>
                  <a:cs typeface="Segoe UI" pitchFamily="34" charset="0"/>
                </a:endParaRPr>
              </a:p>
            </p:txBody>
          </p:sp>
          <p:sp>
            <p:nvSpPr>
              <p:cNvPr id="43" name="Isosceles Triangle 42">
                <a:extLst>
                  <a:ext uri="{FF2B5EF4-FFF2-40B4-BE49-F238E27FC236}">
                    <a16:creationId xmlns:a16="http://schemas.microsoft.com/office/drawing/2014/main" id="{EC8DA9C8-DDE6-45F2-9A87-EB8E8CB61A66}"/>
                  </a:ext>
                </a:extLst>
              </p:cNvPr>
              <p:cNvSpPr/>
              <p:nvPr/>
            </p:nvSpPr>
            <p:spPr bwMode="auto">
              <a:xfrm rot="10800000">
                <a:off x="422680" y="4199868"/>
                <a:ext cx="213136" cy="101717"/>
              </a:xfrm>
              <a:prstGeom prst="triangle">
                <a:avLst/>
              </a:prstGeom>
              <a:solidFill>
                <a:srgbClr val="C00000"/>
              </a:solidFill>
              <a:ln w="19050" cap="flat" cmpd="sng" algn="ctr">
                <a:solidFill>
                  <a:sysClr val="windowText" lastClr="000000">
                    <a:lumMod val="65000"/>
                    <a:lumOff val="35000"/>
                  </a:sys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72" eaLnBrk="1" fontAlgn="base" latinLnBrk="0" hangingPunct="1">
                  <a:lnSpc>
                    <a:spcPts val="2200"/>
                  </a:lnSpc>
                  <a:spcBef>
                    <a:spcPct val="0"/>
                  </a:spcBef>
                  <a:spcAft>
                    <a:spcPct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5400000" scaled="0"/>
                  </a:gradFill>
                  <a:effectLst/>
                  <a:uLnTx/>
                  <a:uFillTx/>
                  <a:latin typeface="Arial Narrow" panose="020B0606020202030204" pitchFamily="34" charset="0"/>
                  <a:ea typeface="Segoe UI" pitchFamily="34" charset="0"/>
                  <a:cs typeface="Segoe UI" pitchFamily="34" charset="0"/>
                </a:endParaRPr>
              </a:p>
            </p:txBody>
          </p:sp>
        </p:grpSp>
        <p:sp>
          <p:nvSpPr>
            <p:cNvPr id="44" name="TextBox 43">
              <a:extLst>
                <a:ext uri="{FF2B5EF4-FFF2-40B4-BE49-F238E27FC236}">
                  <a16:creationId xmlns:a16="http://schemas.microsoft.com/office/drawing/2014/main" id="{D5D09EED-1ADF-4E1E-8771-3FA3DC3EFD0B}"/>
                </a:ext>
              </a:extLst>
            </p:cNvPr>
            <p:cNvSpPr txBox="1"/>
            <p:nvPr/>
          </p:nvSpPr>
          <p:spPr>
            <a:xfrm>
              <a:off x="445594" y="4638891"/>
              <a:ext cx="3332207" cy="282129"/>
            </a:xfrm>
            <a:prstGeom prst="rect">
              <a:avLst/>
            </a:prstGeom>
            <a:noFill/>
          </p:spPr>
          <p:txBody>
            <a:bodyPr wrap="square" lIns="0" tIns="0" rIns="0" bIns="0" rtlCol="0">
              <a:spAutoFit/>
            </a:bodyPr>
            <a:lstStyle/>
            <a:p>
              <a:pPr>
                <a:lnSpc>
                  <a:spcPts val="2200"/>
                </a:lnSpc>
              </a:pPr>
              <a:r>
                <a:rPr lang="en-US" sz="2176">
                  <a:solidFill>
                    <a:prstClr val="black">
                      <a:lumMod val="75000"/>
                      <a:lumOff val="25000"/>
                    </a:prstClr>
                  </a:solidFill>
                  <a:latin typeface="Arial Narrow" panose="020B0606020202030204" pitchFamily="34" charset="0"/>
                </a:rPr>
                <a:t>    Too granular for stakeholders</a:t>
              </a:r>
            </a:p>
          </p:txBody>
        </p:sp>
        <p:sp>
          <p:nvSpPr>
            <p:cNvPr id="48" name="TextBox 47">
              <a:extLst>
                <a:ext uri="{FF2B5EF4-FFF2-40B4-BE49-F238E27FC236}">
                  <a16:creationId xmlns:a16="http://schemas.microsoft.com/office/drawing/2014/main" id="{B9D4CBBF-DBC1-4739-A2EC-AB6DD1160080}"/>
                </a:ext>
              </a:extLst>
            </p:cNvPr>
            <p:cNvSpPr txBox="1"/>
            <p:nvPr/>
          </p:nvSpPr>
          <p:spPr>
            <a:xfrm>
              <a:off x="464432" y="5140613"/>
              <a:ext cx="3332207" cy="282129"/>
            </a:xfrm>
            <a:prstGeom prst="rect">
              <a:avLst/>
            </a:prstGeom>
            <a:noFill/>
          </p:spPr>
          <p:txBody>
            <a:bodyPr wrap="square" lIns="0" tIns="0" rIns="0" bIns="0" rtlCol="0">
              <a:spAutoFit/>
            </a:bodyPr>
            <a:lstStyle/>
            <a:p>
              <a:pPr>
                <a:lnSpc>
                  <a:spcPts val="2200"/>
                </a:lnSpc>
              </a:pPr>
              <a:r>
                <a:rPr lang="en-US" sz="2176">
                  <a:solidFill>
                    <a:prstClr val="black">
                      <a:lumMod val="75000"/>
                      <a:lumOff val="25000"/>
                    </a:prstClr>
                  </a:solidFill>
                  <a:latin typeface="Arial Narrow" panose="020B0606020202030204" pitchFamily="34" charset="0"/>
                </a:rPr>
                <a:t>    Too many to review well</a:t>
              </a:r>
            </a:p>
          </p:txBody>
        </p:sp>
        <p:grpSp>
          <p:nvGrpSpPr>
            <p:cNvPr id="52" name="Group 51">
              <a:extLst>
                <a:ext uri="{FF2B5EF4-FFF2-40B4-BE49-F238E27FC236}">
                  <a16:creationId xmlns:a16="http://schemas.microsoft.com/office/drawing/2014/main" id="{FDBEA328-C7FE-47C5-B8F5-70D3F87E3926}"/>
                </a:ext>
              </a:extLst>
            </p:cNvPr>
            <p:cNvGrpSpPr/>
            <p:nvPr/>
          </p:nvGrpSpPr>
          <p:grpSpPr>
            <a:xfrm>
              <a:off x="422680" y="4695300"/>
              <a:ext cx="213136" cy="140222"/>
              <a:chOff x="422680" y="4199868"/>
              <a:chExt cx="213136" cy="140222"/>
            </a:xfrm>
          </p:grpSpPr>
          <p:sp>
            <p:nvSpPr>
              <p:cNvPr id="53" name="Rectangle 52">
                <a:extLst>
                  <a:ext uri="{FF2B5EF4-FFF2-40B4-BE49-F238E27FC236}">
                    <a16:creationId xmlns:a16="http://schemas.microsoft.com/office/drawing/2014/main" id="{B53645E0-8DBF-4762-8B1F-33F1B73C0533}"/>
                  </a:ext>
                </a:extLst>
              </p:cNvPr>
              <p:cNvSpPr/>
              <p:nvPr/>
            </p:nvSpPr>
            <p:spPr bwMode="auto">
              <a:xfrm>
                <a:off x="422680" y="4199868"/>
                <a:ext cx="213136" cy="140222"/>
              </a:xfrm>
              <a:prstGeom prst="rect">
                <a:avLst/>
              </a:prstGeom>
              <a:solidFill>
                <a:schemeClr val="tx2"/>
              </a:solidFill>
              <a:ln w="19050" cap="flat" cmpd="sng" algn="ctr">
                <a:solidFill>
                  <a:sysClr val="windowText" lastClr="000000">
                    <a:lumMod val="65000"/>
                    <a:lumOff val="35000"/>
                  </a:sys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72" eaLnBrk="1" fontAlgn="base" latinLnBrk="0" hangingPunct="1">
                  <a:lnSpc>
                    <a:spcPts val="2200"/>
                  </a:lnSpc>
                  <a:spcBef>
                    <a:spcPct val="0"/>
                  </a:spcBef>
                  <a:spcAft>
                    <a:spcPct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5400000" scaled="0"/>
                  </a:gradFill>
                  <a:effectLst/>
                  <a:uLnTx/>
                  <a:uFillTx/>
                  <a:latin typeface="Arial Narrow" panose="020B0606020202030204" pitchFamily="34" charset="0"/>
                  <a:ea typeface="Segoe UI" pitchFamily="34" charset="0"/>
                  <a:cs typeface="Segoe UI" pitchFamily="34" charset="0"/>
                </a:endParaRPr>
              </a:p>
            </p:txBody>
          </p:sp>
          <p:sp>
            <p:nvSpPr>
              <p:cNvPr id="54" name="Isosceles Triangle 53">
                <a:extLst>
                  <a:ext uri="{FF2B5EF4-FFF2-40B4-BE49-F238E27FC236}">
                    <a16:creationId xmlns:a16="http://schemas.microsoft.com/office/drawing/2014/main" id="{D9A94B38-2ABE-4D06-AFCC-A26249BC3B70}"/>
                  </a:ext>
                </a:extLst>
              </p:cNvPr>
              <p:cNvSpPr/>
              <p:nvPr/>
            </p:nvSpPr>
            <p:spPr bwMode="auto">
              <a:xfrm rot="10800000">
                <a:off x="422680" y="4199868"/>
                <a:ext cx="213136" cy="101717"/>
              </a:xfrm>
              <a:prstGeom prst="triangle">
                <a:avLst/>
              </a:prstGeom>
              <a:solidFill>
                <a:srgbClr val="C00000"/>
              </a:solidFill>
              <a:ln w="19050" cap="flat" cmpd="sng" algn="ctr">
                <a:solidFill>
                  <a:sysClr val="windowText" lastClr="000000">
                    <a:lumMod val="65000"/>
                    <a:lumOff val="35000"/>
                  </a:sys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72" eaLnBrk="1" fontAlgn="base" latinLnBrk="0" hangingPunct="1">
                  <a:lnSpc>
                    <a:spcPts val="2200"/>
                  </a:lnSpc>
                  <a:spcBef>
                    <a:spcPct val="0"/>
                  </a:spcBef>
                  <a:spcAft>
                    <a:spcPct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5400000" scaled="0"/>
                  </a:gradFill>
                  <a:effectLst/>
                  <a:uLnTx/>
                  <a:uFillTx/>
                  <a:latin typeface="Arial Narrow" panose="020B0606020202030204" pitchFamily="34" charset="0"/>
                  <a:ea typeface="Segoe UI" pitchFamily="34" charset="0"/>
                  <a:cs typeface="Segoe UI" pitchFamily="34" charset="0"/>
                </a:endParaRPr>
              </a:p>
            </p:txBody>
          </p:sp>
        </p:grpSp>
        <p:grpSp>
          <p:nvGrpSpPr>
            <p:cNvPr id="55" name="Group 54">
              <a:extLst>
                <a:ext uri="{FF2B5EF4-FFF2-40B4-BE49-F238E27FC236}">
                  <a16:creationId xmlns:a16="http://schemas.microsoft.com/office/drawing/2014/main" id="{43BE8ED0-14BF-450F-8A1E-C6B9D5BA2F23}"/>
                </a:ext>
              </a:extLst>
            </p:cNvPr>
            <p:cNvGrpSpPr/>
            <p:nvPr/>
          </p:nvGrpSpPr>
          <p:grpSpPr>
            <a:xfrm>
              <a:off x="422680" y="5192979"/>
              <a:ext cx="213136" cy="140222"/>
              <a:chOff x="422680" y="4199868"/>
              <a:chExt cx="213136" cy="140222"/>
            </a:xfrm>
          </p:grpSpPr>
          <p:sp>
            <p:nvSpPr>
              <p:cNvPr id="56" name="Rectangle 55">
                <a:extLst>
                  <a:ext uri="{FF2B5EF4-FFF2-40B4-BE49-F238E27FC236}">
                    <a16:creationId xmlns:a16="http://schemas.microsoft.com/office/drawing/2014/main" id="{AA4D2DA6-2218-4A56-9DC5-9DDA0F81C5BF}"/>
                  </a:ext>
                </a:extLst>
              </p:cNvPr>
              <p:cNvSpPr/>
              <p:nvPr/>
            </p:nvSpPr>
            <p:spPr bwMode="auto">
              <a:xfrm>
                <a:off x="422680" y="4199868"/>
                <a:ext cx="213136" cy="140222"/>
              </a:xfrm>
              <a:prstGeom prst="rect">
                <a:avLst/>
              </a:prstGeom>
              <a:solidFill>
                <a:schemeClr val="tx2"/>
              </a:solidFill>
              <a:ln w="19050" cap="flat" cmpd="sng" algn="ctr">
                <a:solidFill>
                  <a:sysClr val="windowText" lastClr="000000">
                    <a:lumMod val="65000"/>
                    <a:lumOff val="35000"/>
                  </a:sys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72" eaLnBrk="1" fontAlgn="base" latinLnBrk="0" hangingPunct="1">
                  <a:lnSpc>
                    <a:spcPts val="2200"/>
                  </a:lnSpc>
                  <a:spcBef>
                    <a:spcPct val="0"/>
                  </a:spcBef>
                  <a:spcAft>
                    <a:spcPct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5400000" scaled="0"/>
                  </a:gradFill>
                  <a:effectLst/>
                  <a:uLnTx/>
                  <a:uFillTx/>
                  <a:latin typeface="Arial Narrow" panose="020B0606020202030204" pitchFamily="34" charset="0"/>
                  <a:ea typeface="Segoe UI" pitchFamily="34" charset="0"/>
                  <a:cs typeface="Segoe UI" pitchFamily="34" charset="0"/>
                </a:endParaRPr>
              </a:p>
            </p:txBody>
          </p:sp>
          <p:sp>
            <p:nvSpPr>
              <p:cNvPr id="57" name="Isosceles Triangle 56">
                <a:extLst>
                  <a:ext uri="{FF2B5EF4-FFF2-40B4-BE49-F238E27FC236}">
                    <a16:creationId xmlns:a16="http://schemas.microsoft.com/office/drawing/2014/main" id="{C0440AA3-09D5-4F4C-B4E5-DB2E00097FD6}"/>
                  </a:ext>
                </a:extLst>
              </p:cNvPr>
              <p:cNvSpPr/>
              <p:nvPr/>
            </p:nvSpPr>
            <p:spPr bwMode="auto">
              <a:xfrm rot="10800000">
                <a:off x="422680" y="4199868"/>
                <a:ext cx="213136" cy="101717"/>
              </a:xfrm>
              <a:prstGeom prst="triangle">
                <a:avLst/>
              </a:prstGeom>
              <a:solidFill>
                <a:srgbClr val="C00000"/>
              </a:solidFill>
              <a:ln w="19050" cap="flat" cmpd="sng" algn="ctr">
                <a:solidFill>
                  <a:sysClr val="windowText" lastClr="000000">
                    <a:lumMod val="65000"/>
                    <a:lumOff val="35000"/>
                  </a:sysClr>
                </a:solidFill>
                <a:prstDash val="solid"/>
                <a:headEnd type="none" w="med" len="med"/>
                <a:tailEnd type="none" w="med" len="med"/>
              </a:ln>
              <a:effectLst/>
            </p:spPr>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marL="0" marR="0" lvl="0" indent="0" algn="ctr" defTabSz="685672" eaLnBrk="1" fontAlgn="base" latinLnBrk="0" hangingPunct="1">
                  <a:lnSpc>
                    <a:spcPts val="2200"/>
                  </a:lnSpc>
                  <a:spcBef>
                    <a:spcPct val="0"/>
                  </a:spcBef>
                  <a:spcAft>
                    <a:spcPct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5400000" scaled="0"/>
                  </a:gradFill>
                  <a:effectLst/>
                  <a:uLnTx/>
                  <a:uFillTx/>
                  <a:latin typeface="Arial Narrow" panose="020B0606020202030204" pitchFamily="34" charset="0"/>
                  <a:ea typeface="Segoe UI" pitchFamily="34" charset="0"/>
                  <a:cs typeface="Segoe UI" pitchFamily="34" charset="0"/>
                </a:endParaRPr>
              </a:p>
            </p:txBody>
          </p:sp>
        </p:grpSp>
      </p:grpSp>
      <p:sp>
        <p:nvSpPr>
          <p:cNvPr id="13" name="TextBox 12">
            <a:extLst>
              <a:ext uri="{FF2B5EF4-FFF2-40B4-BE49-F238E27FC236}">
                <a16:creationId xmlns:a16="http://schemas.microsoft.com/office/drawing/2014/main" id="{67D99961-81DC-40E2-8783-ABAA29ABB484}"/>
              </a:ext>
            </a:extLst>
          </p:cNvPr>
          <p:cNvSpPr txBox="1"/>
          <p:nvPr/>
        </p:nvSpPr>
        <p:spPr>
          <a:xfrm>
            <a:off x="214734" y="4583583"/>
            <a:ext cx="2913298" cy="596830"/>
          </a:xfrm>
          <a:prstGeom prst="rect">
            <a:avLst/>
          </a:prstGeom>
          <a:noFill/>
        </p:spPr>
        <p:txBody>
          <a:bodyPr wrap="none" lIns="182880" tIns="146304" rIns="182880" bIns="146304" rtlCol="0">
            <a:spAutoFit/>
          </a:bodyPr>
          <a:lstStyle/>
          <a:p>
            <a:pPr>
              <a:lnSpc>
                <a:spcPct val="90000"/>
              </a:lnSpc>
              <a:spcAft>
                <a:spcPts val="600"/>
              </a:spcAft>
            </a:pPr>
            <a:r>
              <a:rPr lang="en-US" sz="2176" b="1">
                <a:solidFill>
                  <a:prstClr val="black">
                    <a:lumMod val="75000"/>
                    <a:lumOff val="25000"/>
                  </a:prstClr>
                </a:solidFill>
                <a:latin typeface="Arial Narrow" panose="020B0606020202030204" pitchFamily="34" charset="0"/>
              </a:rPr>
              <a:t>Opportunity to improve</a:t>
            </a:r>
          </a:p>
        </p:txBody>
      </p:sp>
    </p:spTree>
    <p:extLst>
      <p:ext uri="{BB962C8B-B14F-4D97-AF65-F5344CB8AC3E}">
        <p14:creationId xmlns:p14="http://schemas.microsoft.com/office/powerpoint/2010/main" val="1311894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A0A4A143-27D4-49CE-ACD0-037EABF28846}"/>
              </a:ext>
            </a:extLst>
          </p:cNvPr>
          <p:cNvSpPr txBox="1"/>
          <p:nvPr/>
        </p:nvSpPr>
        <p:spPr>
          <a:xfrm>
            <a:off x="434975" y="2868497"/>
            <a:ext cx="3090431" cy="1280351"/>
          </a:xfrm>
          <a:prstGeom prst="rect">
            <a:avLst/>
          </a:prstGeom>
          <a:noFill/>
        </p:spPr>
        <p:txBody>
          <a:bodyPr wrap="square" lIns="0" tIns="146304" rIns="0" bIns="146304" rtlCol="0" anchor="t">
            <a:spAutoFit/>
          </a:bodyPr>
          <a:lstStyle/>
          <a:p>
            <a:pPr marL="0" marR="0" lvl="0" indent="0" algn="l" defTabSz="932688" rtl="0" eaLnBrk="1" fontAlgn="auto" latinLnBrk="0" hangingPunct="1">
              <a:lnSpc>
                <a:spcPct val="100000"/>
              </a:lnSpc>
              <a:spcBef>
                <a:spcPts val="0"/>
              </a:spcBef>
              <a:spcAft>
                <a:spcPts val="600"/>
              </a:spcAft>
              <a:buClrTx/>
              <a:buSzTx/>
              <a:buFontTx/>
              <a:buNone/>
              <a:tabLst/>
              <a:defRPr/>
            </a:pPr>
            <a:r>
              <a:rPr kumimoji="0" lang="en-GB" sz="1600" b="0" i="0" u="none" strike="noStrike" kern="1200" cap="none" spc="0" normalizeH="0" baseline="0" noProof="0">
                <a:ln>
                  <a:noFill/>
                </a:ln>
                <a:solidFill>
                  <a:srgbClr val="000000">
                    <a:lumMod val="50000"/>
                    <a:lumOff val="50000"/>
                  </a:srgbClr>
                </a:solidFill>
                <a:effectLst/>
                <a:uLnTx/>
                <a:uFillTx/>
                <a:latin typeface="Segoe UI"/>
                <a:ea typeface="+mn-ea"/>
                <a:cs typeface="+mn-cs"/>
              </a:rPr>
              <a:t>Deliver value to your users faster using proven agile tools to plan, track, and discuss work across your teams.</a:t>
            </a:r>
            <a:endParaRPr kumimoji="0" lang="en-US" sz="1600" b="0" i="0" u="none" strike="noStrike" kern="1200" cap="none" spc="0" normalizeH="0" baseline="0" noProof="0">
              <a:ln>
                <a:noFill/>
              </a:ln>
              <a:solidFill>
                <a:srgbClr val="000000">
                  <a:lumMod val="50000"/>
                  <a:lumOff val="50000"/>
                </a:srgbClr>
              </a:solidFill>
              <a:effectLst/>
              <a:uLnTx/>
              <a:uFillTx/>
              <a:latin typeface="Segoe UI"/>
              <a:ea typeface="+mn-ea"/>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363361" y="2868497"/>
            <a:ext cx="3471849" cy="1526572"/>
          </a:xfrm>
          <a:prstGeom prst="rect">
            <a:avLst/>
          </a:prstGeom>
          <a:noFill/>
        </p:spPr>
        <p:txBody>
          <a:bodyPr wrap="square" lIns="0" tIns="146304" rIns="0" bIns="146304" rtlCol="0" anchor="t">
            <a:spAutoFit/>
          </a:bodyPr>
          <a:lstStyle/>
          <a:p>
            <a:pPr marL="0" marR="0" lvl="0" indent="0" algn="l" defTabSz="932688" rtl="0" eaLnBrk="1" fontAlgn="auto" latinLnBrk="0" hangingPunct="1">
              <a:lnSpc>
                <a:spcPct val="100000"/>
              </a:lnSpc>
              <a:spcBef>
                <a:spcPts val="0"/>
              </a:spcBef>
              <a:spcAft>
                <a:spcPts val="600"/>
              </a:spcAft>
              <a:buClrTx/>
              <a:buSzTx/>
              <a:buFontTx/>
              <a:buNone/>
              <a:tabLst/>
              <a:defRPr/>
            </a:pPr>
            <a:r>
              <a:rPr kumimoji="0" lang="en-GB" sz="1600" b="0" i="0" u="none" strike="noStrike" kern="1200" cap="none" spc="0" normalizeH="0" baseline="0" noProof="0">
                <a:ln>
                  <a:noFill/>
                </a:ln>
                <a:solidFill>
                  <a:srgbClr val="000000">
                    <a:lumMod val="50000"/>
                    <a:lumOff val="50000"/>
                  </a:srgbClr>
                </a:solidFill>
                <a:effectLst/>
                <a:uLnTx/>
                <a:uFillTx/>
                <a:latin typeface="Segoe UI"/>
                <a:ea typeface="+mn-ea"/>
                <a:cs typeface="+mn-cs"/>
              </a:rPr>
              <a:t>Build, test, and deploy with CI/CD that works with any language, platform, and cloud. Connect to GitHub or any other Git provider and deploy continuously.</a:t>
            </a:r>
            <a:endParaRPr kumimoji="0" lang="en-US" sz="1600" b="0" i="0" u="none" strike="noStrike" kern="1200" cap="none" spc="0" normalizeH="0" baseline="0" noProof="0">
              <a:ln>
                <a:noFill/>
              </a:ln>
              <a:solidFill>
                <a:srgbClr val="000000">
                  <a:lumMod val="50000"/>
                  <a:lumOff val="50000"/>
                </a:srgbClr>
              </a:solidFill>
              <a:effectLst/>
              <a:uLnTx/>
              <a:uFillTx/>
              <a:latin typeface="Segoe UI"/>
              <a:ea typeface="+mn-ea"/>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503633" y="2868497"/>
            <a:ext cx="3097490" cy="1526572"/>
          </a:xfrm>
          <a:prstGeom prst="rect">
            <a:avLst/>
          </a:prstGeom>
          <a:noFill/>
        </p:spPr>
        <p:txBody>
          <a:bodyPr wrap="square" lIns="0" tIns="146304" rIns="0" bIns="146304" rtlCol="0" anchor="t">
            <a:spAutoFit/>
          </a:bodyPr>
          <a:lstStyle/>
          <a:p>
            <a:pPr marL="0" marR="0" lvl="0" indent="0" algn="l" defTabSz="932688" rtl="0" eaLnBrk="1" fontAlgn="auto" latinLnBrk="0" hangingPunct="1">
              <a:lnSpc>
                <a:spcPct val="100000"/>
              </a:lnSpc>
              <a:spcBef>
                <a:spcPts val="0"/>
              </a:spcBef>
              <a:spcAft>
                <a:spcPts val="600"/>
              </a:spcAft>
              <a:buClrTx/>
              <a:buSzTx/>
              <a:buFontTx/>
              <a:buNone/>
              <a:tabLst/>
              <a:defRPr/>
            </a:pPr>
            <a:r>
              <a:rPr kumimoji="0" lang="en-GB" sz="1600" b="0" i="0" u="none" strike="noStrike" kern="1200" cap="none" spc="0" normalizeH="0" baseline="0" noProof="0">
                <a:ln>
                  <a:noFill/>
                </a:ln>
                <a:solidFill>
                  <a:srgbClr val="000000">
                    <a:lumMod val="50000"/>
                    <a:lumOff val="50000"/>
                  </a:srgbClr>
                </a:solidFill>
                <a:effectLst/>
                <a:uLnTx/>
                <a:uFillTx/>
                <a:latin typeface="Segoe UI"/>
                <a:ea typeface="+mn-ea"/>
                <a:cs typeface="+mn-cs"/>
              </a:rPr>
              <a:t>Get unlimited, cloud-hosted private Git repos and collaborate to build better code with pull requests and advanced file management.</a:t>
            </a:r>
            <a:endParaRPr kumimoji="0" lang="en-US" sz="1600" b="0" i="0" u="none" strike="noStrike" kern="1200" cap="none" spc="0" normalizeH="0" baseline="0" noProof="0">
              <a:ln>
                <a:noFill/>
              </a:ln>
              <a:solidFill>
                <a:srgbClr val="000000">
                  <a:lumMod val="50000"/>
                  <a:lumOff val="50000"/>
                </a:srgbClr>
              </a:solidFill>
              <a:effectLst/>
              <a:uLnTx/>
              <a:uFillTx/>
              <a:latin typeface="Segoe UI"/>
              <a:ea typeface="+mn-ea"/>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434975" y="5569260"/>
            <a:ext cx="2989403" cy="1034129"/>
          </a:xfrm>
          <a:prstGeom prst="rect">
            <a:avLst/>
          </a:prstGeom>
          <a:noFill/>
        </p:spPr>
        <p:txBody>
          <a:bodyPr wrap="square" lIns="0" tIns="146304" rIns="0" bIns="146304" rtlCol="0" anchor="t">
            <a:spAutoFit/>
          </a:bodyPr>
          <a:lstStyle/>
          <a:p>
            <a:pPr marL="0" marR="0" lvl="0" indent="0" algn="l" defTabSz="932688" rtl="0" eaLnBrk="1" fontAlgn="auto" latinLnBrk="0" hangingPunct="1">
              <a:lnSpc>
                <a:spcPct val="100000"/>
              </a:lnSpc>
              <a:spcBef>
                <a:spcPts val="0"/>
              </a:spcBef>
              <a:spcAft>
                <a:spcPts val="600"/>
              </a:spcAft>
              <a:buClrTx/>
              <a:buSzTx/>
              <a:buFontTx/>
              <a:buNone/>
              <a:tabLst/>
              <a:defRPr/>
            </a:pPr>
            <a:r>
              <a:rPr kumimoji="0" lang="en-GB" sz="1600" b="0" i="0" u="none" strike="noStrike" kern="1200" cap="none" spc="0" normalizeH="0" baseline="0" noProof="0">
                <a:ln>
                  <a:noFill/>
                </a:ln>
                <a:solidFill>
                  <a:srgbClr val="000000">
                    <a:lumMod val="50000"/>
                    <a:lumOff val="50000"/>
                  </a:srgbClr>
                </a:solidFill>
                <a:effectLst/>
                <a:uLnTx/>
                <a:uFillTx/>
                <a:latin typeface="Segoe UI"/>
                <a:ea typeface="+mn-ea"/>
                <a:cs typeface="+mn-cs"/>
              </a:rPr>
              <a:t>Test and ship with confidence using manual and exploratory testing tools.</a:t>
            </a:r>
            <a:endParaRPr kumimoji="0" lang="en-US" sz="1600" b="0" i="0" u="none" strike="noStrike" kern="1200" cap="none" spc="0" normalizeH="0" baseline="0" noProof="0">
              <a:ln>
                <a:noFill/>
              </a:ln>
              <a:solidFill>
                <a:srgbClr val="000000">
                  <a:lumMod val="50000"/>
                  <a:lumOff val="50000"/>
                </a:srgbClr>
              </a:solidFill>
              <a:effectLst/>
              <a:uLnTx/>
              <a:uFillTx/>
              <a:latin typeface="Segoe UI"/>
              <a:ea typeface="+mn-ea"/>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363361" y="5569260"/>
            <a:ext cx="3435166" cy="1034129"/>
          </a:xfrm>
          <a:prstGeom prst="rect">
            <a:avLst/>
          </a:prstGeom>
          <a:noFill/>
        </p:spPr>
        <p:txBody>
          <a:bodyPr wrap="square" lIns="0" tIns="146304" rIns="0" bIns="146304" rtlCol="0" anchor="t">
            <a:spAutoFit/>
          </a:bodyPr>
          <a:lstStyle/>
          <a:p>
            <a:pPr marL="0" marR="0" lvl="0" indent="0" algn="l" defTabSz="932688" rtl="0" eaLnBrk="1" fontAlgn="auto" latinLnBrk="0" hangingPunct="1">
              <a:lnSpc>
                <a:spcPct val="100000"/>
              </a:lnSpc>
              <a:spcBef>
                <a:spcPts val="0"/>
              </a:spcBef>
              <a:spcAft>
                <a:spcPts val="600"/>
              </a:spcAft>
              <a:buClrTx/>
              <a:buSzTx/>
              <a:buFontTx/>
              <a:buNone/>
              <a:tabLst/>
              <a:defRPr/>
            </a:pPr>
            <a:r>
              <a:rPr kumimoji="0" lang="en-GB" sz="1600" b="0" i="0" u="none" strike="noStrike" kern="1200" cap="none" spc="0" normalizeH="0" baseline="0" noProof="0">
                <a:ln>
                  <a:noFill/>
                </a:ln>
                <a:solidFill>
                  <a:srgbClr val="000000">
                    <a:lumMod val="50000"/>
                    <a:lumOff val="50000"/>
                  </a:srgbClr>
                </a:solidFill>
                <a:effectLst/>
                <a:uLnTx/>
                <a:uFillTx/>
                <a:latin typeface="Segoe UI"/>
                <a:ea typeface="+mn-ea"/>
                <a:cs typeface="+mn-cs"/>
              </a:rPr>
              <a:t>Create, host, and share packages with your team, and add </a:t>
            </a:r>
            <a:r>
              <a:rPr kumimoji="0" lang="en-GB" sz="1600" b="0" i="0" u="none" strike="noStrike" kern="1200" cap="none" spc="0" normalizeH="0" baseline="0" noProof="0" err="1">
                <a:ln>
                  <a:noFill/>
                </a:ln>
                <a:solidFill>
                  <a:srgbClr val="000000">
                    <a:lumMod val="50000"/>
                    <a:lumOff val="50000"/>
                  </a:srgbClr>
                </a:solidFill>
                <a:effectLst/>
                <a:uLnTx/>
                <a:uFillTx/>
                <a:latin typeface="Segoe UI"/>
                <a:ea typeface="+mn-ea"/>
                <a:cs typeface="+mn-cs"/>
              </a:rPr>
              <a:t>artifacts</a:t>
            </a:r>
            <a:r>
              <a:rPr kumimoji="0" lang="en-GB" sz="1600" b="0" i="0" u="none" strike="noStrike" kern="1200" cap="none" spc="0" normalizeH="0" baseline="0" noProof="0">
                <a:ln>
                  <a:noFill/>
                </a:ln>
                <a:solidFill>
                  <a:srgbClr val="000000">
                    <a:lumMod val="50000"/>
                    <a:lumOff val="50000"/>
                  </a:srgbClr>
                </a:solidFill>
                <a:effectLst/>
                <a:uLnTx/>
                <a:uFillTx/>
                <a:latin typeface="Segoe UI"/>
                <a:ea typeface="+mn-ea"/>
                <a:cs typeface="+mn-cs"/>
              </a:rPr>
              <a:t> to your CI/CD pipelines with a single click.</a:t>
            </a:r>
            <a:endParaRPr kumimoji="0" lang="en-US" sz="1600" b="0" i="0" u="none" strike="noStrike" kern="1200" cap="none" spc="0" normalizeH="0" baseline="0" noProof="0">
              <a:ln>
                <a:noFill/>
              </a:ln>
              <a:solidFill>
                <a:srgbClr val="000000">
                  <a:lumMod val="50000"/>
                  <a:lumOff val="50000"/>
                </a:srgbClr>
              </a:solidFill>
              <a:effectLst/>
              <a:uLnTx/>
              <a:uFillTx/>
              <a:latin typeface="Segoe UI"/>
              <a:ea typeface="+mn-ea"/>
              <a:cs typeface="Segoe UI"/>
            </a:endParaRPr>
          </a:p>
        </p:txBody>
      </p:sp>
      <p:pic>
        <p:nvPicPr>
          <p:cNvPr id="14" name="Picture 4">
            <a:extLst>
              <a:ext uri="{FF2B5EF4-FFF2-40B4-BE49-F238E27FC236}">
                <a16:creationId xmlns:a16="http://schemas.microsoft.com/office/drawing/2014/main" id="{AC2AB146-06C0-4E0D-8899-5ADB9DA1723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363361" y="1801851"/>
            <a:ext cx="722780" cy="720000"/>
          </a:xfrm>
          <a:prstGeom prst="rect">
            <a:avLst/>
          </a:prstGeom>
        </p:spPr>
      </p:pic>
      <p:pic>
        <p:nvPicPr>
          <p:cNvPr id="15" name="Picture 6">
            <a:extLst>
              <a:ext uri="{FF2B5EF4-FFF2-40B4-BE49-F238E27FC236}">
                <a16:creationId xmlns:a16="http://schemas.microsoft.com/office/drawing/2014/main" id="{4F632D14-7C31-47CA-BC92-820474ACB39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363361" y="4523236"/>
            <a:ext cx="736540" cy="720000"/>
          </a:xfrm>
          <a:prstGeom prst="rect">
            <a:avLst/>
          </a:prstGeom>
        </p:spPr>
      </p:pic>
      <p:pic>
        <p:nvPicPr>
          <p:cNvPr id="16" name="Picture 8">
            <a:extLst>
              <a:ext uri="{FF2B5EF4-FFF2-40B4-BE49-F238E27FC236}">
                <a16:creationId xmlns:a16="http://schemas.microsoft.com/office/drawing/2014/main" id="{228FD8FB-8B6C-4A6D-BCA2-229F0890F9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34975" y="1801851"/>
            <a:ext cx="736920" cy="720000"/>
          </a:xfrm>
          <a:prstGeom prst="rect">
            <a:avLst/>
          </a:prstGeom>
        </p:spPr>
      </p:pic>
      <p:pic>
        <p:nvPicPr>
          <p:cNvPr id="17" name="Picture 10">
            <a:extLst>
              <a:ext uri="{FF2B5EF4-FFF2-40B4-BE49-F238E27FC236}">
                <a16:creationId xmlns:a16="http://schemas.microsoft.com/office/drawing/2014/main" id="{6406FE2F-92A4-4316-B249-0BFC11B2E2B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503633" y="1801851"/>
            <a:ext cx="729080" cy="720000"/>
          </a:xfrm>
          <a:prstGeom prst="rect">
            <a:avLst/>
          </a:prstGeom>
        </p:spPr>
      </p:pic>
      <p:pic>
        <p:nvPicPr>
          <p:cNvPr id="32" name="Picture 12">
            <a:extLst>
              <a:ext uri="{FF2B5EF4-FFF2-40B4-BE49-F238E27FC236}">
                <a16:creationId xmlns:a16="http://schemas.microsoft.com/office/drawing/2014/main" id="{0B3C4841-DF3A-4896-9BC5-D1CFA36142C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34975" y="4523236"/>
            <a:ext cx="711680" cy="720000"/>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434975" y="2500142"/>
            <a:ext cx="1375024"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B294"/>
                </a:solidFill>
                <a:effectLst/>
                <a:uLnTx/>
                <a:uFillTx/>
                <a:latin typeface="Segoe UI Semibold"/>
                <a:ea typeface="+mn-ea"/>
                <a:cs typeface="+mn-cs"/>
              </a:rPr>
              <a:t>Azure Boards</a:t>
            </a:r>
            <a:endParaRPr kumimoji="0" lang="en-US" sz="1800" b="0" i="0" u="none" strike="noStrike" kern="1200" cap="none" spc="0" normalizeH="0" baseline="0" noProof="0">
              <a:ln>
                <a:noFill/>
              </a:ln>
              <a:solidFill>
                <a:srgbClr val="00B294"/>
              </a:solidFill>
              <a:effectLst/>
              <a:uLnTx/>
              <a:uFillTx/>
              <a:latin typeface="Segoe UI Semibold"/>
              <a:ea typeface="+mn-ea"/>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503633" y="2500142"/>
            <a:ext cx="168016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83B01"/>
                </a:solidFill>
                <a:effectLst/>
                <a:uLnTx/>
                <a:uFillTx/>
                <a:latin typeface="Segoe UI Semibold"/>
                <a:ea typeface="+mn-ea"/>
                <a:cs typeface="+mn-cs"/>
              </a:rPr>
              <a:t>Azure </a:t>
            </a:r>
            <a:r>
              <a:rPr kumimoji="0" lang="en-US" sz="1800" b="0" i="0" u="none" strike="noStrike" kern="1200" cap="none" spc="0" normalizeH="0" baseline="0" noProof="0">
                <a:ln>
                  <a:noFill/>
                </a:ln>
                <a:solidFill>
                  <a:srgbClr val="D83B01"/>
                </a:solidFill>
                <a:effectLst/>
                <a:uLnTx/>
                <a:uFillTx/>
                <a:latin typeface="Segoe UI Semibold"/>
                <a:ea typeface="+mn-ea"/>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363361" y="2500142"/>
            <a:ext cx="1948251"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560E0"/>
                </a:solidFill>
                <a:effectLst/>
                <a:uLnTx/>
                <a:uFillTx/>
                <a:latin typeface="Segoe UI Semibold"/>
                <a:ea typeface="+mn-ea"/>
                <a:cs typeface="+mn-cs"/>
              </a:rPr>
              <a:t>Azure Pipelines</a:t>
            </a:r>
            <a:endParaRPr kumimoji="0" lang="en-US" sz="1800" b="0" i="0" u="none" strike="noStrike" kern="1200" cap="none" spc="0" normalizeH="0" baseline="0" noProof="0">
              <a:ln>
                <a:noFill/>
              </a:ln>
              <a:solidFill>
                <a:srgbClr val="2560E0"/>
              </a:solidFill>
              <a:effectLst/>
              <a:uLnTx/>
              <a:uFillTx/>
              <a:latin typeface="Segoe UI Semibold"/>
              <a:ea typeface="+mn-ea"/>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434975" y="5190892"/>
            <a:ext cx="184140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854CC7"/>
                </a:solidFill>
                <a:effectLst/>
                <a:uLnTx/>
                <a:uFillTx/>
                <a:latin typeface="Segoe UI Semibold"/>
                <a:ea typeface="+mn-ea"/>
                <a:cs typeface="+mn-cs"/>
              </a:rPr>
              <a:t>Azure Test</a:t>
            </a:r>
            <a:r>
              <a:rPr kumimoji="0" lang="en-US" sz="1800" b="0" i="0" u="none" strike="noStrike" kern="1200" cap="none" spc="0" normalizeH="0" baseline="0" noProof="0">
                <a:ln>
                  <a:noFill/>
                </a:ln>
                <a:solidFill>
                  <a:srgbClr val="854CC7"/>
                </a:solidFill>
                <a:effectLst/>
                <a:uLnTx/>
                <a:uFillTx/>
                <a:latin typeface="Segoe UI Semibold"/>
                <a:ea typeface="+mn-ea"/>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363361" y="5190892"/>
            <a:ext cx="205524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CB2E6D"/>
                </a:solidFill>
                <a:effectLst/>
                <a:uLnTx/>
                <a:uFillTx/>
                <a:latin typeface="Segoe UI Semibold"/>
                <a:ea typeface="+mn-ea"/>
                <a:cs typeface="+mn-cs"/>
              </a:rPr>
              <a:t>Azure Artifacts</a:t>
            </a:r>
            <a:endParaRPr kumimoji="0" lang="en-US" sz="1800" b="0" i="0" u="none" strike="noStrike" kern="1200" cap="none" spc="0" normalizeH="0" baseline="0" noProof="0">
              <a:ln>
                <a:noFill/>
              </a:ln>
              <a:solidFill>
                <a:srgbClr val="CB2E6D"/>
              </a:solidFill>
              <a:effectLst/>
              <a:uLnTx/>
              <a:uFillTx/>
              <a:latin typeface="Segoe UI Semibold"/>
              <a:ea typeface="+mn-ea"/>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521557" y="6155651"/>
            <a:ext cx="3251672" cy="276999"/>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1" name="Oval 20">
            <a:extLst>
              <a:ext uri="{FF2B5EF4-FFF2-40B4-BE49-F238E27FC236}">
                <a16:creationId xmlns:a16="http://schemas.microsoft.com/office/drawing/2014/main" id="{EFCBDEDB-9EFD-4704-A993-809D37ECB627}"/>
              </a:ext>
              <a:ext uri="{C183D7F6-B498-43B3-948B-1728B52AA6E4}">
                <adec:decorative xmlns:adec="http://schemas.microsoft.com/office/drawing/2017/decorative" val="1"/>
              </a:ext>
            </a:extLst>
          </p:cNvPr>
          <p:cNvSpPr/>
          <p:nvPr/>
        </p:nvSpPr>
        <p:spPr bwMode="auto">
          <a:xfrm>
            <a:off x="8521557" y="5325124"/>
            <a:ext cx="711156" cy="711152"/>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sym typeface="Wingdings" panose="05000000000000000000" pitchFamily="2" charset="2"/>
              </a:rPr>
              <a:t></a:t>
            </a:r>
            <a:endParaRPr kumimoji="0" lang="en-US" sz="3600" b="0" i="0" u="none" strike="noStrike" kern="0" cap="none" spc="0" normalizeH="0" baseline="0" noProof="0">
              <a:ln w="19050">
                <a:noFill/>
              </a:ln>
              <a:solidFill>
                <a:srgbClr val="0078D7"/>
              </a:solidFill>
              <a:effectLst/>
              <a:uLnTx/>
              <a:uFillTx/>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DF4EA754-8662-4C39-834A-7581E9AC5645}"/>
              </a:ext>
            </a:extLst>
          </p:cNvPr>
          <p:cNvSpPr/>
          <p:nvPr/>
        </p:nvSpPr>
        <p:spPr>
          <a:xfrm>
            <a:off x="324183" y="1151816"/>
            <a:ext cx="8341352" cy="369332"/>
          </a:xfrm>
          <a:prstGeom prst="rect">
            <a:avLst/>
          </a:prstGeom>
        </p:spPr>
        <p:txBody>
          <a:bodyPr wrap="square">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lumMod val="50000"/>
                    <a:lumOff val="50000"/>
                  </a:srgbClr>
                </a:solidFill>
                <a:effectLst/>
                <a:uLnTx/>
                <a:uFillTx/>
                <a:latin typeface="Segoe UI"/>
                <a:ea typeface="+mn-ea"/>
                <a:cs typeface="+mn-cs"/>
              </a:rPr>
              <a:t>Continuous Delivery for Every Team, Every App, Every Platform</a:t>
            </a:r>
          </a:p>
        </p:txBody>
      </p:sp>
      <p:sp>
        <p:nvSpPr>
          <p:cNvPr id="5" name="Title 4">
            <a:extLst>
              <a:ext uri="{FF2B5EF4-FFF2-40B4-BE49-F238E27FC236}">
                <a16:creationId xmlns:a16="http://schemas.microsoft.com/office/drawing/2014/main" id="{F21F5395-2C20-426B-8FB7-D4A0183ACC74}"/>
              </a:ext>
            </a:extLst>
          </p:cNvPr>
          <p:cNvSpPr>
            <a:spLocks noGrp="1"/>
          </p:cNvSpPr>
          <p:nvPr>
            <p:ph type="title"/>
          </p:nvPr>
        </p:nvSpPr>
        <p:spPr/>
        <p:txBody>
          <a:bodyPr/>
          <a:lstStyle/>
          <a:p>
            <a:r>
              <a:rPr lang="en-US"/>
              <a:t>I work on Azure DevOps</a:t>
            </a:r>
          </a:p>
        </p:txBody>
      </p:sp>
    </p:spTree>
    <p:extLst>
      <p:ext uri="{BB962C8B-B14F-4D97-AF65-F5344CB8AC3E}">
        <p14:creationId xmlns:p14="http://schemas.microsoft.com/office/powerpoint/2010/main" val="61743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Sprint Mail – Per Epic (Current Practice)</a:t>
            </a:r>
          </a:p>
        </p:txBody>
      </p:sp>
      <p:sp>
        <p:nvSpPr>
          <p:cNvPr id="8" name="TextBox 7"/>
          <p:cNvSpPr txBox="1"/>
          <p:nvPr/>
        </p:nvSpPr>
        <p:spPr>
          <a:xfrm>
            <a:off x="407918" y="1612541"/>
            <a:ext cx="2698077" cy="669671"/>
          </a:xfrm>
          <a:prstGeom prst="rect">
            <a:avLst/>
          </a:prstGeom>
          <a:noFill/>
        </p:spPr>
        <p:txBody>
          <a:bodyPr wrap="square" lIns="0" tIns="0" rIns="0" bIns="0" rtlCol="0">
            <a:spAutoFit/>
          </a:bodyPr>
          <a:lstStyle/>
          <a:p>
            <a:r>
              <a:rPr lang="en-US" sz="2176">
                <a:solidFill>
                  <a:prstClr val="black">
                    <a:lumMod val="75000"/>
                    <a:lumOff val="25000"/>
                  </a:prstClr>
                </a:solidFill>
                <a:latin typeface="Arial Narrow" panose="020B0606020202030204" pitchFamily="34" charset="0"/>
              </a:rPr>
              <a:t>     Value delivered against each Objective </a:t>
            </a:r>
            <a:r>
              <a:rPr lang="en-US" sz="2176" i="1">
                <a:solidFill>
                  <a:prstClr val="black">
                    <a:lumMod val="75000"/>
                    <a:lumOff val="25000"/>
                  </a:prstClr>
                </a:solidFill>
                <a:latin typeface="Arial Narrow" panose="020B0606020202030204" pitchFamily="34" charset="0"/>
              </a:rPr>
              <a:t>for Epic</a:t>
            </a:r>
          </a:p>
        </p:txBody>
      </p:sp>
      <p:sp>
        <p:nvSpPr>
          <p:cNvPr id="14" name="TextBox 13">
            <a:extLst>
              <a:ext uri="{FF2B5EF4-FFF2-40B4-BE49-F238E27FC236}">
                <a16:creationId xmlns:a16="http://schemas.microsoft.com/office/drawing/2014/main" id="{D47B3D69-AA78-41A2-BAE3-7E9E4068A5EC}"/>
              </a:ext>
            </a:extLst>
          </p:cNvPr>
          <p:cNvSpPr txBox="1"/>
          <p:nvPr/>
        </p:nvSpPr>
        <p:spPr>
          <a:xfrm>
            <a:off x="407918" y="2683058"/>
            <a:ext cx="3583551" cy="669671"/>
          </a:xfrm>
          <a:prstGeom prst="rect">
            <a:avLst/>
          </a:prstGeom>
          <a:noFill/>
        </p:spPr>
        <p:txBody>
          <a:bodyPr wrap="square" lIns="0" tIns="0" rIns="0" bIns="0" rtlCol="0">
            <a:spAutoFit/>
          </a:bodyPr>
          <a:lstStyle/>
          <a:p>
            <a:r>
              <a:rPr lang="en-US" sz="2176">
                <a:solidFill>
                  <a:prstClr val="black">
                    <a:lumMod val="75000"/>
                    <a:lumOff val="25000"/>
                  </a:prstClr>
                </a:solidFill>
                <a:latin typeface="Arial Narrow" panose="020B0606020202030204" pitchFamily="34" charset="0"/>
              </a:rPr>
              <a:t>     Video by </a:t>
            </a:r>
            <a:r>
              <a:rPr lang="en-US" sz="2176" i="1">
                <a:solidFill>
                  <a:prstClr val="black">
                    <a:lumMod val="75000"/>
                    <a:lumOff val="25000"/>
                  </a:prstClr>
                </a:solidFill>
                <a:latin typeface="Arial Narrow" panose="020B0606020202030204" pitchFamily="34" charset="0"/>
              </a:rPr>
              <a:t>Epic </a:t>
            </a:r>
            <a:r>
              <a:rPr lang="en-US" sz="2176">
                <a:solidFill>
                  <a:prstClr val="black">
                    <a:lumMod val="75000"/>
                    <a:lumOff val="25000"/>
                  </a:prstClr>
                </a:solidFill>
                <a:latin typeface="Arial Narrow" panose="020B0606020202030204" pitchFamily="34" charset="0"/>
              </a:rPr>
              <a:t>objective, </a:t>
            </a:r>
            <a:br>
              <a:rPr lang="en-US" sz="2176">
                <a:solidFill>
                  <a:prstClr val="black">
                    <a:lumMod val="75000"/>
                    <a:lumOff val="25000"/>
                  </a:prstClr>
                </a:solidFill>
                <a:latin typeface="Arial Narrow" panose="020B0606020202030204" pitchFamily="34" charset="0"/>
              </a:rPr>
            </a:br>
            <a:r>
              <a:rPr lang="en-US" sz="2176">
                <a:solidFill>
                  <a:prstClr val="black">
                    <a:lumMod val="75000"/>
                    <a:lumOff val="25000"/>
                  </a:prstClr>
                </a:solidFill>
                <a:latin typeface="Arial Narrow" panose="020B0606020202030204" pitchFamily="34" charset="0"/>
              </a:rPr>
              <a:t>not org structure</a:t>
            </a:r>
          </a:p>
        </p:txBody>
      </p:sp>
      <p:sp>
        <p:nvSpPr>
          <p:cNvPr id="16" name="TextBox 15">
            <a:extLst>
              <a:ext uri="{FF2B5EF4-FFF2-40B4-BE49-F238E27FC236}">
                <a16:creationId xmlns:a16="http://schemas.microsoft.com/office/drawing/2014/main" id="{632A5AB8-82B8-4C21-BFDD-5612CC902562}"/>
              </a:ext>
            </a:extLst>
          </p:cNvPr>
          <p:cNvSpPr txBox="1"/>
          <p:nvPr/>
        </p:nvSpPr>
        <p:spPr>
          <a:xfrm>
            <a:off x="407918" y="3811107"/>
            <a:ext cx="3194411" cy="669671"/>
          </a:xfrm>
          <a:prstGeom prst="rect">
            <a:avLst/>
          </a:prstGeom>
          <a:noFill/>
        </p:spPr>
        <p:txBody>
          <a:bodyPr wrap="square" lIns="0" tIns="0" rIns="0" bIns="0" rtlCol="0">
            <a:spAutoFit/>
          </a:bodyPr>
          <a:lstStyle/>
          <a:p>
            <a:r>
              <a:rPr lang="en-US" sz="2176">
                <a:solidFill>
                  <a:prstClr val="black">
                    <a:lumMod val="75000"/>
                    <a:lumOff val="25000"/>
                  </a:prstClr>
                </a:solidFill>
                <a:latin typeface="Arial Narrow" panose="020B0606020202030204" pitchFamily="34" charset="0"/>
              </a:rPr>
              <a:t>     Value planned for </a:t>
            </a:r>
            <a:r>
              <a:rPr lang="en-US" sz="2176" i="1">
                <a:solidFill>
                  <a:prstClr val="black">
                    <a:lumMod val="75000"/>
                    <a:lumOff val="25000"/>
                  </a:prstClr>
                </a:solidFill>
                <a:latin typeface="Arial Narrow" panose="020B0606020202030204" pitchFamily="34" charset="0"/>
              </a:rPr>
              <a:t>Epic</a:t>
            </a:r>
            <a:r>
              <a:rPr lang="en-US" sz="2176">
                <a:solidFill>
                  <a:prstClr val="black">
                    <a:lumMod val="75000"/>
                    <a:lumOff val="25000"/>
                  </a:prstClr>
                </a:solidFill>
                <a:latin typeface="Arial Narrow" panose="020B0606020202030204" pitchFamily="34" charset="0"/>
              </a:rPr>
              <a:t> </a:t>
            </a:r>
            <a:br>
              <a:rPr lang="en-US" sz="2176">
                <a:solidFill>
                  <a:prstClr val="black">
                    <a:lumMod val="75000"/>
                    <a:lumOff val="25000"/>
                  </a:prstClr>
                </a:solidFill>
                <a:latin typeface="Arial Narrow" panose="020B0606020202030204" pitchFamily="34" charset="0"/>
              </a:rPr>
            </a:br>
            <a:r>
              <a:rPr lang="en-US" sz="2176">
                <a:solidFill>
                  <a:prstClr val="black">
                    <a:lumMod val="75000"/>
                    <a:lumOff val="25000"/>
                  </a:prstClr>
                </a:solidFill>
                <a:latin typeface="Arial Narrow" panose="020B0606020202030204" pitchFamily="34" charset="0"/>
              </a:rPr>
              <a:t>in next sprint</a:t>
            </a:r>
          </a:p>
        </p:txBody>
      </p:sp>
      <p:pic>
        <p:nvPicPr>
          <p:cNvPr id="4" name="Picture 3">
            <a:extLst>
              <a:ext uri="{FF2B5EF4-FFF2-40B4-BE49-F238E27FC236}">
                <a16:creationId xmlns:a16="http://schemas.microsoft.com/office/drawing/2014/main" id="{DF6870D6-6D09-498B-B713-DDB746CB7E26}"/>
              </a:ext>
            </a:extLst>
          </p:cNvPr>
          <p:cNvPicPr>
            <a:picLocks noChangeAspect="1"/>
          </p:cNvPicPr>
          <p:nvPr/>
        </p:nvPicPr>
        <p:blipFill>
          <a:blip r:embed="rId3"/>
          <a:stretch>
            <a:fillRect/>
          </a:stretch>
        </p:blipFill>
        <p:spPr>
          <a:xfrm>
            <a:off x="3361763" y="1105980"/>
            <a:ext cx="8801820" cy="5574486"/>
          </a:xfrm>
          <a:prstGeom prst="rect">
            <a:avLst/>
          </a:prstGeom>
        </p:spPr>
      </p:pic>
      <p:grpSp>
        <p:nvGrpSpPr>
          <p:cNvPr id="27" name="Group 26">
            <a:extLst>
              <a:ext uri="{FF2B5EF4-FFF2-40B4-BE49-F238E27FC236}">
                <a16:creationId xmlns:a16="http://schemas.microsoft.com/office/drawing/2014/main" id="{ABBCBEEC-D0A7-4216-AB7C-C8684E84E08D}"/>
              </a:ext>
            </a:extLst>
          </p:cNvPr>
          <p:cNvGrpSpPr/>
          <p:nvPr/>
        </p:nvGrpSpPr>
        <p:grpSpPr>
          <a:xfrm>
            <a:off x="407918" y="1703821"/>
            <a:ext cx="289839" cy="190685"/>
            <a:chOff x="2699462" y="1727200"/>
            <a:chExt cx="1350024" cy="682171"/>
          </a:xfrm>
        </p:grpSpPr>
        <p:sp>
          <p:nvSpPr>
            <p:cNvPr id="30" name="Rectangle 29">
              <a:extLst>
                <a:ext uri="{FF2B5EF4-FFF2-40B4-BE49-F238E27FC236}">
                  <a16:creationId xmlns:a16="http://schemas.microsoft.com/office/drawing/2014/main" id="{B5DCE1F1-C7C1-4BFC-9572-619A91FA55DE}"/>
                </a:ext>
              </a:extLst>
            </p:cNvPr>
            <p:cNvSpPr/>
            <p:nvPr/>
          </p:nvSpPr>
          <p:spPr bwMode="auto">
            <a:xfrm>
              <a:off x="2699463" y="1727200"/>
              <a:ext cx="1350023" cy="682171"/>
            </a:xfrm>
            <a:prstGeom prst="rect">
              <a:avLst/>
            </a:prstGeom>
            <a:solidFill>
              <a:schemeClr val="accent3">
                <a:lumMod val="60000"/>
                <a:lumOff val="40000"/>
              </a:schemeClr>
            </a:solidFill>
            <a:ln w="190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Arial Narrow" panose="020B0606020202030204" pitchFamily="34" charset="0"/>
                <a:ea typeface="Segoe UI" pitchFamily="34" charset="0"/>
                <a:cs typeface="Segoe UI" pitchFamily="34" charset="0"/>
              </a:endParaRPr>
            </a:p>
          </p:txBody>
        </p:sp>
        <p:sp>
          <p:nvSpPr>
            <p:cNvPr id="31" name="Isosceles Triangle 30">
              <a:extLst>
                <a:ext uri="{FF2B5EF4-FFF2-40B4-BE49-F238E27FC236}">
                  <a16:creationId xmlns:a16="http://schemas.microsoft.com/office/drawing/2014/main" id="{12974B02-C605-437B-8408-3DFB665F124A}"/>
                </a:ext>
              </a:extLst>
            </p:cNvPr>
            <p:cNvSpPr/>
            <p:nvPr/>
          </p:nvSpPr>
          <p:spPr bwMode="auto">
            <a:xfrm rot="10800000">
              <a:off x="2699462" y="1727200"/>
              <a:ext cx="1350023" cy="494845"/>
            </a:xfrm>
            <a:prstGeom prst="triangle">
              <a:avLst/>
            </a:prstGeom>
            <a:solidFill>
              <a:schemeClr val="accent3"/>
            </a:solidFill>
            <a:ln w="190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Arial Narrow" panose="020B0606020202030204" pitchFamily="34" charset="0"/>
                <a:ea typeface="Segoe UI" pitchFamily="34" charset="0"/>
                <a:cs typeface="Segoe UI" pitchFamily="34" charset="0"/>
              </a:endParaRPr>
            </a:p>
          </p:txBody>
        </p:sp>
      </p:grpSp>
      <p:grpSp>
        <p:nvGrpSpPr>
          <p:cNvPr id="32" name="Group 31">
            <a:extLst>
              <a:ext uri="{FF2B5EF4-FFF2-40B4-BE49-F238E27FC236}">
                <a16:creationId xmlns:a16="http://schemas.microsoft.com/office/drawing/2014/main" id="{B00A8630-501D-4652-878D-0BE66E9493CA}"/>
              </a:ext>
            </a:extLst>
          </p:cNvPr>
          <p:cNvGrpSpPr/>
          <p:nvPr/>
        </p:nvGrpSpPr>
        <p:grpSpPr>
          <a:xfrm>
            <a:off x="407921" y="2769207"/>
            <a:ext cx="289839" cy="190685"/>
            <a:chOff x="2699462" y="1727200"/>
            <a:chExt cx="1350024" cy="682171"/>
          </a:xfrm>
        </p:grpSpPr>
        <p:sp>
          <p:nvSpPr>
            <p:cNvPr id="33" name="Rectangle 32">
              <a:extLst>
                <a:ext uri="{FF2B5EF4-FFF2-40B4-BE49-F238E27FC236}">
                  <a16:creationId xmlns:a16="http://schemas.microsoft.com/office/drawing/2014/main" id="{D65DF4C7-2DF8-484E-A423-7279E6EE6BFC}"/>
                </a:ext>
              </a:extLst>
            </p:cNvPr>
            <p:cNvSpPr/>
            <p:nvPr/>
          </p:nvSpPr>
          <p:spPr bwMode="auto">
            <a:xfrm>
              <a:off x="2699463" y="1727200"/>
              <a:ext cx="1350023" cy="682171"/>
            </a:xfrm>
            <a:prstGeom prst="rect">
              <a:avLst/>
            </a:prstGeom>
            <a:solidFill>
              <a:schemeClr val="accent3">
                <a:lumMod val="60000"/>
                <a:lumOff val="40000"/>
              </a:schemeClr>
            </a:solidFill>
            <a:ln w="190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Arial Narrow" panose="020B0606020202030204" pitchFamily="34" charset="0"/>
                <a:ea typeface="Segoe UI" pitchFamily="34" charset="0"/>
                <a:cs typeface="Segoe UI" pitchFamily="34" charset="0"/>
              </a:endParaRPr>
            </a:p>
          </p:txBody>
        </p:sp>
        <p:sp>
          <p:nvSpPr>
            <p:cNvPr id="34" name="Isosceles Triangle 33">
              <a:extLst>
                <a:ext uri="{FF2B5EF4-FFF2-40B4-BE49-F238E27FC236}">
                  <a16:creationId xmlns:a16="http://schemas.microsoft.com/office/drawing/2014/main" id="{18B70F70-3D87-40E2-B88B-7957A9A52F7D}"/>
                </a:ext>
              </a:extLst>
            </p:cNvPr>
            <p:cNvSpPr/>
            <p:nvPr/>
          </p:nvSpPr>
          <p:spPr bwMode="auto">
            <a:xfrm rot="10800000">
              <a:off x="2699462" y="1727200"/>
              <a:ext cx="1350023" cy="494845"/>
            </a:xfrm>
            <a:prstGeom prst="triangle">
              <a:avLst/>
            </a:prstGeom>
            <a:solidFill>
              <a:schemeClr val="accent3"/>
            </a:solidFill>
            <a:ln w="190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Arial Narrow" panose="020B0606020202030204" pitchFamily="34" charset="0"/>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A9594474-C3BA-4868-AE16-09807C7D30E7}"/>
              </a:ext>
            </a:extLst>
          </p:cNvPr>
          <p:cNvGrpSpPr/>
          <p:nvPr/>
        </p:nvGrpSpPr>
        <p:grpSpPr>
          <a:xfrm>
            <a:off x="407920" y="3890737"/>
            <a:ext cx="289839" cy="190685"/>
            <a:chOff x="2699462" y="1727200"/>
            <a:chExt cx="1350024" cy="682171"/>
          </a:xfrm>
        </p:grpSpPr>
        <p:sp>
          <p:nvSpPr>
            <p:cNvPr id="36" name="Rectangle 35">
              <a:extLst>
                <a:ext uri="{FF2B5EF4-FFF2-40B4-BE49-F238E27FC236}">
                  <a16:creationId xmlns:a16="http://schemas.microsoft.com/office/drawing/2014/main" id="{6A1A8BC4-905B-4ADA-A007-40CF212B5AA8}"/>
                </a:ext>
              </a:extLst>
            </p:cNvPr>
            <p:cNvSpPr/>
            <p:nvPr/>
          </p:nvSpPr>
          <p:spPr bwMode="auto">
            <a:xfrm>
              <a:off x="2699463" y="1727200"/>
              <a:ext cx="1350023" cy="682171"/>
            </a:xfrm>
            <a:prstGeom prst="rect">
              <a:avLst/>
            </a:prstGeom>
            <a:solidFill>
              <a:schemeClr val="accent3">
                <a:lumMod val="60000"/>
                <a:lumOff val="40000"/>
              </a:schemeClr>
            </a:solidFill>
            <a:ln w="190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Arial Narrow" panose="020B0606020202030204" pitchFamily="34" charset="0"/>
                <a:ea typeface="Segoe UI" pitchFamily="34" charset="0"/>
                <a:cs typeface="Segoe UI" pitchFamily="34" charset="0"/>
              </a:endParaRPr>
            </a:p>
          </p:txBody>
        </p:sp>
        <p:sp>
          <p:nvSpPr>
            <p:cNvPr id="37" name="Isosceles Triangle 36">
              <a:extLst>
                <a:ext uri="{FF2B5EF4-FFF2-40B4-BE49-F238E27FC236}">
                  <a16:creationId xmlns:a16="http://schemas.microsoft.com/office/drawing/2014/main" id="{0E68FA8E-F5F6-43FC-BC54-EA16EFE14E44}"/>
                </a:ext>
              </a:extLst>
            </p:cNvPr>
            <p:cNvSpPr/>
            <p:nvPr/>
          </p:nvSpPr>
          <p:spPr bwMode="auto">
            <a:xfrm rot="10800000">
              <a:off x="2699462" y="1727200"/>
              <a:ext cx="1350023" cy="494845"/>
            </a:xfrm>
            <a:prstGeom prst="triangle">
              <a:avLst/>
            </a:prstGeom>
            <a:solidFill>
              <a:schemeClr val="accent3"/>
            </a:solidFill>
            <a:ln w="19050">
              <a:solidFill>
                <a:schemeClr val="tx1">
                  <a:lumMod val="65000"/>
                  <a:lumOff val="3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445"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Arial Narrow" panose="020B0606020202030204" pitchFamily="34" charset="0"/>
                <a:ea typeface="Segoe UI" pitchFamily="34" charset="0"/>
                <a:cs typeface="Segoe UI" pitchFamily="34" charset="0"/>
              </a:endParaRPr>
            </a:p>
          </p:txBody>
        </p:sp>
      </p:grpSp>
    </p:spTree>
    <p:extLst>
      <p:ext uri="{BB962C8B-B14F-4D97-AF65-F5344CB8AC3E}">
        <p14:creationId xmlns:p14="http://schemas.microsoft.com/office/powerpoint/2010/main" val="913248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3AF02-13C1-4C44-BB7F-D0B102F4A249}"/>
              </a:ext>
            </a:extLst>
          </p:cNvPr>
          <p:cNvSpPr>
            <a:spLocks noGrp="1"/>
          </p:cNvSpPr>
          <p:nvPr>
            <p:ph type="title"/>
          </p:nvPr>
        </p:nvSpPr>
        <p:spPr>
          <a:xfrm>
            <a:off x="274639" y="295274"/>
            <a:ext cx="11889564" cy="917575"/>
          </a:xfrm>
        </p:spPr>
        <p:txBody>
          <a:bodyPr/>
          <a:lstStyle/>
          <a:p>
            <a:r>
              <a:rPr lang="en-GB"/>
              <a:t>Five habits we’ve learned so far</a:t>
            </a:r>
            <a:endParaRPr lang="en-US"/>
          </a:p>
        </p:txBody>
      </p:sp>
      <p:grpSp>
        <p:nvGrpSpPr>
          <p:cNvPr id="289" name="Group 288">
            <a:extLst>
              <a:ext uri="{FF2B5EF4-FFF2-40B4-BE49-F238E27FC236}">
                <a16:creationId xmlns:a16="http://schemas.microsoft.com/office/drawing/2014/main" id="{766B5B9D-157A-4B68-A49E-9BAC3508C192}"/>
              </a:ext>
            </a:extLst>
          </p:cNvPr>
          <p:cNvGrpSpPr/>
          <p:nvPr/>
        </p:nvGrpSpPr>
        <p:grpSpPr>
          <a:xfrm>
            <a:off x="3933843" y="1266946"/>
            <a:ext cx="8290983" cy="5527322"/>
            <a:chOff x="3697957" y="1282698"/>
            <a:chExt cx="8290983" cy="5527322"/>
          </a:xfrm>
        </p:grpSpPr>
        <p:graphicFrame>
          <p:nvGraphicFramePr>
            <p:cNvPr id="4" name="Diagram 3">
              <a:extLst>
                <a:ext uri="{FF2B5EF4-FFF2-40B4-BE49-F238E27FC236}">
                  <a16:creationId xmlns:a16="http://schemas.microsoft.com/office/drawing/2014/main" id="{3A16E288-F038-419F-A00E-4E02F867F4B5}"/>
                </a:ext>
              </a:extLst>
            </p:cNvPr>
            <p:cNvGraphicFramePr/>
            <p:nvPr>
              <p:extLst>
                <p:ext uri="{D42A27DB-BD31-4B8C-83A1-F6EECF244321}">
                  <p14:modId xmlns:p14="http://schemas.microsoft.com/office/powerpoint/2010/main" val="3151643306"/>
                </p:ext>
              </p:extLst>
            </p:nvPr>
          </p:nvGraphicFramePr>
          <p:xfrm>
            <a:off x="3697957" y="1282698"/>
            <a:ext cx="8290983" cy="552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people_3" title="Icon of a person surrounded by brackets">
              <a:extLst>
                <a:ext uri="{FF2B5EF4-FFF2-40B4-BE49-F238E27FC236}">
                  <a16:creationId xmlns:a16="http://schemas.microsoft.com/office/drawing/2014/main" id="{143FBB90-9C0D-40A9-ACE6-32A7DDD28DFA}"/>
                </a:ext>
              </a:extLst>
            </p:cNvPr>
            <p:cNvSpPr>
              <a:spLocks noChangeAspect="1" noEditPoints="1"/>
            </p:cNvSpPr>
            <p:nvPr/>
          </p:nvSpPr>
          <p:spPr bwMode="auto">
            <a:xfrm>
              <a:off x="3996739" y="1748609"/>
              <a:ext cx="447187" cy="450759"/>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sq">
              <a:solidFill>
                <a:schemeClr val="accent6">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 name="Health_E95E" title="Icon of a heart with a heartbeat monitor line through the middle">
              <a:extLst>
                <a:ext uri="{FF2B5EF4-FFF2-40B4-BE49-F238E27FC236}">
                  <a16:creationId xmlns:a16="http://schemas.microsoft.com/office/drawing/2014/main" id="{AF964C81-CD8A-407F-ACD6-1ADEC20A0242}"/>
                </a:ext>
              </a:extLst>
            </p:cNvPr>
            <p:cNvSpPr>
              <a:spLocks noChangeAspect="1"/>
            </p:cNvSpPr>
            <p:nvPr/>
          </p:nvSpPr>
          <p:spPr bwMode="auto">
            <a:xfrm>
              <a:off x="4463316" y="2815754"/>
              <a:ext cx="521802" cy="441877"/>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flat">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rrow_24" title="Icon of an arrow pointing out of a box">
              <a:extLst>
                <a:ext uri="{FF2B5EF4-FFF2-40B4-BE49-F238E27FC236}">
                  <a16:creationId xmlns:a16="http://schemas.microsoft.com/office/drawing/2014/main" id="{2B87FB9F-759E-4F0E-9034-837BED44EDB1}"/>
                </a:ext>
              </a:extLst>
            </p:cNvPr>
            <p:cNvSpPr>
              <a:spLocks noChangeAspect="1" noEditPoints="1"/>
            </p:cNvSpPr>
            <p:nvPr/>
          </p:nvSpPr>
          <p:spPr bwMode="auto">
            <a:xfrm rot="10800000">
              <a:off x="4445846" y="4901492"/>
              <a:ext cx="478923" cy="365760"/>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5875" cap="sq">
              <a:solidFill>
                <a:srgbClr val="0070C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10" name="cloud_2" title="Icon of a cloud made of two arrows pointing towards eachother">
              <a:extLst>
                <a:ext uri="{FF2B5EF4-FFF2-40B4-BE49-F238E27FC236}">
                  <a16:creationId xmlns:a16="http://schemas.microsoft.com/office/drawing/2014/main" id="{7586CDEF-A780-46F8-BE0A-A3D2641B020A}"/>
                </a:ext>
              </a:extLst>
            </p:cNvPr>
            <p:cNvSpPr>
              <a:spLocks noChangeAspect="1" noEditPoints="1"/>
            </p:cNvSpPr>
            <p:nvPr/>
          </p:nvSpPr>
          <p:spPr bwMode="auto">
            <a:xfrm>
              <a:off x="3943037" y="5959755"/>
              <a:ext cx="554589" cy="320040"/>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accent6">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1" name="Modern_workplace" title="Icon of three people connected by a dotted line">
              <a:extLst>
                <a:ext uri="{FF2B5EF4-FFF2-40B4-BE49-F238E27FC236}">
                  <a16:creationId xmlns:a16="http://schemas.microsoft.com/office/drawing/2014/main" id="{3307B489-A465-435C-BAB7-9F753D36CF48}"/>
                </a:ext>
              </a:extLst>
            </p:cNvPr>
            <p:cNvSpPr>
              <a:spLocks noChangeAspect="1" noEditPoints="1"/>
            </p:cNvSpPr>
            <p:nvPr/>
          </p:nvSpPr>
          <p:spPr bwMode="auto">
            <a:xfrm>
              <a:off x="4623675" y="3774959"/>
              <a:ext cx="495378" cy="480081"/>
            </a:xfrm>
            <a:custGeom>
              <a:avLst/>
              <a:gdLst>
                <a:gd name="T0" fmla="*/ 210 w 584"/>
                <a:gd name="T1" fmla="*/ 515 h 564"/>
                <a:gd name="T2" fmla="*/ 226 w 584"/>
                <a:gd name="T3" fmla="*/ 515 h 564"/>
                <a:gd name="T4" fmla="*/ 239 w 584"/>
                <a:gd name="T5" fmla="*/ 515 h 564"/>
                <a:gd name="T6" fmla="*/ 255 w 584"/>
                <a:gd name="T7" fmla="*/ 515 h 564"/>
                <a:gd name="T8" fmla="*/ 269 w 584"/>
                <a:gd name="T9" fmla="*/ 515 h 564"/>
                <a:gd name="T10" fmla="*/ 285 w 584"/>
                <a:gd name="T11" fmla="*/ 515 h 564"/>
                <a:gd name="T12" fmla="*/ 298 w 584"/>
                <a:gd name="T13" fmla="*/ 515 h 564"/>
                <a:gd name="T14" fmla="*/ 314 w 584"/>
                <a:gd name="T15" fmla="*/ 515 h 564"/>
                <a:gd name="T16" fmla="*/ 328 w 584"/>
                <a:gd name="T17" fmla="*/ 515 h 564"/>
                <a:gd name="T18" fmla="*/ 344 w 584"/>
                <a:gd name="T19" fmla="*/ 515 h 564"/>
                <a:gd name="T20" fmla="*/ 357 w 584"/>
                <a:gd name="T21" fmla="*/ 515 h 564"/>
                <a:gd name="T22" fmla="*/ 373 w 584"/>
                <a:gd name="T23" fmla="*/ 515 h 564"/>
                <a:gd name="T24" fmla="*/ 366 w 584"/>
                <a:gd name="T25" fmla="*/ 247 h 564"/>
                <a:gd name="T26" fmla="*/ 358 w 584"/>
                <a:gd name="T27" fmla="*/ 233 h 564"/>
                <a:gd name="T28" fmla="*/ 372 w 584"/>
                <a:gd name="T29" fmla="*/ 259 h 564"/>
                <a:gd name="T30" fmla="*/ 380 w 584"/>
                <a:gd name="T31" fmla="*/ 273 h 564"/>
                <a:gd name="T32" fmla="*/ 386 w 584"/>
                <a:gd name="T33" fmla="*/ 285 h 564"/>
                <a:gd name="T34" fmla="*/ 393 w 584"/>
                <a:gd name="T35" fmla="*/ 299 h 564"/>
                <a:gd name="T36" fmla="*/ 400 w 584"/>
                <a:gd name="T37" fmla="*/ 311 h 564"/>
                <a:gd name="T38" fmla="*/ 407 w 584"/>
                <a:gd name="T39" fmla="*/ 325 h 564"/>
                <a:gd name="T40" fmla="*/ 414 w 584"/>
                <a:gd name="T41" fmla="*/ 337 h 564"/>
                <a:gd name="T42" fmla="*/ 421 w 584"/>
                <a:gd name="T43" fmla="*/ 351 h 564"/>
                <a:gd name="T44" fmla="*/ 226 w 584"/>
                <a:gd name="T45" fmla="*/ 233 h 564"/>
                <a:gd name="T46" fmla="*/ 218 w 584"/>
                <a:gd name="T47" fmla="*/ 247 h 564"/>
                <a:gd name="T48" fmla="*/ 212 w 584"/>
                <a:gd name="T49" fmla="*/ 259 h 564"/>
                <a:gd name="T50" fmla="*/ 204 w 584"/>
                <a:gd name="T51" fmla="*/ 273 h 564"/>
                <a:gd name="T52" fmla="*/ 198 w 584"/>
                <a:gd name="T53" fmla="*/ 285 h 564"/>
                <a:gd name="T54" fmla="*/ 191 w 584"/>
                <a:gd name="T55" fmla="*/ 299 h 564"/>
                <a:gd name="T56" fmla="*/ 184 w 584"/>
                <a:gd name="T57" fmla="*/ 311 h 564"/>
                <a:gd name="T58" fmla="*/ 177 w 584"/>
                <a:gd name="T59" fmla="*/ 325 h 564"/>
                <a:gd name="T60" fmla="*/ 170 w 584"/>
                <a:gd name="T61" fmla="*/ 337 h 564"/>
                <a:gd name="T62" fmla="*/ 163 w 584"/>
                <a:gd name="T63" fmla="*/ 351 h 564"/>
                <a:gd name="T64" fmla="*/ 239 w 584"/>
                <a:gd name="T65" fmla="*/ 53 h 564"/>
                <a:gd name="T66" fmla="*/ 293 w 584"/>
                <a:gd name="T67" fmla="*/ 105 h 564"/>
                <a:gd name="T68" fmla="*/ 347 w 584"/>
                <a:gd name="T69" fmla="*/ 53 h 564"/>
                <a:gd name="T70" fmla="*/ 293 w 584"/>
                <a:gd name="T71" fmla="*/ 0 h 564"/>
                <a:gd name="T72" fmla="*/ 239 w 584"/>
                <a:gd name="T73" fmla="*/ 53 h 564"/>
                <a:gd name="T74" fmla="*/ 205 w 584"/>
                <a:gd name="T75" fmla="*/ 190 h 564"/>
                <a:gd name="T76" fmla="*/ 292 w 584"/>
                <a:gd name="T77" fmla="*/ 105 h 564"/>
                <a:gd name="T78" fmla="*/ 379 w 584"/>
                <a:gd name="T79" fmla="*/ 190 h 564"/>
                <a:gd name="T80" fmla="*/ 444 w 584"/>
                <a:gd name="T81" fmla="*/ 427 h 564"/>
                <a:gd name="T82" fmla="*/ 498 w 584"/>
                <a:gd name="T83" fmla="*/ 479 h 564"/>
                <a:gd name="T84" fmla="*/ 553 w 584"/>
                <a:gd name="T85" fmla="*/ 427 h 564"/>
                <a:gd name="T86" fmla="*/ 498 w 584"/>
                <a:gd name="T87" fmla="*/ 374 h 564"/>
                <a:gd name="T88" fmla="*/ 444 w 584"/>
                <a:gd name="T89" fmla="*/ 427 h 564"/>
                <a:gd name="T90" fmla="*/ 411 w 584"/>
                <a:gd name="T91" fmla="*/ 564 h 564"/>
                <a:gd name="T92" fmla="*/ 498 w 584"/>
                <a:gd name="T93" fmla="*/ 479 h 564"/>
                <a:gd name="T94" fmla="*/ 584 w 584"/>
                <a:gd name="T95" fmla="*/ 564 h 564"/>
                <a:gd name="T96" fmla="*/ 34 w 584"/>
                <a:gd name="T97" fmla="*/ 427 h 564"/>
                <a:gd name="T98" fmla="*/ 87 w 584"/>
                <a:gd name="T99" fmla="*/ 479 h 564"/>
                <a:gd name="T100" fmla="*/ 142 w 584"/>
                <a:gd name="T101" fmla="*/ 427 h 564"/>
                <a:gd name="T102" fmla="*/ 87 w 584"/>
                <a:gd name="T103" fmla="*/ 374 h 564"/>
                <a:gd name="T104" fmla="*/ 34 w 584"/>
                <a:gd name="T105" fmla="*/ 427 h 564"/>
                <a:gd name="T106" fmla="*/ 0 w 584"/>
                <a:gd name="T107" fmla="*/ 564 h 564"/>
                <a:gd name="T108" fmla="*/ 87 w 584"/>
                <a:gd name="T109" fmla="*/ 479 h 564"/>
                <a:gd name="T110" fmla="*/ 173 w 584"/>
                <a:gd name="T11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4" h="564">
                  <a:moveTo>
                    <a:pt x="210" y="515"/>
                  </a:moveTo>
                  <a:cubicBezTo>
                    <a:pt x="226" y="515"/>
                    <a:pt x="226" y="515"/>
                    <a:pt x="226" y="515"/>
                  </a:cubicBezTo>
                  <a:moveTo>
                    <a:pt x="239" y="515"/>
                  </a:moveTo>
                  <a:cubicBezTo>
                    <a:pt x="255" y="515"/>
                    <a:pt x="255" y="515"/>
                    <a:pt x="255" y="515"/>
                  </a:cubicBezTo>
                  <a:moveTo>
                    <a:pt x="269" y="515"/>
                  </a:moveTo>
                  <a:cubicBezTo>
                    <a:pt x="285" y="515"/>
                    <a:pt x="285" y="515"/>
                    <a:pt x="285" y="515"/>
                  </a:cubicBezTo>
                  <a:moveTo>
                    <a:pt x="298" y="515"/>
                  </a:moveTo>
                  <a:cubicBezTo>
                    <a:pt x="314" y="515"/>
                    <a:pt x="314" y="515"/>
                    <a:pt x="314" y="515"/>
                  </a:cubicBezTo>
                  <a:moveTo>
                    <a:pt x="328" y="515"/>
                  </a:moveTo>
                  <a:cubicBezTo>
                    <a:pt x="344" y="515"/>
                    <a:pt x="344" y="515"/>
                    <a:pt x="344" y="515"/>
                  </a:cubicBezTo>
                  <a:moveTo>
                    <a:pt x="357" y="515"/>
                  </a:moveTo>
                  <a:cubicBezTo>
                    <a:pt x="373" y="515"/>
                    <a:pt x="373" y="515"/>
                    <a:pt x="373" y="515"/>
                  </a:cubicBezTo>
                  <a:moveTo>
                    <a:pt x="366" y="247"/>
                  </a:moveTo>
                  <a:cubicBezTo>
                    <a:pt x="358" y="233"/>
                    <a:pt x="358" y="233"/>
                    <a:pt x="358" y="233"/>
                  </a:cubicBezTo>
                  <a:moveTo>
                    <a:pt x="372" y="259"/>
                  </a:moveTo>
                  <a:cubicBezTo>
                    <a:pt x="380" y="273"/>
                    <a:pt x="380" y="273"/>
                    <a:pt x="380" y="273"/>
                  </a:cubicBezTo>
                  <a:moveTo>
                    <a:pt x="386" y="285"/>
                  </a:moveTo>
                  <a:cubicBezTo>
                    <a:pt x="393" y="299"/>
                    <a:pt x="393" y="299"/>
                    <a:pt x="393" y="299"/>
                  </a:cubicBezTo>
                  <a:moveTo>
                    <a:pt x="400" y="311"/>
                  </a:moveTo>
                  <a:cubicBezTo>
                    <a:pt x="407" y="325"/>
                    <a:pt x="407" y="325"/>
                    <a:pt x="407" y="325"/>
                  </a:cubicBezTo>
                  <a:moveTo>
                    <a:pt x="414" y="337"/>
                  </a:moveTo>
                  <a:cubicBezTo>
                    <a:pt x="421" y="351"/>
                    <a:pt x="421" y="351"/>
                    <a:pt x="421" y="351"/>
                  </a:cubicBezTo>
                  <a:moveTo>
                    <a:pt x="226" y="233"/>
                  </a:moveTo>
                  <a:cubicBezTo>
                    <a:pt x="218" y="247"/>
                    <a:pt x="218" y="247"/>
                    <a:pt x="218" y="247"/>
                  </a:cubicBezTo>
                  <a:moveTo>
                    <a:pt x="212" y="259"/>
                  </a:moveTo>
                  <a:cubicBezTo>
                    <a:pt x="204" y="273"/>
                    <a:pt x="204" y="273"/>
                    <a:pt x="204" y="273"/>
                  </a:cubicBezTo>
                  <a:moveTo>
                    <a:pt x="198" y="285"/>
                  </a:moveTo>
                  <a:cubicBezTo>
                    <a:pt x="191" y="299"/>
                    <a:pt x="191" y="299"/>
                    <a:pt x="191" y="299"/>
                  </a:cubicBezTo>
                  <a:moveTo>
                    <a:pt x="184" y="311"/>
                  </a:moveTo>
                  <a:cubicBezTo>
                    <a:pt x="177" y="325"/>
                    <a:pt x="177" y="325"/>
                    <a:pt x="177" y="325"/>
                  </a:cubicBezTo>
                  <a:moveTo>
                    <a:pt x="170" y="337"/>
                  </a:moveTo>
                  <a:cubicBezTo>
                    <a:pt x="163" y="351"/>
                    <a:pt x="163" y="351"/>
                    <a:pt x="163" y="351"/>
                  </a:cubicBezTo>
                  <a:moveTo>
                    <a:pt x="239" y="53"/>
                  </a:moveTo>
                  <a:cubicBezTo>
                    <a:pt x="239" y="82"/>
                    <a:pt x="263" y="105"/>
                    <a:pt x="293" y="105"/>
                  </a:cubicBezTo>
                  <a:cubicBezTo>
                    <a:pt x="322" y="105"/>
                    <a:pt x="347" y="82"/>
                    <a:pt x="347" y="53"/>
                  </a:cubicBezTo>
                  <a:cubicBezTo>
                    <a:pt x="347" y="24"/>
                    <a:pt x="322" y="0"/>
                    <a:pt x="293" y="0"/>
                  </a:cubicBezTo>
                  <a:cubicBezTo>
                    <a:pt x="263" y="0"/>
                    <a:pt x="239" y="24"/>
                    <a:pt x="239" y="53"/>
                  </a:cubicBezTo>
                  <a:close/>
                  <a:moveTo>
                    <a:pt x="205" y="190"/>
                  </a:moveTo>
                  <a:cubicBezTo>
                    <a:pt x="205" y="143"/>
                    <a:pt x="244" y="105"/>
                    <a:pt x="292" y="105"/>
                  </a:cubicBezTo>
                  <a:cubicBezTo>
                    <a:pt x="340" y="105"/>
                    <a:pt x="379" y="143"/>
                    <a:pt x="379" y="190"/>
                  </a:cubicBezTo>
                  <a:moveTo>
                    <a:pt x="444" y="427"/>
                  </a:moveTo>
                  <a:cubicBezTo>
                    <a:pt x="444" y="456"/>
                    <a:pt x="469" y="479"/>
                    <a:pt x="498" y="479"/>
                  </a:cubicBezTo>
                  <a:cubicBezTo>
                    <a:pt x="528" y="479"/>
                    <a:pt x="553" y="456"/>
                    <a:pt x="553" y="427"/>
                  </a:cubicBezTo>
                  <a:cubicBezTo>
                    <a:pt x="553" y="398"/>
                    <a:pt x="528" y="374"/>
                    <a:pt x="498" y="374"/>
                  </a:cubicBezTo>
                  <a:cubicBezTo>
                    <a:pt x="469" y="374"/>
                    <a:pt x="444" y="398"/>
                    <a:pt x="444" y="427"/>
                  </a:cubicBezTo>
                  <a:close/>
                  <a:moveTo>
                    <a:pt x="411" y="564"/>
                  </a:moveTo>
                  <a:cubicBezTo>
                    <a:pt x="411" y="517"/>
                    <a:pt x="449" y="479"/>
                    <a:pt x="498" y="479"/>
                  </a:cubicBezTo>
                  <a:cubicBezTo>
                    <a:pt x="546" y="479"/>
                    <a:pt x="584" y="517"/>
                    <a:pt x="584" y="564"/>
                  </a:cubicBezTo>
                  <a:moveTo>
                    <a:pt x="34" y="427"/>
                  </a:moveTo>
                  <a:cubicBezTo>
                    <a:pt x="34" y="456"/>
                    <a:pt x="58" y="479"/>
                    <a:pt x="87" y="479"/>
                  </a:cubicBezTo>
                  <a:cubicBezTo>
                    <a:pt x="117" y="479"/>
                    <a:pt x="142" y="456"/>
                    <a:pt x="142" y="427"/>
                  </a:cubicBezTo>
                  <a:cubicBezTo>
                    <a:pt x="142" y="398"/>
                    <a:pt x="117" y="374"/>
                    <a:pt x="87" y="374"/>
                  </a:cubicBezTo>
                  <a:cubicBezTo>
                    <a:pt x="58" y="374"/>
                    <a:pt x="34" y="398"/>
                    <a:pt x="34" y="427"/>
                  </a:cubicBezTo>
                  <a:close/>
                  <a:moveTo>
                    <a:pt x="0" y="564"/>
                  </a:moveTo>
                  <a:cubicBezTo>
                    <a:pt x="0" y="517"/>
                    <a:pt x="38" y="479"/>
                    <a:pt x="87" y="479"/>
                  </a:cubicBezTo>
                  <a:cubicBezTo>
                    <a:pt x="135" y="479"/>
                    <a:pt x="173" y="517"/>
                    <a:pt x="173" y="564"/>
                  </a:cubicBezTo>
                </a:path>
              </a:pathLst>
            </a:custGeom>
            <a:noFill/>
            <a:ln w="15875" cap="flat">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pic>
        <p:nvPicPr>
          <p:cNvPr id="14" name="Picture 13">
            <a:extLst>
              <a:ext uri="{FF2B5EF4-FFF2-40B4-BE49-F238E27FC236}">
                <a16:creationId xmlns:a16="http://schemas.microsoft.com/office/drawing/2014/main" id="{1880CEC6-1209-4C9C-9783-E5CF8A26DC40}"/>
              </a:ext>
            </a:extLst>
          </p:cNvPr>
          <p:cNvPicPr>
            <a:picLocks noChangeAspect="1"/>
          </p:cNvPicPr>
          <p:nvPr/>
        </p:nvPicPr>
        <p:blipFill>
          <a:blip r:embed="rId8"/>
          <a:stretch>
            <a:fillRect/>
          </a:stretch>
        </p:blipFill>
        <p:spPr>
          <a:xfrm>
            <a:off x="1410627" y="2090516"/>
            <a:ext cx="2102645" cy="829905"/>
          </a:xfrm>
          <a:prstGeom prst="rect">
            <a:avLst/>
          </a:prstGeom>
        </p:spPr>
      </p:pic>
      <p:sp>
        <p:nvSpPr>
          <p:cNvPr id="219" name="Rectangle 20">
            <a:extLst>
              <a:ext uri="{FF2B5EF4-FFF2-40B4-BE49-F238E27FC236}">
                <a16:creationId xmlns:a16="http://schemas.microsoft.com/office/drawing/2014/main" id="{DCA17379-A902-4CF0-8D44-DC5B226737F4}"/>
              </a:ext>
            </a:extLst>
          </p:cNvPr>
          <p:cNvSpPr>
            <a:spLocks noChangeArrowheads="1"/>
          </p:cNvSpPr>
          <p:nvPr/>
        </p:nvSpPr>
        <p:spPr bwMode="auto">
          <a:xfrm>
            <a:off x="254753" y="1163734"/>
            <a:ext cx="4349036" cy="561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nvGrpSpPr>
          <p:cNvPr id="226" name="Group 225">
            <a:extLst>
              <a:ext uri="{FF2B5EF4-FFF2-40B4-BE49-F238E27FC236}">
                <a16:creationId xmlns:a16="http://schemas.microsoft.com/office/drawing/2014/main" id="{19B0575A-C3FD-4667-81A2-30B3919D4772}"/>
              </a:ext>
            </a:extLst>
          </p:cNvPr>
          <p:cNvGrpSpPr/>
          <p:nvPr/>
        </p:nvGrpSpPr>
        <p:grpSpPr>
          <a:xfrm>
            <a:off x="2429271" y="3284044"/>
            <a:ext cx="537211" cy="813716"/>
            <a:chOff x="9939685" y="4431514"/>
            <a:chExt cx="215900" cy="327025"/>
          </a:xfrm>
        </p:grpSpPr>
        <p:sp>
          <p:nvSpPr>
            <p:cNvPr id="227" name="Freeform 38">
              <a:extLst>
                <a:ext uri="{FF2B5EF4-FFF2-40B4-BE49-F238E27FC236}">
                  <a16:creationId xmlns:a16="http://schemas.microsoft.com/office/drawing/2014/main" id="{3FC3EB1B-C4A5-43E6-B5B0-EBF7A9C39112}"/>
                </a:ext>
              </a:extLst>
            </p:cNvPr>
            <p:cNvSpPr>
              <a:spLocks noEditPoints="1"/>
            </p:cNvSpPr>
            <p:nvPr/>
          </p:nvSpPr>
          <p:spPr bwMode="auto">
            <a:xfrm>
              <a:off x="9939685" y="4431514"/>
              <a:ext cx="215900" cy="279400"/>
            </a:xfrm>
            <a:custGeom>
              <a:avLst/>
              <a:gdLst>
                <a:gd name="T0" fmla="*/ 35 w 71"/>
                <a:gd name="T1" fmla="*/ 92 h 92"/>
                <a:gd name="T2" fmla="*/ 35 w 71"/>
                <a:gd name="T3" fmla="*/ 87 h 92"/>
                <a:gd name="T4" fmla="*/ 36 w 71"/>
                <a:gd name="T5" fmla="*/ 87 h 92"/>
                <a:gd name="T6" fmla="*/ 35 w 71"/>
                <a:gd name="T7" fmla="*/ 92 h 92"/>
                <a:gd name="T8" fmla="*/ 71 w 71"/>
                <a:gd name="T9" fmla="*/ 35 h 92"/>
                <a:gd name="T10" fmla="*/ 35 w 71"/>
                <a:gd name="T11" fmla="*/ 0 h 92"/>
                <a:gd name="T12" fmla="*/ 0 w 71"/>
                <a:gd name="T13" fmla="*/ 35 h 92"/>
                <a:gd name="T14" fmla="*/ 16 w 71"/>
                <a:gd name="T15" fmla="*/ 64 h 92"/>
                <a:gd name="T16" fmla="*/ 24 w 71"/>
                <a:gd name="T17" fmla="*/ 87 h 92"/>
                <a:gd name="T18" fmla="*/ 35 w 71"/>
                <a:gd name="T19" fmla="*/ 92 h 92"/>
                <a:gd name="T20" fmla="*/ 47 w 71"/>
                <a:gd name="T21" fmla="*/ 87 h 92"/>
                <a:gd name="T22" fmla="*/ 47 w 71"/>
                <a:gd name="T23" fmla="*/ 86 h 92"/>
                <a:gd name="T24" fmla="*/ 55 w 71"/>
                <a:gd name="T25" fmla="*/ 64 h 92"/>
                <a:gd name="T26" fmla="*/ 71 w 71"/>
                <a:gd name="T27" fmla="*/ 3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 h="92">
                  <a:moveTo>
                    <a:pt x="35" y="92"/>
                  </a:moveTo>
                  <a:cubicBezTo>
                    <a:pt x="35" y="87"/>
                    <a:pt x="35" y="87"/>
                    <a:pt x="35" y="87"/>
                  </a:cubicBezTo>
                  <a:cubicBezTo>
                    <a:pt x="36" y="87"/>
                    <a:pt x="36" y="87"/>
                    <a:pt x="36" y="87"/>
                  </a:cubicBezTo>
                  <a:cubicBezTo>
                    <a:pt x="35" y="92"/>
                    <a:pt x="35" y="92"/>
                    <a:pt x="35" y="92"/>
                  </a:cubicBezTo>
                  <a:close/>
                  <a:moveTo>
                    <a:pt x="71" y="35"/>
                  </a:moveTo>
                  <a:cubicBezTo>
                    <a:pt x="71" y="16"/>
                    <a:pt x="55" y="0"/>
                    <a:pt x="35" y="0"/>
                  </a:cubicBezTo>
                  <a:cubicBezTo>
                    <a:pt x="16" y="0"/>
                    <a:pt x="0" y="16"/>
                    <a:pt x="0" y="35"/>
                  </a:cubicBezTo>
                  <a:cubicBezTo>
                    <a:pt x="0" y="47"/>
                    <a:pt x="7" y="58"/>
                    <a:pt x="16" y="64"/>
                  </a:cubicBezTo>
                  <a:cubicBezTo>
                    <a:pt x="16" y="64"/>
                    <a:pt x="24" y="70"/>
                    <a:pt x="24" y="87"/>
                  </a:cubicBezTo>
                  <a:cubicBezTo>
                    <a:pt x="35" y="92"/>
                    <a:pt x="35" y="92"/>
                    <a:pt x="35" y="92"/>
                  </a:cubicBezTo>
                  <a:cubicBezTo>
                    <a:pt x="47" y="87"/>
                    <a:pt x="47" y="87"/>
                    <a:pt x="47" y="87"/>
                  </a:cubicBezTo>
                  <a:cubicBezTo>
                    <a:pt x="47" y="86"/>
                    <a:pt x="47" y="86"/>
                    <a:pt x="47" y="86"/>
                  </a:cubicBezTo>
                  <a:cubicBezTo>
                    <a:pt x="48" y="70"/>
                    <a:pt x="54" y="65"/>
                    <a:pt x="55" y="64"/>
                  </a:cubicBezTo>
                  <a:cubicBezTo>
                    <a:pt x="65" y="58"/>
                    <a:pt x="71" y="47"/>
                    <a:pt x="71" y="35"/>
                  </a:cubicBezTo>
                  <a:close/>
                </a:path>
              </a:pathLst>
            </a:custGeom>
            <a:solidFill>
              <a:srgbClr val="FFFF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8" name="Rectangle 39">
              <a:extLst>
                <a:ext uri="{FF2B5EF4-FFF2-40B4-BE49-F238E27FC236}">
                  <a16:creationId xmlns:a16="http://schemas.microsoft.com/office/drawing/2014/main" id="{BB8FF4F9-DF42-4BF6-ABBD-C45D0BF74318}"/>
                </a:ext>
              </a:extLst>
            </p:cNvPr>
            <p:cNvSpPr>
              <a:spLocks noChangeArrowheads="1"/>
            </p:cNvSpPr>
            <p:nvPr/>
          </p:nvSpPr>
          <p:spPr bwMode="auto">
            <a:xfrm>
              <a:off x="10012710" y="4695039"/>
              <a:ext cx="73025" cy="4762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9" name="Freeform 40">
              <a:extLst>
                <a:ext uri="{FF2B5EF4-FFF2-40B4-BE49-F238E27FC236}">
                  <a16:creationId xmlns:a16="http://schemas.microsoft.com/office/drawing/2014/main" id="{F0DE6581-20BA-458F-A577-9E54583F1936}"/>
                </a:ext>
              </a:extLst>
            </p:cNvPr>
            <p:cNvSpPr>
              <a:spLocks/>
            </p:cNvSpPr>
            <p:nvPr/>
          </p:nvSpPr>
          <p:spPr bwMode="auto">
            <a:xfrm>
              <a:off x="10012710" y="4704564"/>
              <a:ext cx="73025" cy="14287"/>
            </a:xfrm>
            <a:custGeom>
              <a:avLst/>
              <a:gdLst>
                <a:gd name="T0" fmla="*/ 0 w 46"/>
                <a:gd name="T1" fmla="*/ 9 h 9"/>
                <a:gd name="T2" fmla="*/ 0 w 46"/>
                <a:gd name="T3" fmla="*/ 7 h 9"/>
                <a:gd name="T4" fmla="*/ 46 w 46"/>
                <a:gd name="T5" fmla="*/ 0 h 9"/>
                <a:gd name="T6" fmla="*/ 46 w 46"/>
                <a:gd name="T7" fmla="*/ 2 h 9"/>
                <a:gd name="T8" fmla="*/ 0 w 46"/>
                <a:gd name="T9" fmla="*/ 9 h 9"/>
              </a:gdLst>
              <a:ahLst/>
              <a:cxnLst>
                <a:cxn ang="0">
                  <a:pos x="T0" y="T1"/>
                </a:cxn>
                <a:cxn ang="0">
                  <a:pos x="T2" y="T3"/>
                </a:cxn>
                <a:cxn ang="0">
                  <a:pos x="T4" y="T5"/>
                </a:cxn>
                <a:cxn ang="0">
                  <a:pos x="T6" y="T7"/>
                </a:cxn>
                <a:cxn ang="0">
                  <a:pos x="T8" y="T9"/>
                </a:cxn>
              </a:cxnLst>
              <a:rect l="0" t="0" r="r" b="b"/>
              <a:pathLst>
                <a:path w="46" h="9">
                  <a:moveTo>
                    <a:pt x="0" y="9"/>
                  </a:moveTo>
                  <a:lnTo>
                    <a:pt x="0" y="7"/>
                  </a:lnTo>
                  <a:lnTo>
                    <a:pt x="46" y="0"/>
                  </a:lnTo>
                  <a:lnTo>
                    <a:pt x="46" y="2"/>
                  </a:lnTo>
                  <a:lnTo>
                    <a:pt x="0" y="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0" name="Freeform 41">
              <a:extLst>
                <a:ext uri="{FF2B5EF4-FFF2-40B4-BE49-F238E27FC236}">
                  <a16:creationId xmlns:a16="http://schemas.microsoft.com/office/drawing/2014/main" id="{894AB765-1C55-4C32-A846-F4BDF85C37ED}"/>
                </a:ext>
              </a:extLst>
            </p:cNvPr>
            <p:cNvSpPr>
              <a:spLocks/>
            </p:cNvSpPr>
            <p:nvPr/>
          </p:nvSpPr>
          <p:spPr bwMode="auto">
            <a:xfrm>
              <a:off x="10012710" y="4718851"/>
              <a:ext cx="73025" cy="15875"/>
            </a:xfrm>
            <a:custGeom>
              <a:avLst/>
              <a:gdLst>
                <a:gd name="T0" fmla="*/ 0 w 46"/>
                <a:gd name="T1" fmla="*/ 10 h 10"/>
                <a:gd name="T2" fmla="*/ 0 w 46"/>
                <a:gd name="T3" fmla="*/ 8 h 10"/>
                <a:gd name="T4" fmla="*/ 46 w 46"/>
                <a:gd name="T5" fmla="*/ 0 h 10"/>
                <a:gd name="T6" fmla="*/ 46 w 46"/>
                <a:gd name="T7" fmla="*/ 2 h 10"/>
                <a:gd name="T8" fmla="*/ 0 w 46"/>
                <a:gd name="T9" fmla="*/ 10 h 10"/>
              </a:gdLst>
              <a:ahLst/>
              <a:cxnLst>
                <a:cxn ang="0">
                  <a:pos x="T0" y="T1"/>
                </a:cxn>
                <a:cxn ang="0">
                  <a:pos x="T2" y="T3"/>
                </a:cxn>
                <a:cxn ang="0">
                  <a:pos x="T4" y="T5"/>
                </a:cxn>
                <a:cxn ang="0">
                  <a:pos x="T6" y="T7"/>
                </a:cxn>
                <a:cxn ang="0">
                  <a:pos x="T8" y="T9"/>
                </a:cxn>
              </a:cxnLst>
              <a:rect l="0" t="0" r="r" b="b"/>
              <a:pathLst>
                <a:path w="46" h="10">
                  <a:moveTo>
                    <a:pt x="0" y="10"/>
                  </a:moveTo>
                  <a:lnTo>
                    <a:pt x="0" y="8"/>
                  </a:lnTo>
                  <a:lnTo>
                    <a:pt x="46" y="0"/>
                  </a:lnTo>
                  <a:lnTo>
                    <a:pt x="46" y="2"/>
                  </a:lnTo>
                  <a:lnTo>
                    <a:pt x="0" y="1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1" name="Freeform 42">
              <a:extLst>
                <a:ext uri="{FF2B5EF4-FFF2-40B4-BE49-F238E27FC236}">
                  <a16:creationId xmlns:a16="http://schemas.microsoft.com/office/drawing/2014/main" id="{CB839D0F-32A7-411B-A3FA-12ADAB3B7079}"/>
                </a:ext>
              </a:extLst>
            </p:cNvPr>
            <p:cNvSpPr>
              <a:spLocks/>
            </p:cNvSpPr>
            <p:nvPr/>
          </p:nvSpPr>
          <p:spPr bwMode="auto">
            <a:xfrm>
              <a:off x="10012710" y="4731551"/>
              <a:ext cx="73025" cy="14287"/>
            </a:xfrm>
            <a:custGeom>
              <a:avLst/>
              <a:gdLst>
                <a:gd name="T0" fmla="*/ 0 w 46"/>
                <a:gd name="T1" fmla="*/ 9 h 9"/>
                <a:gd name="T2" fmla="*/ 0 w 46"/>
                <a:gd name="T3" fmla="*/ 7 h 9"/>
                <a:gd name="T4" fmla="*/ 46 w 46"/>
                <a:gd name="T5" fmla="*/ 0 h 9"/>
                <a:gd name="T6" fmla="*/ 46 w 46"/>
                <a:gd name="T7" fmla="*/ 2 h 9"/>
                <a:gd name="T8" fmla="*/ 0 w 46"/>
                <a:gd name="T9" fmla="*/ 9 h 9"/>
              </a:gdLst>
              <a:ahLst/>
              <a:cxnLst>
                <a:cxn ang="0">
                  <a:pos x="T0" y="T1"/>
                </a:cxn>
                <a:cxn ang="0">
                  <a:pos x="T2" y="T3"/>
                </a:cxn>
                <a:cxn ang="0">
                  <a:pos x="T4" y="T5"/>
                </a:cxn>
                <a:cxn ang="0">
                  <a:pos x="T6" y="T7"/>
                </a:cxn>
                <a:cxn ang="0">
                  <a:pos x="T8" y="T9"/>
                </a:cxn>
              </a:cxnLst>
              <a:rect l="0" t="0" r="r" b="b"/>
              <a:pathLst>
                <a:path w="46" h="9">
                  <a:moveTo>
                    <a:pt x="0" y="9"/>
                  </a:moveTo>
                  <a:lnTo>
                    <a:pt x="0" y="7"/>
                  </a:lnTo>
                  <a:lnTo>
                    <a:pt x="46" y="0"/>
                  </a:lnTo>
                  <a:lnTo>
                    <a:pt x="46" y="2"/>
                  </a:lnTo>
                  <a:lnTo>
                    <a:pt x="0" y="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2" name="Freeform 43">
              <a:extLst>
                <a:ext uri="{FF2B5EF4-FFF2-40B4-BE49-F238E27FC236}">
                  <a16:creationId xmlns:a16="http://schemas.microsoft.com/office/drawing/2014/main" id="{FF097023-2A75-4CD9-A60B-542236A41872}"/>
                </a:ext>
              </a:extLst>
            </p:cNvPr>
            <p:cNvSpPr>
              <a:spLocks/>
            </p:cNvSpPr>
            <p:nvPr/>
          </p:nvSpPr>
          <p:spPr bwMode="auto">
            <a:xfrm>
              <a:off x="10030172" y="4742664"/>
              <a:ext cx="36512" cy="15875"/>
            </a:xfrm>
            <a:custGeom>
              <a:avLst/>
              <a:gdLst>
                <a:gd name="T0" fmla="*/ 0 w 23"/>
                <a:gd name="T1" fmla="*/ 0 h 10"/>
                <a:gd name="T2" fmla="*/ 4 w 23"/>
                <a:gd name="T3" fmla="*/ 10 h 10"/>
                <a:gd name="T4" fmla="*/ 19 w 23"/>
                <a:gd name="T5" fmla="*/ 10 h 10"/>
                <a:gd name="T6" fmla="*/ 23 w 23"/>
                <a:gd name="T7" fmla="*/ 0 h 10"/>
                <a:gd name="T8" fmla="*/ 0 w 23"/>
                <a:gd name="T9" fmla="*/ 0 h 10"/>
              </a:gdLst>
              <a:ahLst/>
              <a:cxnLst>
                <a:cxn ang="0">
                  <a:pos x="T0" y="T1"/>
                </a:cxn>
                <a:cxn ang="0">
                  <a:pos x="T2" y="T3"/>
                </a:cxn>
                <a:cxn ang="0">
                  <a:pos x="T4" y="T5"/>
                </a:cxn>
                <a:cxn ang="0">
                  <a:pos x="T6" y="T7"/>
                </a:cxn>
                <a:cxn ang="0">
                  <a:pos x="T8" y="T9"/>
                </a:cxn>
              </a:cxnLst>
              <a:rect l="0" t="0" r="r" b="b"/>
              <a:pathLst>
                <a:path w="23" h="10">
                  <a:moveTo>
                    <a:pt x="0" y="0"/>
                  </a:moveTo>
                  <a:lnTo>
                    <a:pt x="4" y="10"/>
                  </a:lnTo>
                  <a:lnTo>
                    <a:pt x="19" y="10"/>
                  </a:lnTo>
                  <a:lnTo>
                    <a:pt x="23" y="0"/>
                  </a:lnTo>
                  <a:lnTo>
                    <a:pt x="0"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3" name="Freeform 44">
              <a:extLst>
                <a:ext uri="{FF2B5EF4-FFF2-40B4-BE49-F238E27FC236}">
                  <a16:creationId xmlns:a16="http://schemas.microsoft.com/office/drawing/2014/main" id="{38A6E5AC-F199-481E-A34E-E5EA84DD7CF8}"/>
                </a:ext>
              </a:extLst>
            </p:cNvPr>
            <p:cNvSpPr>
              <a:spLocks noEditPoints="1"/>
            </p:cNvSpPr>
            <p:nvPr/>
          </p:nvSpPr>
          <p:spPr bwMode="auto">
            <a:xfrm>
              <a:off x="10006360" y="4537876"/>
              <a:ext cx="149225" cy="166687"/>
            </a:xfrm>
            <a:custGeom>
              <a:avLst/>
              <a:gdLst>
                <a:gd name="T0" fmla="*/ 49 w 49"/>
                <a:gd name="T1" fmla="*/ 0 h 55"/>
                <a:gd name="T2" fmla="*/ 49 w 49"/>
                <a:gd name="T3" fmla="*/ 0 h 55"/>
                <a:gd name="T4" fmla="*/ 0 w 49"/>
                <a:gd name="T5" fmla="*/ 40 h 55"/>
                <a:gd name="T6" fmla="*/ 0 w 49"/>
                <a:gd name="T7" fmla="*/ 40 h 55"/>
                <a:gd name="T8" fmla="*/ 1 w 49"/>
                <a:gd name="T9" fmla="*/ 44 h 55"/>
                <a:gd name="T10" fmla="*/ 0 w 49"/>
                <a:gd name="T11" fmla="*/ 40 h 55"/>
                <a:gd name="T12" fmla="*/ 25 w 49"/>
                <a:gd name="T13" fmla="*/ 51 h 55"/>
                <a:gd name="T14" fmla="*/ 25 w 49"/>
                <a:gd name="T15" fmla="*/ 51 h 55"/>
                <a:gd name="T16" fmla="*/ 25 w 49"/>
                <a:gd name="T17" fmla="*/ 52 h 55"/>
                <a:gd name="T18" fmla="*/ 26 w 49"/>
                <a:gd name="T19" fmla="*/ 52 h 55"/>
                <a:gd name="T20" fmla="*/ 26 w 49"/>
                <a:gd name="T21" fmla="*/ 55 h 55"/>
                <a:gd name="T22" fmla="*/ 26 w 49"/>
                <a:gd name="T23" fmla="*/ 52 h 55"/>
                <a:gd name="T24" fmla="*/ 25 w 49"/>
                <a:gd name="T25" fmla="*/ 52 h 55"/>
                <a:gd name="T26" fmla="*/ 25 w 49"/>
                <a:gd name="T27" fmla="*/ 51 h 55"/>
                <a:gd name="T28" fmla="*/ 2 w 49"/>
                <a:gd name="T29" fmla="*/ 52 h 55"/>
                <a:gd name="T30" fmla="*/ 2 w 49"/>
                <a:gd name="T31" fmla="*/ 52 h 55"/>
                <a:gd name="T32" fmla="*/ 2 w 49"/>
                <a:gd name="T33" fmla="*/ 52 h 55"/>
                <a:gd name="T34" fmla="*/ 2 w 49"/>
                <a:gd name="T35" fmla="*/ 53 h 55"/>
                <a:gd name="T36" fmla="*/ 2 w 49"/>
                <a:gd name="T37" fmla="*/ 5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55">
                  <a:moveTo>
                    <a:pt x="49" y="0"/>
                  </a:moveTo>
                  <a:cubicBezTo>
                    <a:pt x="49" y="0"/>
                    <a:pt x="49" y="0"/>
                    <a:pt x="49" y="0"/>
                  </a:cubicBezTo>
                  <a:close/>
                  <a:moveTo>
                    <a:pt x="0" y="40"/>
                  </a:moveTo>
                  <a:cubicBezTo>
                    <a:pt x="0" y="40"/>
                    <a:pt x="0" y="40"/>
                    <a:pt x="0" y="40"/>
                  </a:cubicBezTo>
                  <a:cubicBezTo>
                    <a:pt x="0" y="41"/>
                    <a:pt x="1" y="43"/>
                    <a:pt x="1" y="44"/>
                  </a:cubicBezTo>
                  <a:cubicBezTo>
                    <a:pt x="1" y="43"/>
                    <a:pt x="0" y="41"/>
                    <a:pt x="0" y="40"/>
                  </a:cubicBezTo>
                  <a:close/>
                  <a:moveTo>
                    <a:pt x="25" y="51"/>
                  </a:moveTo>
                  <a:cubicBezTo>
                    <a:pt x="25" y="51"/>
                    <a:pt x="25" y="51"/>
                    <a:pt x="25" y="51"/>
                  </a:cubicBezTo>
                  <a:cubicBezTo>
                    <a:pt x="25" y="52"/>
                    <a:pt x="25" y="52"/>
                    <a:pt x="25" y="52"/>
                  </a:cubicBezTo>
                  <a:cubicBezTo>
                    <a:pt x="26" y="52"/>
                    <a:pt x="26" y="52"/>
                    <a:pt x="26" y="52"/>
                  </a:cubicBezTo>
                  <a:cubicBezTo>
                    <a:pt x="26" y="55"/>
                    <a:pt x="26" y="55"/>
                    <a:pt x="26" y="55"/>
                  </a:cubicBezTo>
                  <a:cubicBezTo>
                    <a:pt x="26" y="52"/>
                    <a:pt x="26" y="52"/>
                    <a:pt x="26" y="52"/>
                  </a:cubicBezTo>
                  <a:cubicBezTo>
                    <a:pt x="25" y="52"/>
                    <a:pt x="25" y="52"/>
                    <a:pt x="25" y="52"/>
                  </a:cubicBezTo>
                  <a:cubicBezTo>
                    <a:pt x="25" y="51"/>
                    <a:pt x="25" y="51"/>
                    <a:pt x="25" y="51"/>
                  </a:cubicBezTo>
                  <a:close/>
                  <a:moveTo>
                    <a:pt x="2" y="52"/>
                  </a:moveTo>
                  <a:cubicBezTo>
                    <a:pt x="2" y="52"/>
                    <a:pt x="2" y="52"/>
                    <a:pt x="2" y="52"/>
                  </a:cubicBezTo>
                  <a:close/>
                  <a:moveTo>
                    <a:pt x="2" y="52"/>
                  </a:moveTo>
                  <a:cubicBezTo>
                    <a:pt x="2" y="53"/>
                    <a:pt x="2" y="53"/>
                    <a:pt x="2" y="53"/>
                  </a:cubicBezTo>
                  <a:lnTo>
                    <a:pt x="2" y="52"/>
                  </a:lnTo>
                  <a:close/>
                </a:path>
              </a:pathLst>
            </a:custGeom>
            <a:solidFill>
              <a:srgbClr val="F0E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4" name="Freeform 45">
              <a:extLst>
                <a:ext uri="{FF2B5EF4-FFF2-40B4-BE49-F238E27FC236}">
                  <a16:creationId xmlns:a16="http://schemas.microsoft.com/office/drawing/2014/main" id="{EA0947A7-CC37-4A6D-998F-2B97AF8CE8AA}"/>
                </a:ext>
              </a:extLst>
            </p:cNvPr>
            <p:cNvSpPr>
              <a:spLocks/>
            </p:cNvSpPr>
            <p:nvPr/>
          </p:nvSpPr>
          <p:spPr bwMode="auto">
            <a:xfrm>
              <a:off x="10006360" y="4517239"/>
              <a:ext cx="149225" cy="180975"/>
            </a:xfrm>
            <a:custGeom>
              <a:avLst/>
              <a:gdLst>
                <a:gd name="T0" fmla="*/ 48 w 49"/>
                <a:gd name="T1" fmla="*/ 0 h 60"/>
                <a:gd name="T2" fmla="*/ 47 w 49"/>
                <a:gd name="T3" fmla="*/ 0 h 60"/>
                <a:gd name="T4" fmla="*/ 0 w 49"/>
                <a:gd name="T5" fmla="*/ 47 h 60"/>
                <a:gd name="T6" fmla="*/ 1 w 49"/>
                <a:gd name="T7" fmla="*/ 51 h 60"/>
                <a:gd name="T8" fmla="*/ 1 w 49"/>
                <a:gd name="T9" fmla="*/ 51 h 60"/>
                <a:gd name="T10" fmla="*/ 2 w 49"/>
                <a:gd name="T11" fmla="*/ 59 h 60"/>
                <a:gd name="T12" fmla="*/ 2 w 49"/>
                <a:gd name="T13" fmla="*/ 59 h 60"/>
                <a:gd name="T14" fmla="*/ 2 w 49"/>
                <a:gd name="T15" fmla="*/ 60 h 60"/>
                <a:gd name="T16" fmla="*/ 2 w 49"/>
                <a:gd name="T17" fmla="*/ 59 h 60"/>
                <a:gd name="T18" fmla="*/ 25 w 49"/>
                <a:gd name="T19" fmla="*/ 59 h 60"/>
                <a:gd name="T20" fmla="*/ 25 w 49"/>
                <a:gd name="T21" fmla="*/ 58 h 60"/>
                <a:gd name="T22" fmla="*/ 33 w 49"/>
                <a:gd name="T23" fmla="*/ 36 h 60"/>
                <a:gd name="T24" fmla="*/ 49 w 49"/>
                <a:gd name="T25" fmla="*/ 7 h 60"/>
                <a:gd name="T26" fmla="*/ 49 w 49"/>
                <a:gd name="T27" fmla="*/ 7 h 60"/>
                <a:gd name="T28" fmla="*/ 48 w 49"/>
                <a:gd name="T29"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60">
                  <a:moveTo>
                    <a:pt x="48" y="0"/>
                  </a:moveTo>
                  <a:cubicBezTo>
                    <a:pt x="47" y="0"/>
                    <a:pt x="47" y="0"/>
                    <a:pt x="47" y="0"/>
                  </a:cubicBezTo>
                  <a:cubicBezTo>
                    <a:pt x="0" y="47"/>
                    <a:pt x="0" y="47"/>
                    <a:pt x="0" y="47"/>
                  </a:cubicBezTo>
                  <a:cubicBezTo>
                    <a:pt x="0" y="48"/>
                    <a:pt x="1" y="50"/>
                    <a:pt x="1" y="51"/>
                  </a:cubicBezTo>
                  <a:cubicBezTo>
                    <a:pt x="1" y="51"/>
                    <a:pt x="1" y="51"/>
                    <a:pt x="1" y="51"/>
                  </a:cubicBezTo>
                  <a:cubicBezTo>
                    <a:pt x="1" y="54"/>
                    <a:pt x="2" y="56"/>
                    <a:pt x="2" y="59"/>
                  </a:cubicBezTo>
                  <a:cubicBezTo>
                    <a:pt x="2" y="59"/>
                    <a:pt x="2" y="59"/>
                    <a:pt x="2" y="59"/>
                  </a:cubicBezTo>
                  <a:cubicBezTo>
                    <a:pt x="2" y="60"/>
                    <a:pt x="2" y="60"/>
                    <a:pt x="2" y="60"/>
                  </a:cubicBezTo>
                  <a:cubicBezTo>
                    <a:pt x="2" y="59"/>
                    <a:pt x="2" y="59"/>
                    <a:pt x="2" y="59"/>
                  </a:cubicBezTo>
                  <a:cubicBezTo>
                    <a:pt x="25" y="59"/>
                    <a:pt x="25" y="59"/>
                    <a:pt x="25" y="59"/>
                  </a:cubicBezTo>
                  <a:cubicBezTo>
                    <a:pt x="25" y="58"/>
                    <a:pt x="25" y="58"/>
                    <a:pt x="25" y="58"/>
                  </a:cubicBezTo>
                  <a:cubicBezTo>
                    <a:pt x="26" y="42"/>
                    <a:pt x="32" y="37"/>
                    <a:pt x="33" y="36"/>
                  </a:cubicBezTo>
                  <a:cubicBezTo>
                    <a:pt x="43" y="30"/>
                    <a:pt x="49" y="19"/>
                    <a:pt x="49" y="7"/>
                  </a:cubicBezTo>
                  <a:cubicBezTo>
                    <a:pt x="49" y="7"/>
                    <a:pt x="49" y="7"/>
                    <a:pt x="49" y="7"/>
                  </a:cubicBezTo>
                  <a:cubicBezTo>
                    <a:pt x="49" y="4"/>
                    <a:pt x="48" y="2"/>
                    <a:pt x="48" y="0"/>
                  </a:cubicBez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5" name="Freeform 46">
              <a:extLst>
                <a:ext uri="{FF2B5EF4-FFF2-40B4-BE49-F238E27FC236}">
                  <a16:creationId xmlns:a16="http://schemas.microsoft.com/office/drawing/2014/main" id="{DA126B0A-6E65-4114-A5F9-FBEA75649F54}"/>
                </a:ext>
              </a:extLst>
            </p:cNvPr>
            <p:cNvSpPr>
              <a:spLocks noEditPoints="1"/>
            </p:cNvSpPr>
            <p:nvPr/>
          </p:nvSpPr>
          <p:spPr bwMode="auto">
            <a:xfrm>
              <a:off x="10012710" y="4695039"/>
              <a:ext cx="73025" cy="36512"/>
            </a:xfrm>
            <a:custGeom>
              <a:avLst/>
              <a:gdLst>
                <a:gd name="T0" fmla="*/ 46 w 46"/>
                <a:gd name="T1" fmla="*/ 0 h 23"/>
                <a:gd name="T2" fmla="*/ 44 w 46"/>
                <a:gd name="T3" fmla="*/ 0 h 23"/>
                <a:gd name="T4" fmla="*/ 0 w 46"/>
                <a:gd name="T5" fmla="*/ 0 h 23"/>
                <a:gd name="T6" fmla="*/ 0 w 46"/>
                <a:gd name="T7" fmla="*/ 2 h 23"/>
                <a:gd name="T8" fmla="*/ 0 w 46"/>
                <a:gd name="T9" fmla="*/ 13 h 23"/>
                <a:gd name="T10" fmla="*/ 46 w 46"/>
                <a:gd name="T11" fmla="*/ 6 h 23"/>
                <a:gd name="T12" fmla="*/ 46 w 46"/>
                <a:gd name="T13" fmla="*/ 6 h 23"/>
                <a:gd name="T14" fmla="*/ 46 w 46"/>
                <a:gd name="T15" fmla="*/ 0 h 23"/>
                <a:gd name="T16" fmla="*/ 46 w 46"/>
                <a:gd name="T17" fmla="*/ 8 h 23"/>
                <a:gd name="T18" fmla="*/ 0 w 46"/>
                <a:gd name="T19" fmla="*/ 15 h 23"/>
                <a:gd name="T20" fmla="*/ 0 w 46"/>
                <a:gd name="T21" fmla="*/ 13 h 23"/>
                <a:gd name="T22" fmla="*/ 0 w 46"/>
                <a:gd name="T23" fmla="*/ 23 h 23"/>
                <a:gd name="T24" fmla="*/ 46 w 46"/>
                <a:gd name="T25" fmla="*/ 15 h 23"/>
                <a:gd name="T26" fmla="*/ 46 w 46"/>
                <a:gd name="T27" fmla="*/ 15 h 23"/>
                <a:gd name="T28" fmla="*/ 46 w 4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23">
                  <a:moveTo>
                    <a:pt x="46" y="0"/>
                  </a:moveTo>
                  <a:lnTo>
                    <a:pt x="44" y="0"/>
                  </a:lnTo>
                  <a:lnTo>
                    <a:pt x="0" y="0"/>
                  </a:lnTo>
                  <a:lnTo>
                    <a:pt x="0" y="2"/>
                  </a:lnTo>
                  <a:lnTo>
                    <a:pt x="0" y="13"/>
                  </a:lnTo>
                  <a:lnTo>
                    <a:pt x="46" y="6"/>
                  </a:lnTo>
                  <a:lnTo>
                    <a:pt x="46" y="6"/>
                  </a:lnTo>
                  <a:lnTo>
                    <a:pt x="46" y="0"/>
                  </a:lnTo>
                  <a:close/>
                  <a:moveTo>
                    <a:pt x="46" y="8"/>
                  </a:moveTo>
                  <a:lnTo>
                    <a:pt x="0" y="15"/>
                  </a:lnTo>
                  <a:lnTo>
                    <a:pt x="0" y="13"/>
                  </a:lnTo>
                  <a:lnTo>
                    <a:pt x="0" y="23"/>
                  </a:lnTo>
                  <a:lnTo>
                    <a:pt x="46" y="15"/>
                  </a:lnTo>
                  <a:lnTo>
                    <a:pt x="46" y="15"/>
                  </a:lnTo>
                  <a:lnTo>
                    <a:pt x="46" y="8"/>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6" name="Freeform 47">
              <a:extLst>
                <a:ext uri="{FF2B5EF4-FFF2-40B4-BE49-F238E27FC236}">
                  <a16:creationId xmlns:a16="http://schemas.microsoft.com/office/drawing/2014/main" id="{0F70632B-D34E-4712-B12D-61C63C1E0219}"/>
                </a:ext>
              </a:extLst>
            </p:cNvPr>
            <p:cNvSpPr>
              <a:spLocks/>
            </p:cNvSpPr>
            <p:nvPr/>
          </p:nvSpPr>
          <p:spPr bwMode="auto">
            <a:xfrm>
              <a:off x="10012710" y="4704564"/>
              <a:ext cx="73025" cy="14287"/>
            </a:xfrm>
            <a:custGeom>
              <a:avLst/>
              <a:gdLst>
                <a:gd name="T0" fmla="*/ 46 w 46"/>
                <a:gd name="T1" fmla="*/ 0 h 9"/>
                <a:gd name="T2" fmla="*/ 0 w 46"/>
                <a:gd name="T3" fmla="*/ 7 h 9"/>
                <a:gd name="T4" fmla="*/ 0 w 46"/>
                <a:gd name="T5" fmla="*/ 7 h 9"/>
                <a:gd name="T6" fmla="*/ 0 w 46"/>
                <a:gd name="T7" fmla="*/ 9 h 9"/>
                <a:gd name="T8" fmla="*/ 46 w 46"/>
                <a:gd name="T9" fmla="*/ 2 h 9"/>
                <a:gd name="T10" fmla="*/ 46 w 46"/>
                <a:gd name="T11" fmla="*/ 0 h 9"/>
                <a:gd name="T12" fmla="*/ 46 w 46"/>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46" h="9">
                  <a:moveTo>
                    <a:pt x="46" y="0"/>
                  </a:moveTo>
                  <a:lnTo>
                    <a:pt x="0" y="7"/>
                  </a:lnTo>
                  <a:lnTo>
                    <a:pt x="0" y="7"/>
                  </a:lnTo>
                  <a:lnTo>
                    <a:pt x="0" y="9"/>
                  </a:lnTo>
                  <a:lnTo>
                    <a:pt x="46" y="2"/>
                  </a:lnTo>
                  <a:lnTo>
                    <a:pt x="46" y="0"/>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7" name="Freeform 48">
              <a:extLst>
                <a:ext uri="{FF2B5EF4-FFF2-40B4-BE49-F238E27FC236}">
                  <a16:creationId xmlns:a16="http://schemas.microsoft.com/office/drawing/2014/main" id="{34A7CEBD-FACE-42A2-9BE6-45EB736E3DE0}"/>
                </a:ext>
              </a:extLst>
            </p:cNvPr>
            <p:cNvSpPr>
              <a:spLocks/>
            </p:cNvSpPr>
            <p:nvPr/>
          </p:nvSpPr>
          <p:spPr bwMode="auto">
            <a:xfrm>
              <a:off x="10012710" y="4722026"/>
              <a:ext cx="73025" cy="20637"/>
            </a:xfrm>
            <a:custGeom>
              <a:avLst/>
              <a:gdLst>
                <a:gd name="T0" fmla="*/ 46 w 46"/>
                <a:gd name="T1" fmla="*/ 0 h 13"/>
                <a:gd name="T2" fmla="*/ 0 w 46"/>
                <a:gd name="T3" fmla="*/ 8 h 13"/>
                <a:gd name="T4" fmla="*/ 0 w 46"/>
                <a:gd name="T5" fmla="*/ 6 h 13"/>
                <a:gd name="T6" fmla="*/ 0 w 46"/>
                <a:gd name="T7" fmla="*/ 13 h 13"/>
                <a:gd name="T8" fmla="*/ 46 w 46"/>
                <a:gd name="T9" fmla="*/ 6 h 13"/>
                <a:gd name="T10" fmla="*/ 46 w 46"/>
                <a:gd name="T11" fmla="*/ 8 h 13"/>
                <a:gd name="T12" fmla="*/ 46 w 46"/>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46" h="13">
                  <a:moveTo>
                    <a:pt x="46" y="0"/>
                  </a:moveTo>
                  <a:lnTo>
                    <a:pt x="0" y="8"/>
                  </a:lnTo>
                  <a:lnTo>
                    <a:pt x="0" y="6"/>
                  </a:lnTo>
                  <a:lnTo>
                    <a:pt x="0" y="13"/>
                  </a:lnTo>
                  <a:lnTo>
                    <a:pt x="46" y="6"/>
                  </a:lnTo>
                  <a:lnTo>
                    <a:pt x="46" y="8"/>
                  </a:lnTo>
                  <a:lnTo>
                    <a:pt x="4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8" name="Freeform 49">
              <a:extLst>
                <a:ext uri="{FF2B5EF4-FFF2-40B4-BE49-F238E27FC236}">
                  <a16:creationId xmlns:a16="http://schemas.microsoft.com/office/drawing/2014/main" id="{D92BEE3C-0C6E-4154-AAA2-A39A3C76FDD0}"/>
                </a:ext>
              </a:extLst>
            </p:cNvPr>
            <p:cNvSpPr>
              <a:spLocks/>
            </p:cNvSpPr>
            <p:nvPr/>
          </p:nvSpPr>
          <p:spPr bwMode="auto">
            <a:xfrm>
              <a:off x="10023822" y="4734726"/>
              <a:ext cx="61912" cy="7937"/>
            </a:xfrm>
            <a:custGeom>
              <a:avLst/>
              <a:gdLst>
                <a:gd name="T0" fmla="*/ 39 w 39"/>
                <a:gd name="T1" fmla="*/ 0 h 5"/>
                <a:gd name="T2" fmla="*/ 0 w 39"/>
                <a:gd name="T3" fmla="*/ 5 h 5"/>
                <a:gd name="T4" fmla="*/ 27 w 39"/>
                <a:gd name="T5" fmla="*/ 5 h 5"/>
                <a:gd name="T6" fmla="*/ 39 w 39"/>
                <a:gd name="T7" fmla="*/ 5 h 5"/>
                <a:gd name="T8" fmla="*/ 39 w 39"/>
                <a:gd name="T9" fmla="*/ 0 h 5"/>
              </a:gdLst>
              <a:ahLst/>
              <a:cxnLst>
                <a:cxn ang="0">
                  <a:pos x="T0" y="T1"/>
                </a:cxn>
                <a:cxn ang="0">
                  <a:pos x="T2" y="T3"/>
                </a:cxn>
                <a:cxn ang="0">
                  <a:pos x="T4" y="T5"/>
                </a:cxn>
                <a:cxn ang="0">
                  <a:pos x="T6" y="T7"/>
                </a:cxn>
                <a:cxn ang="0">
                  <a:pos x="T8" y="T9"/>
                </a:cxn>
              </a:cxnLst>
              <a:rect l="0" t="0" r="r" b="b"/>
              <a:pathLst>
                <a:path w="39" h="5">
                  <a:moveTo>
                    <a:pt x="39" y="0"/>
                  </a:moveTo>
                  <a:lnTo>
                    <a:pt x="0" y="5"/>
                  </a:lnTo>
                  <a:lnTo>
                    <a:pt x="27" y="5"/>
                  </a:lnTo>
                  <a:lnTo>
                    <a:pt x="39" y="5"/>
                  </a:lnTo>
                  <a:lnTo>
                    <a:pt x="39"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9" name="Freeform 50">
              <a:extLst>
                <a:ext uri="{FF2B5EF4-FFF2-40B4-BE49-F238E27FC236}">
                  <a16:creationId xmlns:a16="http://schemas.microsoft.com/office/drawing/2014/main" id="{6973EF22-B146-4CFF-BA63-5255D18D8AFB}"/>
                </a:ext>
              </a:extLst>
            </p:cNvPr>
            <p:cNvSpPr>
              <a:spLocks/>
            </p:cNvSpPr>
            <p:nvPr/>
          </p:nvSpPr>
          <p:spPr bwMode="auto">
            <a:xfrm>
              <a:off x="10012710" y="4718851"/>
              <a:ext cx="73025" cy="15875"/>
            </a:xfrm>
            <a:custGeom>
              <a:avLst/>
              <a:gdLst>
                <a:gd name="T0" fmla="*/ 46 w 46"/>
                <a:gd name="T1" fmla="*/ 0 h 10"/>
                <a:gd name="T2" fmla="*/ 0 w 46"/>
                <a:gd name="T3" fmla="*/ 8 h 10"/>
                <a:gd name="T4" fmla="*/ 0 w 46"/>
                <a:gd name="T5" fmla="*/ 8 h 10"/>
                <a:gd name="T6" fmla="*/ 0 w 46"/>
                <a:gd name="T7" fmla="*/ 10 h 10"/>
                <a:gd name="T8" fmla="*/ 46 w 46"/>
                <a:gd name="T9" fmla="*/ 2 h 10"/>
                <a:gd name="T10" fmla="*/ 46 w 46"/>
                <a:gd name="T11" fmla="*/ 0 h 10"/>
                <a:gd name="T12" fmla="*/ 46 w 4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6" h="10">
                  <a:moveTo>
                    <a:pt x="46" y="0"/>
                  </a:moveTo>
                  <a:lnTo>
                    <a:pt x="0" y="8"/>
                  </a:lnTo>
                  <a:lnTo>
                    <a:pt x="0" y="8"/>
                  </a:lnTo>
                  <a:lnTo>
                    <a:pt x="0" y="10"/>
                  </a:lnTo>
                  <a:lnTo>
                    <a:pt x="46" y="2"/>
                  </a:lnTo>
                  <a:lnTo>
                    <a:pt x="46" y="0"/>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0" name="Freeform 51">
              <a:extLst>
                <a:ext uri="{FF2B5EF4-FFF2-40B4-BE49-F238E27FC236}">
                  <a16:creationId xmlns:a16="http://schemas.microsoft.com/office/drawing/2014/main" id="{C5DCF6EA-B416-4541-8761-BC8AD92FBE9E}"/>
                </a:ext>
              </a:extLst>
            </p:cNvPr>
            <p:cNvSpPr>
              <a:spLocks/>
            </p:cNvSpPr>
            <p:nvPr/>
          </p:nvSpPr>
          <p:spPr bwMode="auto">
            <a:xfrm>
              <a:off x="10012710" y="4731551"/>
              <a:ext cx="73025" cy="11112"/>
            </a:xfrm>
            <a:custGeom>
              <a:avLst/>
              <a:gdLst>
                <a:gd name="T0" fmla="*/ 46 w 46"/>
                <a:gd name="T1" fmla="*/ 0 h 7"/>
                <a:gd name="T2" fmla="*/ 0 w 46"/>
                <a:gd name="T3" fmla="*/ 7 h 7"/>
                <a:gd name="T4" fmla="*/ 0 w 46"/>
                <a:gd name="T5" fmla="*/ 7 h 7"/>
                <a:gd name="T6" fmla="*/ 7 w 46"/>
                <a:gd name="T7" fmla="*/ 7 h 7"/>
                <a:gd name="T8" fmla="*/ 46 w 46"/>
                <a:gd name="T9" fmla="*/ 2 h 7"/>
                <a:gd name="T10" fmla="*/ 46 w 46"/>
                <a:gd name="T11" fmla="*/ 2 h 7"/>
                <a:gd name="T12" fmla="*/ 46 w 46"/>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6" h="7">
                  <a:moveTo>
                    <a:pt x="46" y="0"/>
                  </a:moveTo>
                  <a:lnTo>
                    <a:pt x="0" y="7"/>
                  </a:lnTo>
                  <a:lnTo>
                    <a:pt x="0" y="7"/>
                  </a:lnTo>
                  <a:lnTo>
                    <a:pt x="7" y="7"/>
                  </a:lnTo>
                  <a:lnTo>
                    <a:pt x="46" y="2"/>
                  </a:lnTo>
                  <a:lnTo>
                    <a:pt x="46" y="2"/>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1" name="Freeform 52">
              <a:extLst>
                <a:ext uri="{FF2B5EF4-FFF2-40B4-BE49-F238E27FC236}">
                  <a16:creationId xmlns:a16="http://schemas.microsoft.com/office/drawing/2014/main" id="{BEA41F62-9CF3-402A-940E-9C8D67F3C92D}"/>
                </a:ext>
              </a:extLst>
            </p:cNvPr>
            <p:cNvSpPr>
              <a:spLocks/>
            </p:cNvSpPr>
            <p:nvPr/>
          </p:nvSpPr>
          <p:spPr bwMode="auto">
            <a:xfrm>
              <a:off x="10030172" y="4742664"/>
              <a:ext cx="36512" cy="15875"/>
            </a:xfrm>
            <a:custGeom>
              <a:avLst/>
              <a:gdLst>
                <a:gd name="T0" fmla="*/ 23 w 23"/>
                <a:gd name="T1" fmla="*/ 0 h 10"/>
                <a:gd name="T2" fmla="*/ 0 w 23"/>
                <a:gd name="T3" fmla="*/ 0 h 10"/>
                <a:gd name="T4" fmla="*/ 4 w 23"/>
                <a:gd name="T5" fmla="*/ 10 h 10"/>
                <a:gd name="T6" fmla="*/ 19 w 23"/>
                <a:gd name="T7" fmla="*/ 10 h 10"/>
                <a:gd name="T8" fmla="*/ 23 w 23"/>
                <a:gd name="T9" fmla="*/ 0 h 10"/>
              </a:gdLst>
              <a:ahLst/>
              <a:cxnLst>
                <a:cxn ang="0">
                  <a:pos x="T0" y="T1"/>
                </a:cxn>
                <a:cxn ang="0">
                  <a:pos x="T2" y="T3"/>
                </a:cxn>
                <a:cxn ang="0">
                  <a:pos x="T4" y="T5"/>
                </a:cxn>
                <a:cxn ang="0">
                  <a:pos x="T6" y="T7"/>
                </a:cxn>
                <a:cxn ang="0">
                  <a:pos x="T8" y="T9"/>
                </a:cxn>
              </a:cxnLst>
              <a:rect l="0" t="0" r="r" b="b"/>
              <a:pathLst>
                <a:path w="23" h="10">
                  <a:moveTo>
                    <a:pt x="23" y="0"/>
                  </a:moveTo>
                  <a:lnTo>
                    <a:pt x="0" y="0"/>
                  </a:lnTo>
                  <a:lnTo>
                    <a:pt x="4" y="10"/>
                  </a:lnTo>
                  <a:lnTo>
                    <a:pt x="19" y="10"/>
                  </a:lnTo>
                  <a:lnTo>
                    <a:pt x="23"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grpSp>
        <p:nvGrpSpPr>
          <p:cNvPr id="288" name="Group 287">
            <a:extLst>
              <a:ext uri="{FF2B5EF4-FFF2-40B4-BE49-F238E27FC236}">
                <a16:creationId xmlns:a16="http://schemas.microsoft.com/office/drawing/2014/main" id="{C6073244-EF75-46CF-81A7-AE5632EA175F}"/>
              </a:ext>
            </a:extLst>
          </p:cNvPr>
          <p:cNvGrpSpPr/>
          <p:nvPr/>
        </p:nvGrpSpPr>
        <p:grpSpPr>
          <a:xfrm>
            <a:off x="638861" y="3497348"/>
            <a:ext cx="3295365" cy="2180446"/>
            <a:chOff x="668512" y="3600929"/>
            <a:chExt cx="3295365" cy="2180446"/>
          </a:xfrm>
        </p:grpSpPr>
        <p:sp>
          <p:nvSpPr>
            <p:cNvPr id="222" name="Freeform 90">
              <a:extLst>
                <a:ext uri="{FF2B5EF4-FFF2-40B4-BE49-F238E27FC236}">
                  <a16:creationId xmlns:a16="http://schemas.microsoft.com/office/drawing/2014/main" id="{B33FD6E6-F41D-4033-BFD0-5290A41F50B2}"/>
                </a:ext>
              </a:extLst>
            </p:cNvPr>
            <p:cNvSpPr>
              <a:spLocks/>
            </p:cNvSpPr>
            <p:nvPr/>
          </p:nvSpPr>
          <p:spPr bwMode="auto">
            <a:xfrm>
              <a:off x="1329175" y="4311946"/>
              <a:ext cx="2294995" cy="1441778"/>
            </a:xfrm>
            <a:custGeom>
              <a:avLst/>
              <a:gdLst>
                <a:gd name="T0" fmla="*/ 464 w 581"/>
                <a:gd name="T1" fmla="*/ 0 h 365"/>
                <a:gd name="T2" fmla="*/ 464 w 581"/>
                <a:gd name="T3" fmla="*/ 72 h 365"/>
                <a:gd name="T4" fmla="*/ 347 w 581"/>
                <a:gd name="T5" fmla="*/ 72 h 365"/>
                <a:gd name="T6" fmla="*/ 347 w 581"/>
                <a:gd name="T7" fmla="*/ 145 h 365"/>
                <a:gd name="T8" fmla="*/ 231 w 581"/>
                <a:gd name="T9" fmla="*/ 145 h 365"/>
                <a:gd name="T10" fmla="*/ 231 w 581"/>
                <a:gd name="T11" fmla="*/ 219 h 365"/>
                <a:gd name="T12" fmla="*/ 233 w 581"/>
                <a:gd name="T13" fmla="*/ 219 h 365"/>
                <a:gd name="T14" fmla="*/ 231 w 581"/>
                <a:gd name="T15" fmla="*/ 219 h 365"/>
                <a:gd name="T16" fmla="*/ 231 w 581"/>
                <a:gd name="T17" fmla="*/ 219 h 365"/>
                <a:gd name="T18" fmla="*/ 114 w 581"/>
                <a:gd name="T19" fmla="*/ 219 h 365"/>
                <a:gd name="T20" fmla="*/ 114 w 581"/>
                <a:gd name="T21" fmla="*/ 291 h 365"/>
                <a:gd name="T22" fmla="*/ 0 w 581"/>
                <a:gd name="T23" fmla="*/ 291 h 365"/>
                <a:gd name="T24" fmla="*/ 0 w 581"/>
                <a:gd name="T25" fmla="*/ 365 h 365"/>
                <a:gd name="T26" fmla="*/ 114 w 581"/>
                <a:gd name="T27" fmla="*/ 365 h 365"/>
                <a:gd name="T28" fmla="*/ 581 w 581"/>
                <a:gd name="T29" fmla="*/ 365 h 365"/>
                <a:gd name="T30" fmla="*/ 581 w 581"/>
                <a:gd name="T31" fmla="*/ 74 h 365"/>
                <a:gd name="T32" fmla="*/ 581 w 581"/>
                <a:gd name="T33" fmla="*/ 0 h 365"/>
                <a:gd name="T34" fmla="*/ 464 w 581"/>
                <a:gd name="T3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 h="365">
                  <a:moveTo>
                    <a:pt x="464" y="0"/>
                  </a:moveTo>
                  <a:lnTo>
                    <a:pt x="464" y="72"/>
                  </a:lnTo>
                  <a:lnTo>
                    <a:pt x="347" y="72"/>
                  </a:lnTo>
                  <a:lnTo>
                    <a:pt x="347" y="145"/>
                  </a:lnTo>
                  <a:lnTo>
                    <a:pt x="231" y="145"/>
                  </a:lnTo>
                  <a:lnTo>
                    <a:pt x="231" y="219"/>
                  </a:lnTo>
                  <a:lnTo>
                    <a:pt x="233" y="219"/>
                  </a:lnTo>
                  <a:lnTo>
                    <a:pt x="231" y="219"/>
                  </a:lnTo>
                  <a:lnTo>
                    <a:pt x="231" y="219"/>
                  </a:lnTo>
                  <a:lnTo>
                    <a:pt x="114" y="219"/>
                  </a:lnTo>
                  <a:lnTo>
                    <a:pt x="114" y="291"/>
                  </a:lnTo>
                  <a:lnTo>
                    <a:pt x="0" y="291"/>
                  </a:lnTo>
                  <a:lnTo>
                    <a:pt x="0" y="365"/>
                  </a:lnTo>
                  <a:lnTo>
                    <a:pt x="114" y="365"/>
                  </a:lnTo>
                  <a:lnTo>
                    <a:pt x="581" y="365"/>
                  </a:lnTo>
                  <a:lnTo>
                    <a:pt x="581" y="74"/>
                  </a:lnTo>
                  <a:lnTo>
                    <a:pt x="581" y="0"/>
                  </a:lnTo>
                  <a:lnTo>
                    <a:pt x="464"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3" name="Freeform 91">
              <a:extLst>
                <a:ext uri="{FF2B5EF4-FFF2-40B4-BE49-F238E27FC236}">
                  <a16:creationId xmlns:a16="http://schemas.microsoft.com/office/drawing/2014/main" id="{F8F66EC1-151E-4DF1-8767-C21AEFDE0EDF}"/>
                </a:ext>
              </a:extLst>
            </p:cNvPr>
            <p:cNvSpPr>
              <a:spLocks/>
            </p:cNvSpPr>
            <p:nvPr/>
          </p:nvSpPr>
          <p:spPr bwMode="auto">
            <a:xfrm>
              <a:off x="3458266" y="4726705"/>
              <a:ext cx="165903" cy="268605"/>
            </a:xfrm>
            <a:custGeom>
              <a:avLst/>
              <a:gdLst>
                <a:gd name="T0" fmla="*/ 22 w 22"/>
                <a:gd name="T1" fmla="*/ 0 h 36"/>
                <a:gd name="T2" fmla="*/ 8 w 22"/>
                <a:gd name="T3" fmla="*/ 11 h 36"/>
                <a:gd name="T4" fmla="*/ 0 w 22"/>
                <a:gd name="T5" fmla="*/ 23 h 36"/>
                <a:gd name="T6" fmla="*/ 14 w 22"/>
                <a:gd name="T7" fmla="*/ 36 h 36"/>
                <a:gd name="T8" fmla="*/ 22 w 22"/>
                <a:gd name="T9" fmla="*/ 36 h 36"/>
                <a:gd name="T10" fmla="*/ 22 w 22"/>
                <a:gd name="T11" fmla="*/ 0 h 36"/>
              </a:gdLst>
              <a:ahLst/>
              <a:cxnLst>
                <a:cxn ang="0">
                  <a:pos x="T0" y="T1"/>
                </a:cxn>
                <a:cxn ang="0">
                  <a:pos x="T2" y="T3"/>
                </a:cxn>
                <a:cxn ang="0">
                  <a:pos x="T4" y="T5"/>
                </a:cxn>
                <a:cxn ang="0">
                  <a:pos x="T6" y="T7"/>
                </a:cxn>
                <a:cxn ang="0">
                  <a:pos x="T8" y="T9"/>
                </a:cxn>
                <a:cxn ang="0">
                  <a:pos x="T10" y="T11"/>
                </a:cxn>
              </a:cxnLst>
              <a:rect l="0" t="0" r="r" b="b"/>
              <a:pathLst>
                <a:path w="22" h="36">
                  <a:moveTo>
                    <a:pt x="22" y="0"/>
                  </a:moveTo>
                  <a:cubicBezTo>
                    <a:pt x="15" y="0"/>
                    <a:pt x="10" y="5"/>
                    <a:pt x="8" y="11"/>
                  </a:cubicBezTo>
                  <a:cubicBezTo>
                    <a:pt x="4" y="13"/>
                    <a:pt x="0" y="17"/>
                    <a:pt x="0" y="23"/>
                  </a:cubicBezTo>
                  <a:cubicBezTo>
                    <a:pt x="0" y="30"/>
                    <a:pt x="6" y="36"/>
                    <a:pt x="14" y="36"/>
                  </a:cubicBezTo>
                  <a:cubicBezTo>
                    <a:pt x="22" y="36"/>
                    <a:pt x="22" y="36"/>
                    <a:pt x="22" y="36"/>
                  </a:cubicBezTo>
                  <a:cubicBezTo>
                    <a:pt x="22" y="0"/>
                    <a:pt x="22" y="0"/>
                    <a:pt x="22" y="0"/>
                  </a:cubicBezTo>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4" name="Freeform 92">
              <a:extLst>
                <a:ext uri="{FF2B5EF4-FFF2-40B4-BE49-F238E27FC236}">
                  <a16:creationId xmlns:a16="http://schemas.microsoft.com/office/drawing/2014/main" id="{4AA948E8-90ED-449D-B843-8C5C252768CC}"/>
                </a:ext>
              </a:extLst>
            </p:cNvPr>
            <p:cNvSpPr>
              <a:spLocks/>
            </p:cNvSpPr>
            <p:nvPr/>
          </p:nvSpPr>
          <p:spPr bwMode="auto">
            <a:xfrm>
              <a:off x="3327915" y="4371198"/>
              <a:ext cx="635962" cy="383156"/>
            </a:xfrm>
            <a:custGeom>
              <a:avLst/>
              <a:gdLst>
                <a:gd name="T0" fmla="*/ 8 w 84"/>
                <a:gd name="T1" fmla="*/ 26 h 51"/>
                <a:gd name="T2" fmla="*/ 22 w 84"/>
                <a:gd name="T3" fmla="*/ 15 h 51"/>
                <a:gd name="T4" fmla="*/ 36 w 84"/>
                <a:gd name="T5" fmla="*/ 0 h 51"/>
                <a:gd name="T6" fmla="*/ 49 w 84"/>
                <a:gd name="T7" fmla="*/ 8 h 51"/>
                <a:gd name="T8" fmla="*/ 54 w 84"/>
                <a:gd name="T9" fmla="*/ 7 h 51"/>
                <a:gd name="T10" fmla="*/ 67 w 84"/>
                <a:gd name="T11" fmla="*/ 21 h 51"/>
                <a:gd name="T12" fmla="*/ 69 w 84"/>
                <a:gd name="T13" fmla="*/ 21 h 51"/>
                <a:gd name="T14" fmla="*/ 84 w 84"/>
                <a:gd name="T15" fmla="*/ 36 h 51"/>
                <a:gd name="T16" fmla="*/ 69 w 84"/>
                <a:gd name="T17" fmla="*/ 51 h 51"/>
                <a:gd name="T18" fmla="*/ 13 w 84"/>
                <a:gd name="T19" fmla="*/ 51 h 51"/>
                <a:gd name="T20" fmla="*/ 0 w 84"/>
                <a:gd name="T21" fmla="*/ 38 h 51"/>
                <a:gd name="T22" fmla="*/ 8 w 84"/>
                <a:gd name="T23" fmla="*/ 2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51">
                  <a:moveTo>
                    <a:pt x="8" y="26"/>
                  </a:moveTo>
                  <a:cubicBezTo>
                    <a:pt x="9" y="19"/>
                    <a:pt x="15" y="15"/>
                    <a:pt x="22" y="15"/>
                  </a:cubicBezTo>
                  <a:cubicBezTo>
                    <a:pt x="22" y="7"/>
                    <a:pt x="28" y="0"/>
                    <a:pt x="36" y="0"/>
                  </a:cubicBezTo>
                  <a:cubicBezTo>
                    <a:pt x="42" y="0"/>
                    <a:pt x="47" y="3"/>
                    <a:pt x="49" y="8"/>
                  </a:cubicBezTo>
                  <a:cubicBezTo>
                    <a:pt x="50" y="7"/>
                    <a:pt x="52" y="7"/>
                    <a:pt x="54" y="7"/>
                  </a:cubicBezTo>
                  <a:cubicBezTo>
                    <a:pt x="61" y="7"/>
                    <a:pt x="67" y="13"/>
                    <a:pt x="67" y="21"/>
                  </a:cubicBezTo>
                  <a:cubicBezTo>
                    <a:pt x="69" y="21"/>
                    <a:pt x="69" y="21"/>
                    <a:pt x="69" y="21"/>
                  </a:cubicBezTo>
                  <a:cubicBezTo>
                    <a:pt x="77" y="21"/>
                    <a:pt x="84" y="27"/>
                    <a:pt x="84" y="36"/>
                  </a:cubicBezTo>
                  <a:cubicBezTo>
                    <a:pt x="84" y="44"/>
                    <a:pt x="77" y="51"/>
                    <a:pt x="69" y="51"/>
                  </a:cubicBezTo>
                  <a:cubicBezTo>
                    <a:pt x="13" y="51"/>
                    <a:pt x="13" y="51"/>
                    <a:pt x="13" y="51"/>
                  </a:cubicBezTo>
                  <a:cubicBezTo>
                    <a:pt x="5" y="51"/>
                    <a:pt x="0" y="45"/>
                    <a:pt x="0" y="38"/>
                  </a:cubicBezTo>
                  <a:cubicBezTo>
                    <a:pt x="0" y="32"/>
                    <a:pt x="3" y="28"/>
                    <a:pt x="8"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5" name="Freeform 93">
              <a:extLst>
                <a:ext uri="{FF2B5EF4-FFF2-40B4-BE49-F238E27FC236}">
                  <a16:creationId xmlns:a16="http://schemas.microsoft.com/office/drawing/2014/main" id="{C0C69977-0027-4B09-88F5-739CE7E176FD}"/>
                </a:ext>
              </a:extLst>
            </p:cNvPr>
            <p:cNvSpPr>
              <a:spLocks noEditPoints="1"/>
            </p:cNvSpPr>
            <p:nvPr/>
          </p:nvSpPr>
          <p:spPr bwMode="auto">
            <a:xfrm>
              <a:off x="1329175" y="4884708"/>
              <a:ext cx="2294995" cy="869017"/>
            </a:xfrm>
            <a:custGeom>
              <a:avLst/>
              <a:gdLst>
                <a:gd name="T0" fmla="*/ 231 w 581"/>
                <a:gd name="T1" fmla="*/ 0 h 220"/>
                <a:gd name="T2" fmla="*/ 231 w 581"/>
                <a:gd name="T3" fmla="*/ 0 h 220"/>
                <a:gd name="T4" fmla="*/ 231 w 581"/>
                <a:gd name="T5" fmla="*/ 74 h 220"/>
                <a:gd name="T6" fmla="*/ 114 w 581"/>
                <a:gd name="T7" fmla="*/ 74 h 220"/>
                <a:gd name="T8" fmla="*/ 114 w 581"/>
                <a:gd name="T9" fmla="*/ 146 h 220"/>
                <a:gd name="T10" fmla="*/ 13 w 581"/>
                <a:gd name="T11" fmla="*/ 146 h 220"/>
                <a:gd name="T12" fmla="*/ 0 w 581"/>
                <a:gd name="T13" fmla="*/ 146 h 220"/>
                <a:gd name="T14" fmla="*/ 0 w 581"/>
                <a:gd name="T15" fmla="*/ 220 h 220"/>
                <a:gd name="T16" fmla="*/ 114 w 581"/>
                <a:gd name="T17" fmla="*/ 220 h 220"/>
                <a:gd name="T18" fmla="*/ 581 w 581"/>
                <a:gd name="T19" fmla="*/ 220 h 220"/>
                <a:gd name="T20" fmla="*/ 231 w 581"/>
                <a:gd name="T21" fmla="*/ 0 h 220"/>
                <a:gd name="T22" fmla="*/ 231 w 581"/>
                <a:gd name="T23" fmla="*/ 74 h 220"/>
                <a:gd name="T24" fmla="*/ 233 w 581"/>
                <a:gd name="T25" fmla="*/ 74 h 220"/>
                <a:gd name="T26" fmla="*/ 231 w 581"/>
                <a:gd name="T27" fmla="*/ 74 h 220"/>
                <a:gd name="T28" fmla="*/ 231 w 581"/>
                <a:gd name="T29" fmla="*/ 7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1" h="220">
                  <a:moveTo>
                    <a:pt x="231" y="0"/>
                  </a:moveTo>
                  <a:lnTo>
                    <a:pt x="231" y="0"/>
                  </a:lnTo>
                  <a:lnTo>
                    <a:pt x="231" y="74"/>
                  </a:lnTo>
                  <a:lnTo>
                    <a:pt x="114" y="74"/>
                  </a:lnTo>
                  <a:lnTo>
                    <a:pt x="114" y="146"/>
                  </a:lnTo>
                  <a:lnTo>
                    <a:pt x="13" y="146"/>
                  </a:lnTo>
                  <a:lnTo>
                    <a:pt x="0" y="146"/>
                  </a:lnTo>
                  <a:lnTo>
                    <a:pt x="0" y="220"/>
                  </a:lnTo>
                  <a:lnTo>
                    <a:pt x="114" y="220"/>
                  </a:lnTo>
                  <a:lnTo>
                    <a:pt x="581" y="220"/>
                  </a:lnTo>
                  <a:lnTo>
                    <a:pt x="231" y="0"/>
                  </a:lnTo>
                  <a:close/>
                  <a:moveTo>
                    <a:pt x="231" y="74"/>
                  </a:moveTo>
                  <a:lnTo>
                    <a:pt x="233" y="74"/>
                  </a:lnTo>
                  <a:lnTo>
                    <a:pt x="231" y="74"/>
                  </a:lnTo>
                  <a:lnTo>
                    <a:pt x="231" y="74"/>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nvGrpSpPr>
            <p:cNvPr id="242" name="Group 241">
              <a:extLst>
                <a:ext uri="{FF2B5EF4-FFF2-40B4-BE49-F238E27FC236}">
                  <a16:creationId xmlns:a16="http://schemas.microsoft.com/office/drawing/2014/main" id="{36FB4170-43F9-4847-9267-97ECADE98B54}"/>
                </a:ext>
              </a:extLst>
            </p:cNvPr>
            <p:cNvGrpSpPr/>
            <p:nvPr/>
          </p:nvGrpSpPr>
          <p:grpSpPr>
            <a:xfrm>
              <a:off x="668512" y="3600929"/>
              <a:ext cx="1027021" cy="2180446"/>
              <a:chOff x="3379145" y="2411843"/>
              <a:chExt cx="412750" cy="876301"/>
            </a:xfrm>
          </p:grpSpPr>
          <p:sp>
            <p:nvSpPr>
              <p:cNvPr id="243" name="Freeform 342">
                <a:extLst>
                  <a:ext uri="{FF2B5EF4-FFF2-40B4-BE49-F238E27FC236}">
                    <a16:creationId xmlns:a16="http://schemas.microsoft.com/office/drawing/2014/main" id="{931DF36C-B77C-4F58-A55E-A3A8547D91D7}"/>
                  </a:ext>
                </a:extLst>
              </p:cNvPr>
              <p:cNvSpPr>
                <a:spLocks/>
              </p:cNvSpPr>
              <p:nvPr/>
            </p:nvSpPr>
            <p:spPr bwMode="auto">
              <a:xfrm>
                <a:off x="3671245" y="3146856"/>
                <a:ext cx="39687" cy="20638"/>
              </a:xfrm>
              <a:custGeom>
                <a:avLst/>
                <a:gdLst>
                  <a:gd name="T0" fmla="*/ 0 w 13"/>
                  <a:gd name="T1" fmla="*/ 0 h 7"/>
                  <a:gd name="T2" fmla="*/ 3 w 13"/>
                  <a:gd name="T3" fmla="*/ 7 h 7"/>
                  <a:gd name="T4" fmla="*/ 9 w 13"/>
                  <a:gd name="T5" fmla="*/ 7 h 7"/>
                  <a:gd name="T6" fmla="*/ 13 w 13"/>
                  <a:gd name="T7" fmla="*/ 4 h 7"/>
                </a:gdLst>
                <a:ahLst/>
                <a:cxnLst>
                  <a:cxn ang="0">
                    <a:pos x="T0" y="T1"/>
                  </a:cxn>
                  <a:cxn ang="0">
                    <a:pos x="T2" y="T3"/>
                  </a:cxn>
                  <a:cxn ang="0">
                    <a:pos x="T4" y="T5"/>
                  </a:cxn>
                  <a:cxn ang="0">
                    <a:pos x="T6" y="T7"/>
                  </a:cxn>
                </a:cxnLst>
                <a:rect l="0" t="0" r="r" b="b"/>
                <a:pathLst>
                  <a:path w="13" h="7">
                    <a:moveTo>
                      <a:pt x="0" y="0"/>
                    </a:moveTo>
                    <a:cubicBezTo>
                      <a:pt x="3" y="4"/>
                      <a:pt x="2" y="4"/>
                      <a:pt x="3" y="7"/>
                    </a:cubicBezTo>
                    <a:cubicBezTo>
                      <a:pt x="9" y="7"/>
                      <a:pt x="9" y="7"/>
                      <a:pt x="9" y="7"/>
                    </a:cubicBezTo>
                    <a:cubicBezTo>
                      <a:pt x="8" y="5"/>
                      <a:pt x="9" y="3"/>
                      <a:pt x="13" y="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4" name="Freeform 343">
                <a:extLst>
                  <a:ext uri="{FF2B5EF4-FFF2-40B4-BE49-F238E27FC236}">
                    <a16:creationId xmlns:a16="http://schemas.microsoft.com/office/drawing/2014/main" id="{EA1E7878-90F0-4ED9-900F-D6C1EF49B756}"/>
                  </a:ext>
                </a:extLst>
              </p:cNvPr>
              <p:cNvSpPr>
                <a:spLocks/>
              </p:cNvSpPr>
              <p:nvPr/>
            </p:nvSpPr>
            <p:spPr bwMode="auto">
              <a:xfrm>
                <a:off x="3668070" y="3123043"/>
                <a:ext cx="123825" cy="44450"/>
              </a:xfrm>
              <a:custGeom>
                <a:avLst/>
                <a:gdLst>
                  <a:gd name="T0" fmla="*/ 2 w 41"/>
                  <a:gd name="T1" fmla="*/ 0 h 15"/>
                  <a:gd name="T2" fmla="*/ 0 w 41"/>
                  <a:gd name="T3" fmla="*/ 7 h 15"/>
                  <a:gd name="T4" fmla="*/ 4 w 41"/>
                  <a:gd name="T5" fmla="*/ 10 h 15"/>
                  <a:gd name="T6" fmla="*/ 18 w 41"/>
                  <a:gd name="T7" fmla="*/ 14 h 15"/>
                  <a:gd name="T8" fmla="*/ 28 w 41"/>
                  <a:gd name="T9" fmla="*/ 15 h 15"/>
                  <a:gd name="T10" fmla="*/ 37 w 41"/>
                  <a:gd name="T11" fmla="*/ 15 h 15"/>
                  <a:gd name="T12" fmla="*/ 39 w 41"/>
                  <a:gd name="T13" fmla="*/ 13 h 15"/>
                  <a:gd name="T14" fmla="*/ 21 w 41"/>
                  <a:gd name="T15" fmla="*/ 6 h 15"/>
                  <a:gd name="T16" fmla="*/ 2 w 4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5">
                    <a:moveTo>
                      <a:pt x="2" y="0"/>
                    </a:moveTo>
                    <a:cubicBezTo>
                      <a:pt x="0" y="7"/>
                      <a:pt x="0" y="7"/>
                      <a:pt x="0" y="7"/>
                    </a:cubicBezTo>
                    <a:cubicBezTo>
                      <a:pt x="0" y="8"/>
                      <a:pt x="1" y="9"/>
                      <a:pt x="4" y="10"/>
                    </a:cubicBezTo>
                    <a:cubicBezTo>
                      <a:pt x="18" y="14"/>
                      <a:pt x="18" y="14"/>
                      <a:pt x="18" y="14"/>
                    </a:cubicBezTo>
                    <a:cubicBezTo>
                      <a:pt x="21" y="15"/>
                      <a:pt x="25" y="15"/>
                      <a:pt x="28" y="15"/>
                    </a:cubicBezTo>
                    <a:cubicBezTo>
                      <a:pt x="37" y="15"/>
                      <a:pt x="37" y="15"/>
                      <a:pt x="37" y="15"/>
                    </a:cubicBezTo>
                    <a:cubicBezTo>
                      <a:pt x="41" y="15"/>
                      <a:pt x="39" y="13"/>
                      <a:pt x="39" y="13"/>
                    </a:cubicBezTo>
                    <a:cubicBezTo>
                      <a:pt x="35" y="12"/>
                      <a:pt x="27" y="9"/>
                      <a:pt x="21" y="6"/>
                    </a:cubicBezTo>
                    <a:cubicBezTo>
                      <a:pt x="16" y="3"/>
                      <a:pt x="2" y="0"/>
                      <a:pt x="2"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5" name="Freeform 344">
                <a:extLst>
                  <a:ext uri="{FF2B5EF4-FFF2-40B4-BE49-F238E27FC236}">
                    <a16:creationId xmlns:a16="http://schemas.microsoft.com/office/drawing/2014/main" id="{C561F2AB-E0EC-419D-8527-D0BFA0E87104}"/>
                  </a:ext>
                </a:extLst>
              </p:cNvPr>
              <p:cNvSpPr>
                <a:spLocks/>
              </p:cNvSpPr>
              <p:nvPr/>
            </p:nvSpPr>
            <p:spPr bwMode="auto">
              <a:xfrm>
                <a:off x="3671245" y="3107168"/>
                <a:ext cx="82550" cy="42863"/>
              </a:xfrm>
              <a:custGeom>
                <a:avLst/>
                <a:gdLst>
                  <a:gd name="T0" fmla="*/ 2 w 27"/>
                  <a:gd name="T1" fmla="*/ 0 h 14"/>
                  <a:gd name="T2" fmla="*/ 1 w 27"/>
                  <a:gd name="T3" fmla="*/ 5 h 14"/>
                  <a:gd name="T4" fmla="*/ 23 w 27"/>
                  <a:gd name="T5" fmla="*/ 14 h 14"/>
                  <a:gd name="T6" fmla="*/ 26 w 27"/>
                  <a:gd name="T7" fmla="*/ 14 h 14"/>
                  <a:gd name="T8" fmla="*/ 11 w 27"/>
                  <a:gd name="T9" fmla="*/ 2 h 14"/>
                  <a:gd name="T10" fmla="*/ 2 w 27"/>
                  <a:gd name="T11" fmla="*/ 0 h 14"/>
                </a:gdLst>
                <a:ahLst/>
                <a:cxnLst>
                  <a:cxn ang="0">
                    <a:pos x="T0" y="T1"/>
                  </a:cxn>
                  <a:cxn ang="0">
                    <a:pos x="T2" y="T3"/>
                  </a:cxn>
                  <a:cxn ang="0">
                    <a:pos x="T4" y="T5"/>
                  </a:cxn>
                  <a:cxn ang="0">
                    <a:pos x="T6" y="T7"/>
                  </a:cxn>
                  <a:cxn ang="0">
                    <a:pos x="T8" y="T9"/>
                  </a:cxn>
                  <a:cxn ang="0">
                    <a:pos x="T10" y="T11"/>
                  </a:cxn>
                </a:cxnLst>
                <a:rect l="0" t="0" r="r" b="b"/>
                <a:pathLst>
                  <a:path w="27" h="14">
                    <a:moveTo>
                      <a:pt x="2" y="0"/>
                    </a:moveTo>
                    <a:cubicBezTo>
                      <a:pt x="2" y="2"/>
                      <a:pt x="1" y="4"/>
                      <a:pt x="1" y="5"/>
                    </a:cubicBezTo>
                    <a:cubicBezTo>
                      <a:pt x="0" y="7"/>
                      <a:pt x="23" y="14"/>
                      <a:pt x="23" y="14"/>
                    </a:cubicBezTo>
                    <a:cubicBezTo>
                      <a:pt x="24" y="14"/>
                      <a:pt x="27" y="14"/>
                      <a:pt x="26" y="14"/>
                    </a:cubicBezTo>
                    <a:cubicBezTo>
                      <a:pt x="21" y="11"/>
                      <a:pt x="11" y="4"/>
                      <a:pt x="11" y="2"/>
                    </a:cubicBezTo>
                    <a:lnTo>
                      <a:pt x="2"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6" name="Freeform 345">
                <a:extLst>
                  <a:ext uri="{FF2B5EF4-FFF2-40B4-BE49-F238E27FC236}">
                    <a16:creationId xmlns:a16="http://schemas.microsoft.com/office/drawing/2014/main" id="{13236C71-1800-4268-A3C0-3C555E8EB3E8}"/>
                  </a:ext>
                </a:extLst>
              </p:cNvPr>
              <p:cNvSpPr>
                <a:spLocks/>
              </p:cNvSpPr>
              <p:nvPr/>
            </p:nvSpPr>
            <p:spPr bwMode="auto">
              <a:xfrm>
                <a:off x="3468045" y="3267506"/>
                <a:ext cx="39687" cy="20638"/>
              </a:xfrm>
              <a:custGeom>
                <a:avLst/>
                <a:gdLst>
                  <a:gd name="T0" fmla="*/ 0 w 13"/>
                  <a:gd name="T1" fmla="*/ 0 h 7"/>
                  <a:gd name="T2" fmla="*/ 3 w 13"/>
                  <a:gd name="T3" fmla="*/ 7 h 7"/>
                  <a:gd name="T4" fmla="*/ 9 w 13"/>
                  <a:gd name="T5" fmla="*/ 7 h 7"/>
                  <a:gd name="T6" fmla="*/ 13 w 13"/>
                  <a:gd name="T7" fmla="*/ 4 h 7"/>
                </a:gdLst>
                <a:ahLst/>
                <a:cxnLst>
                  <a:cxn ang="0">
                    <a:pos x="T0" y="T1"/>
                  </a:cxn>
                  <a:cxn ang="0">
                    <a:pos x="T2" y="T3"/>
                  </a:cxn>
                  <a:cxn ang="0">
                    <a:pos x="T4" y="T5"/>
                  </a:cxn>
                  <a:cxn ang="0">
                    <a:pos x="T6" y="T7"/>
                  </a:cxn>
                </a:cxnLst>
                <a:rect l="0" t="0" r="r" b="b"/>
                <a:pathLst>
                  <a:path w="13" h="7">
                    <a:moveTo>
                      <a:pt x="0" y="0"/>
                    </a:moveTo>
                    <a:cubicBezTo>
                      <a:pt x="3" y="3"/>
                      <a:pt x="2" y="3"/>
                      <a:pt x="3" y="7"/>
                    </a:cubicBezTo>
                    <a:cubicBezTo>
                      <a:pt x="9" y="7"/>
                      <a:pt x="9" y="7"/>
                      <a:pt x="9" y="7"/>
                    </a:cubicBezTo>
                    <a:cubicBezTo>
                      <a:pt x="8" y="4"/>
                      <a:pt x="9" y="3"/>
                      <a:pt x="13" y="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7" name="Freeform 346">
                <a:extLst>
                  <a:ext uri="{FF2B5EF4-FFF2-40B4-BE49-F238E27FC236}">
                    <a16:creationId xmlns:a16="http://schemas.microsoft.com/office/drawing/2014/main" id="{B4E633D9-8DE5-4483-9117-16BC19DC751B}"/>
                  </a:ext>
                </a:extLst>
              </p:cNvPr>
              <p:cNvSpPr>
                <a:spLocks/>
              </p:cNvSpPr>
              <p:nvPr/>
            </p:nvSpPr>
            <p:spPr bwMode="auto">
              <a:xfrm>
                <a:off x="3464870" y="3243693"/>
                <a:ext cx="123825" cy="44450"/>
              </a:xfrm>
              <a:custGeom>
                <a:avLst/>
                <a:gdLst>
                  <a:gd name="T0" fmla="*/ 2 w 41"/>
                  <a:gd name="T1" fmla="*/ 0 h 15"/>
                  <a:gd name="T2" fmla="*/ 0 w 41"/>
                  <a:gd name="T3" fmla="*/ 6 h 15"/>
                  <a:gd name="T4" fmla="*/ 4 w 41"/>
                  <a:gd name="T5" fmla="*/ 9 h 15"/>
                  <a:gd name="T6" fmla="*/ 19 w 41"/>
                  <a:gd name="T7" fmla="*/ 13 h 15"/>
                  <a:gd name="T8" fmla="*/ 28 w 41"/>
                  <a:gd name="T9" fmla="*/ 15 h 15"/>
                  <a:gd name="T10" fmla="*/ 37 w 41"/>
                  <a:gd name="T11" fmla="*/ 15 h 15"/>
                  <a:gd name="T12" fmla="*/ 39 w 41"/>
                  <a:gd name="T13" fmla="*/ 12 h 15"/>
                  <a:gd name="T14" fmla="*/ 21 w 41"/>
                  <a:gd name="T15" fmla="*/ 5 h 15"/>
                  <a:gd name="T16" fmla="*/ 2 w 4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5">
                    <a:moveTo>
                      <a:pt x="2" y="0"/>
                    </a:moveTo>
                    <a:cubicBezTo>
                      <a:pt x="0" y="6"/>
                      <a:pt x="0" y="6"/>
                      <a:pt x="0" y="6"/>
                    </a:cubicBezTo>
                    <a:cubicBezTo>
                      <a:pt x="0" y="8"/>
                      <a:pt x="2" y="9"/>
                      <a:pt x="4" y="9"/>
                    </a:cubicBezTo>
                    <a:cubicBezTo>
                      <a:pt x="19" y="13"/>
                      <a:pt x="19" y="13"/>
                      <a:pt x="19" y="13"/>
                    </a:cubicBezTo>
                    <a:cubicBezTo>
                      <a:pt x="22" y="14"/>
                      <a:pt x="25" y="15"/>
                      <a:pt x="28" y="15"/>
                    </a:cubicBezTo>
                    <a:cubicBezTo>
                      <a:pt x="37" y="15"/>
                      <a:pt x="37" y="15"/>
                      <a:pt x="37" y="15"/>
                    </a:cubicBezTo>
                    <a:cubicBezTo>
                      <a:pt x="41" y="15"/>
                      <a:pt x="40" y="12"/>
                      <a:pt x="39" y="12"/>
                    </a:cubicBezTo>
                    <a:cubicBezTo>
                      <a:pt x="35" y="11"/>
                      <a:pt x="28" y="9"/>
                      <a:pt x="21" y="5"/>
                    </a:cubicBezTo>
                    <a:cubicBezTo>
                      <a:pt x="16" y="2"/>
                      <a:pt x="2" y="0"/>
                      <a:pt x="2"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8" name="Freeform 347">
                <a:extLst>
                  <a:ext uri="{FF2B5EF4-FFF2-40B4-BE49-F238E27FC236}">
                    <a16:creationId xmlns:a16="http://schemas.microsoft.com/office/drawing/2014/main" id="{FA2F86AE-33A2-4532-BA83-FBD879C7B11F}"/>
                  </a:ext>
                </a:extLst>
              </p:cNvPr>
              <p:cNvSpPr>
                <a:spLocks/>
              </p:cNvSpPr>
              <p:nvPr/>
            </p:nvSpPr>
            <p:spPr bwMode="auto">
              <a:xfrm>
                <a:off x="3468045" y="3227818"/>
                <a:ext cx="80962" cy="42863"/>
              </a:xfrm>
              <a:custGeom>
                <a:avLst/>
                <a:gdLst>
                  <a:gd name="T0" fmla="*/ 2 w 27"/>
                  <a:gd name="T1" fmla="*/ 0 h 14"/>
                  <a:gd name="T2" fmla="*/ 1 w 27"/>
                  <a:gd name="T3" fmla="*/ 5 h 14"/>
                  <a:gd name="T4" fmla="*/ 23 w 27"/>
                  <a:gd name="T5" fmla="*/ 13 h 14"/>
                  <a:gd name="T6" fmla="*/ 26 w 27"/>
                  <a:gd name="T7" fmla="*/ 13 h 14"/>
                  <a:gd name="T8" fmla="*/ 11 w 27"/>
                  <a:gd name="T9" fmla="*/ 1 h 14"/>
                  <a:gd name="T10" fmla="*/ 2 w 27"/>
                  <a:gd name="T11" fmla="*/ 0 h 14"/>
                </a:gdLst>
                <a:ahLst/>
                <a:cxnLst>
                  <a:cxn ang="0">
                    <a:pos x="T0" y="T1"/>
                  </a:cxn>
                  <a:cxn ang="0">
                    <a:pos x="T2" y="T3"/>
                  </a:cxn>
                  <a:cxn ang="0">
                    <a:pos x="T4" y="T5"/>
                  </a:cxn>
                  <a:cxn ang="0">
                    <a:pos x="T6" y="T7"/>
                  </a:cxn>
                  <a:cxn ang="0">
                    <a:pos x="T8" y="T9"/>
                  </a:cxn>
                  <a:cxn ang="0">
                    <a:pos x="T10" y="T11"/>
                  </a:cxn>
                </a:cxnLst>
                <a:rect l="0" t="0" r="r" b="b"/>
                <a:pathLst>
                  <a:path w="27" h="14">
                    <a:moveTo>
                      <a:pt x="2" y="0"/>
                    </a:moveTo>
                    <a:cubicBezTo>
                      <a:pt x="2" y="2"/>
                      <a:pt x="1" y="4"/>
                      <a:pt x="1" y="5"/>
                    </a:cubicBezTo>
                    <a:cubicBezTo>
                      <a:pt x="0" y="7"/>
                      <a:pt x="23" y="13"/>
                      <a:pt x="23" y="13"/>
                    </a:cubicBezTo>
                    <a:cubicBezTo>
                      <a:pt x="24" y="13"/>
                      <a:pt x="27" y="14"/>
                      <a:pt x="26" y="13"/>
                    </a:cubicBezTo>
                    <a:cubicBezTo>
                      <a:pt x="21" y="10"/>
                      <a:pt x="11" y="4"/>
                      <a:pt x="11" y="1"/>
                    </a:cubicBezTo>
                    <a:lnTo>
                      <a:pt x="2"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9" name="Freeform 348">
                <a:extLst>
                  <a:ext uri="{FF2B5EF4-FFF2-40B4-BE49-F238E27FC236}">
                    <a16:creationId xmlns:a16="http://schemas.microsoft.com/office/drawing/2014/main" id="{17384227-F7EC-4E60-8FB5-93EBDB282972}"/>
                  </a:ext>
                </a:extLst>
              </p:cNvPr>
              <p:cNvSpPr>
                <a:spLocks/>
              </p:cNvSpPr>
              <p:nvPr/>
            </p:nvSpPr>
            <p:spPr bwMode="auto">
              <a:xfrm>
                <a:off x="3510908" y="2802368"/>
                <a:ext cx="233362" cy="127000"/>
              </a:xfrm>
              <a:custGeom>
                <a:avLst/>
                <a:gdLst>
                  <a:gd name="T0" fmla="*/ 70 w 77"/>
                  <a:gd name="T1" fmla="*/ 26 h 42"/>
                  <a:gd name="T2" fmla="*/ 75 w 77"/>
                  <a:gd name="T3" fmla="*/ 35 h 42"/>
                  <a:gd name="T4" fmla="*/ 65 w 77"/>
                  <a:gd name="T5" fmla="*/ 40 h 42"/>
                  <a:gd name="T6" fmla="*/ 10 w 77"/>
                  <a:gd name="T7" fmla="*/ 27 h 42"/>
                  <a:gd name="T8" fmla="*/ 2 w 77"/>
                  <a:gd name="T9" fmla="*/ 11 h 42"/>
                  <a:gd name="T10" fmla="*/ 18 w 77"/>
                  <a:gd name="T11" fmla="*/ 3 h 42"/>
                  <a:gd name="T12" fmla="*/ 70 w 77"/>
                  <a:gd name="T13" fmla="*/ 26 h 42"/>
                </a:gdLst>
                <a:ahLst/>
                <a:cxnLst>
                  <a:cxn ang="0">
                    <a:pos x="T0" y="T1"/>
                  </a:cxn>
                  <a:cxn ang="0">
                    <a:pos x="T2" y="T3"/>
                  </a:cxn>
                  <a:cxn ang="0">
                    <a:pos x="T4" y="T5"/>
                  </a:cxn>
                  <a:cxn ang="0">
                    <a:pos x="T6" y="T7"/>
                  </a:cxn>
                  <a:cxn ang="0">
                    <a:pos x="T8" y="T9"/>
                  </a:cxn>
                  <a:cxn ang="0">
                    <a:pos x="T10" y="T11"/>
                  </a:cxn>
                  <a:cxn ang="0">
                    <a:pos x="T12" y="T13"/>
                  </a:cxn>
                </a:cxnLst>
                <a:rect l="0" t="0" r="r" b="b"/>
                <a:pathLst>
                  <a:path w="77" h="42">
                    <a:moveTo>
                      <a:pt x="70" y="26"/>
                    </a:moveTo>
                    <a:cubicBezTo>
                      <a:pt x="74" y="27"/>
                      <a:pt x="77" y="31"/>
                      <a:pt x="75" y="35"/>
                    </a:cubicBezTo>
                    <a:cubicBezTo>
                      <a:pt x="74" y="39"/>
                      <a:pt x="69" y="42"/>
                      <a:pt x="65" y="40"/>
                    </a:cubicBezTo>
                    <a:cubicBezTo>
                      <a:pt x="10" y="27"/>
                      <a:pt x="10" y="27"/>
                      <a:pt x="10" y="27"/>
                    </a:cubicBezTo>
                    <a:cubicBezTo>
                      <a:pt x="3" y="25"/>
                      <a:pt x="0" y="17"/>
                      <a:pt x="2" y="11"/>
                    </a:cubicBezTo>
                    <a:cubicBezTo>
                      <a:pt x="4" y="4"/>
                      <a:pt x="11" y="0"/>
                      <a:pt x="18" y="3"/>
                    </a:cubicBezTo>
                    <a:lnTo>
                      <a:pt x="70" y="26"/>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0" name="Freeform 349">
                <a:extLst>
                  <a:ext uri="{FF2B5EF4-FFF2-40B4-BE49-F238E27FC236}">
                    <a16:creationId xmlns:a16="http://schemas.microsoft.com/office/drawing/2014/main" id="{9AD6C1F9-FC67-4D49-918A-F6B06C0E7352}"/>
                  </a:ext>
                </a:extLst>
              </p:cNvPr>
              <p:cNvSpPr>
                <a:spLocks/>
              </p:cNvSpPr>
              <p:nvPr/>
            </p:nvSpPr>
            <p:spPr bwMode="auto">
              <a:xfrm>
                <a:off x="3474395" y="2996043"/>
                <a:ext cx="60325" cy="250825"/>
              </a:xfrm>
              <a:custGeom>
                <a:avLst/>
                <a:gdLst>
                  <a:gd name="T0" fmla="*/ 0 w 20"/>
                  <a:gd name="T1" fmla="*/ 80 h 83"/>
                  <a:gd name="T2" fmla="*/ 9 w 20"/>
                  <a:gd name="T3" fmla="*/ 80 h 83"/>
                  <a:gd name="T4" fmla="*/ 20 w 20"/>
                  <a:gd name="T5" fmla="*/ 9 h 83"/>
                  <a:gd name="T6" fmla="*/ 12 w 20"/>
                  <a:gd name="T7" fmla="*/ 0 h 83"/>
                  <a:gd name="T8" fmla="*/ 4 w 20"/>
                  <a:gd name="T9" fmla="*/ 8 h 83"/>
                  <a:gd name="T10" fmla="*/ 0 w 20"/>
                  <a:gd name="T11" fmla="*/ 80 h 83"/>
                </a:gdLst>
                <a:ahLst/>
                <a:cxnLst>
                  <a:cxn ang="0">
                    <a:pos x="T0" y="T1"/>
                  </a:cxn>
                  <a:cxn ang="0">
                    <a:pos x="T2" y="T3"/>
                  </a:cxn>
                  <a:cxn ang="0">
                    <a:pos x="T4" y="T5"/>
                  </a:cxn>
                  <a:cxn ang="0">
                    <a:pos x="T6" y="T7"/>
                  </a:cxn>
                  <a:cxn ang="0">
                    <a:pos x="T8" y="T9"/>
                  </a:cxn>
                  <a:cxn ang="0">
                    <a:pos x="T10" y="T11"/>
                  </a:cxn>
                </a:cxnLst>
                <a:rect l="0" t="0" r="r" b="b"/>
                <a:pathLst>
                  <a:path w="20" h="83">
                    <a:moveTo>
                      <a:pt x="0" y="80"/>
                    </a:moveTo>
                    <a:cubicBezTo>
                      <a:pt x="0" y="82"/>
                      <a:pt x="9" y="83"/>
                      <a:pt x="9" y="80"/>
                    </a:cubicBezTo>
                    <a:cubicBezTo>
                      <a:pt x="20" y="9"/>
                      <a:pt x="20" y="9"/>
                      <a:pt x="20" y="9"/>
                    </a:cubicBezTo>
                    <a:cubicBezTo>
                      <a:pt x="20" y="5"/>
                      <a:pt x="17" y="1"/>
                      <a:pt x="12" y="0"/>
                    </a:cubicBezTo>
                    <a:cubicBezTo>
                      <a:pt x="8" y="0"/>
                      <a:pt x="4" y="3"/>
                      <a:pt x="4" y="8"/>
                    </a:cubicBezTo>
                    <a:cubicBezTo>
                      <a:pt x="0" y="30"/>
                      <a:pt x="4" y="50"/>
                      <a:pt x="0" y="80"/>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1" name="Freeform 350">
                <a:extLst>
                  <a:ext uri="{FF2B5EF4-FFF2-40B4-BE49-F238E27FC236}">
                    <a16:creationId xmlns:a16="http://schemas.microsoft.com/office/drawing/2014/main" id="{4924E11F-6A3F-4252-AF59-9DCE5B3E3D64}"/>
                  </a:ext>
                </a:extLst>
              </p:cNvPr>
              <p:cNvSpPr>
                <a:spLocks/>
              </p:cNvSpPr>
              <p:nvPr/>
            </p:nvSpPr>
            <p:spPr bwMode="auto">
              <a:xfrm>
                <a:off x="3691883" y="2876981"/>
                <a:ext cx="49212" cy="49213"/>
              </a:xfrm>
              <a:custGeom>
                <a:avLst/>
                <a:gdLst>
                  <a:gd name="T0" fmla="*/ 16 w 16"/>
                  <a:gd name="T1" fmla="*/ 8 h 16"/>
                  <a:gd name="T2" fmla="*/ 7 w 16"/>
                  <a:gd name="T3" fmla="*/ 15 h 16"/>
                  <a:gd name="T4" fmla="*/ 0 w 16"/>
                  <a:gd name="T5" fmla="*/ 7 h 16"/>
                  <a:gd name="T6" fmla="*/ 9 w 16"/>
                  <a:gd name="T7" fmla="*/ 0 h 16"/>
                  <a:gd name="T8" fmla="*/ 16 w 16"/>
                  <a:gd name="T9" fmla="*/ 8 h 16"/>
                </a:gdLst>
                <a:ahLst/>
                <a:cxnLst>
                  <a:cxn ang="0">
                    <a:pos x="T0" y="T1"/>
                  </a:cxn>
                  <a:cxn ang="0">
                    <a:pos x="T2" y="T3"/>
                  </a:cxn>
                  <a:cxn ang="0">
                    <a:pos x="T4" y="T5"/>
                  </a:cxn>
                  <a:cxn ang="0">
                    <a:pos x="T6" y="T7"/>
                  </a:cxn>
                  <a:cxn ang="0">
                    <a:pos x="T8" y="T9"/>
                  </a:cxn>
                </a:cxnLst>
                <a:rect l="0" t="0" r="r" b="b"/>
                <a:pathLst>
                  <a:path w="16" h="16">
                    <a:moveTo>
                      <a:pt x="16" y="8"/>
                    </a:moveTo>
                    <a:cubicBezTo>
                      <a:pt x="15" y="13"/>
                      <a:pt x="11" y="16"/>
                      <a:pt x="7" y="15"/>
                    </a:cubicBezTo>
                    <a:cubicBezTo>
                      <a:pt x="3" y="15"/>
                      <a:pt x="0" y="11"/>
                      <a:pt x="0" y="7"/>
                    </a:cubicBezTo>
                    <a:cubicBezTo>
                      <a:pt x="0" y="3"/>
                      <a:pt x="4" y="0"/>
                      <a:pt x="9" y="0"/>
                    </a:cubicBezTo>
                    <a:cubicBezTo>
                      <a:pt x="13" y="0"/>
                      <a:pt x="16" y="4"/>
                      <a:pt x="16" y="8"/>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2" name="Freeform 351">
                <a:extLst>
                  <a:ext uri="{FF2B5EF4-FFF2-40B4-BE49-F238E27FC236}">
                    <a16:creationId xmlns:a16="http://schemas.microsoft.com/office/drawing/2014/main" id="{791126F9-8E19-4EF8-A30D-BC5276D3622C}"/>
                  </a:ext>
                </a:extLst>
              </p:cNvPr>
              <p:cNvSpPr>
                <a:spLocks/>
              </p:cNvSpPr>
              <p:nvPr/>
            </p:nvSpPr>
            <p:spPr bwMode="auto">
              <a:xfrm>
                <a:off x="3677595" y="2876981"/>
                <a:ext cx="63500" cy="247650"/>
              </a:xfrm>
              <a:custGeom>
                <a:avLst/>
                <a:gdLst>
                  <a:gd name="T0" fmla="*/ 0 w 21"/>
                  <a:gd name="T1" fmla="*/ 79 h 82"/>
                  <a:gd name="T2" fmla="*/ 9 w 21"/>
                  <a:gd name="T3" fmla="*/ 80 h 82"/>
                  <a:gd name="T4" fmla="*/ 21 w 21"/>
                  <a:gd name="T5" fmla="*/ 8 h 82"/>
                  <a:gd name="T6" fmla="*/ 14 w 21"/>
                  <a:gd name="T7" fmla="*/ 0 h 82"/>
                  <a:gd name="T8" fmla="*/ 5 w 21"/>
                  <a:gd name="T9" fmla="*/ 7 h 82"/>
                  <a:gd name="T10" fmla="*/ 0 w 21"/>
                  <a:gd name="T11" fmla="*/ 79 h 82"/>
                </a:gdLst>
                <a:ahLst/>
                <a:cxnLst>
                  <a:cxn ang="0">
                    <a:pos x="T0" y="T1"/>
                  </a:cxn>
                  <a:cxn ang="0">
                    <a:pos x="T2" y="T3"/>
                  </a:cxn>
                  <a:cxn ang="0">
                    <a:pos x="T4" y="T5"/>
                  </a:cxn>
                  <a:cxn ang="0">
                    <a:pos x="T6" y="T7"/>
                  </a:cxn>
                  <a:cxn ang="0">
                    <a:pos x="T8" y="T9"/>
                  </a:cxn>
                  <a:cxn ang="0">
                    <a:pos x="T10" y="T11"/>
                  </a:cxn>
                </a:cxnLst>
                <a:rect l="0" t="0" r="r" b="b"/>
                <a:pathLst>
                  <a:path w="21" h="82">
                    <a:moveTo>
                      <a:pt x="0" y="79"/>
                    </a:moveTo>
                    <a:cubicBezTo>
                      <a:pt x="0" y="81"/>
                      <a:pt x="9" y="82"/>
                      <a:pt x="9" y="80"/>
                    </a:cubicBezTo>
                    <a:cubicBezTo>
                      <a:pt x="21" y="8"/>
                      <a:pt x="21" y="8"/>
                      <a:pt x="21" y="8"/>
                    </a:cubicBezTo>
                    <a:cubicBezTo>
                      <a:pt x="21" y="4"/>
                      <a:pt x="18" y="0"/>
                      <a:pt x="14" y="0"/>
                    </a:cubicBezTo>
                    <a:cubicBezTo>
                      <a:pt x="9" y="0"/>
                      <a:pt x="5" y="3"/>
                      <a:pt x="5" y="7"/>
                    </a:cubicBezTo>
                    <a:cubicBezTo>
                      <a:pt x="1" y="29"/>
                      <a:pt x="4" y="50"/>
                      <a:pt x="0" y="79"/>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3" name="Freeform 352">
                <a:extLst>
                  <a:ext uri="{FF2B5EF4-FFF2-40B4-BE49-F238E27FC236}">
                    <a16:creationId xmlns:a16="http://schemas.microsoft.com/office/drawing/2014/main" id="{6D903428-A4DC-4B27-A195-E66F35AF38A3}"/>
                  </a:ext>
                </a:extLst>
              </p:cNvPr>
              <p:cNvSpPr>
                <a:spLocks/>
              </p:cNvSpPr>
              <p:nvPr/>
            </p:nvSpPr>
            <p:spPr bwMode="auto">
              <a:xfrm>
                <a:off x="3485508" y="2996043"/>
                <a:ext cx="49212" cy="47625"/>
              </a:xfrm>
              <a:custGeom>
                <a:avLst/>
                <a:gdLst>
                  <a:gd name="T0" fmla="*/ 16 w 16"/>
                  <a:gd name="T1" fmla="*/ 9 h 16"/>
                  <a:gd name="T2" fmla="*/ 7 w 16"/>
                  <a:gd name="T3" fmla="*/ 16 h 16"/>
                  <a:gd name="T4" fmla="*/ 0 w 16"/>
                  <a:gd name="T5" fmla="*/ 8 h 16"/>
                  <a:gd name="T6" fmla="*/ 8 w 16"/>
                  <a:gd name="T7" fmla="*/ 0 h 16"/>
                  <a:gd name="T8" fmla="*/ 16 w 16"/>
                  <a:gd name="T9" fmla="*/ 9 h 16"/>
                </a:gdLst>
                <a:ahLst/>
                <a:cxnLst>
                  <a:cxn ang="0">
                    <a:pos x="T0" y="T1"/>
                  </a:cxn>
                  <a:cxn ang="0">
                    <a:pos x="T2" y="T3"/>
                  </a:cxn>
                  <a:cxn ang="0">
                    <a:pos x="T4" y="T5"/>
                  </a:cxn>
                  <a:cxn ang="0">
                    <a:pos x="T6" y="T7"/>
                  </a:cxn>
                  <a:cxn ang="0">
                    <a:pos x="T8" y="T9"/>
                  </a:cxn>
                </a:cxnLst>
                <a:rect l="0" t="0" r="r" b="b"/>
                <a:pathLst>
                  <a:path w="16" h="16">
                    <a:moveTo>
                      <a:pt x="16" y="9"/>
                    </a:moveTo>
                    <a:cubicBezTo>
                      <a:pt x="15" y="13"/>
                      <a:pt x="12" y="16"/>
                      <a:pt x="7" y="16"/>
                    </a:cubicBezTo>
                    <a:cubicBezTo>
                      <a:pt x="3" y="16"/>
                      <a:pt x="0" y="12"/>
                      <a:pt x="0" y="8"/>
                    </a:cubicBezTo>
                    <a:cubicBezTo>
                      <a:pt x="0" y="3"/>
                      <a:pt x="4" y="0"/>
                      <a:pt x="8" y="0"/>
                    </a:cubicBezTo>
                    <a:cubicBezTo>
                      <a:pt x="13" y="1"/>
                      <a:pt x="16" y="5"/>
                      <a:pt x="16" y="9"/>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4" name="Freeform 353">
                <a:extLst>
                  <a:ext uri="{FF2B5EF4-FFF2-40B4-BE49-F238E27FC236}">
                    <a16:creationId xmlns:a16="http://schemas.microsoft.com/office/drawing/2014/main" id="{A9A488C2-A84B-40B0-8C23-A13E8BBEFD11}"/>
                  </a:ext>
                </a:extLst>
              </p:cNvPr>
              <p:cNvSpPr>
                <a:spLocks/>
              </p:cNvSpPr>
              <p:nvPr/>
            </p:nvSpPr>
            <p:spPr bwMode="auto">
              <a:xfrm>
                <a:off x="3461695" y="2808718"/>
                <a:ext cx="79375" cy="234950"/>
              </a:xfrm>
              <a:custGeom>
                <a:avLst/>
                <a:gdLst>
                  <a:gd name="T0" fmla="*/ 24 w 26"/>
                  <a:gd name="T1" fmla="*/ 70 h 78"/>
                  <a:gd name="T2" fmla="*/ 16 w 26"/>
                  <a:gd name="T3" fmla="*/ 78 h 78"/>
                  <a:gd name="T4" fmla="*/ 8 w 26"/>
                  <a:gd name="T5" fmla="*/ 71 h 78"/>
                  <a:gd name="T6" fmla="*/ 0 w 26"/>
                  <a:gd name="T7" fmla="*/ 14 h 78"/>
                  <a:gd name="T8" fmla="*/ 12 w 26"/>
                  <a:gd name="T9" fmla="*/ 1 h 78"/>
                  <a:gd name="T10" fmla="*/ 26 w 26"/>
                  <a:gd name="T11" fmla="*/ 13 h 78"/>
                  <a:gd name="T12" fmla="*/ 24 w 26"/>
                  <a:gd name="T13" fmla="*/ 70 h 78"/>
                </a:gdLst>
                <a:ahLst/>
                <a:cxnLst>
                  <a:cxn ang="0">
                    <a:pos x="T0" y="T1"/>
                  </a:cxn>
                  <a:cxn ang="0">
                    <a:pos x="T2" y="T3"/>
                  </a:cxn>
                  <a:cxn ang="0">
                    <a:pos x="T4" y="T5"/>
                  </a:cxn>
                  <a:cxn ang="0">
                    <a:pos x="T6" y="T7"/>
                  </a:cxn>
                  <a:cxn ang="0">
                    <a:pos x="T8" y="T9"/>
                  </a:cxn>
                  <a:cxn ang="0">
                    <a:pos x="T10" y="T11"/>
                  </a:cxn>
                  <a:cxn ang="0">
                    <a:pos x="T12" y="T13"/>
                  </a:cxn>
                </a:cxnLst>
                <a:rect l="0" t="0" r="r" b="b"/>
                <a:pathLst>
                  <a:path w="26" h="78">
                    <a:moveTo>
                      <a:pt x="24" y="70"/>
                    </a:moveTo>
                    <a:cubicBezTo>
                      <a:pt x="24" y="74"/>
                      <a:pt x="21" y="78"/>
                      <a:pt x="16" y="78"/>
                    </a:cubicBezTo>
                    <a:cubicBezTo>
                      <a:pt x="12" y="78"/>
                      <a:pt x="8" y="75"/>
                      <a:pt x="8" y="71"/>
                    </a:cubicBezTo>
                    <a:cubicBezTo>
                      <a:pt x="0" y="14"/>
                      <a:pt x="0" y="14"/>
                      <a:pt x="0" y="14"/>
                    </a:cubicBezTo>
                    <a:cubicBezTo>
                      <a:pt x="0" y="7"/>
                      <a:pt x="5" y="1"/>
                      <a:pt x="12" y="1"/>
                    </a:cubicBezTo>
                    <a:cubicBezTo>
                      <a:pt x="19" y="0"/>
                      <a:pt x="26" y="6"/>
                      <a:pt x="26" y="13"/>
                    </a:cubicBezTo>
                    <a:lnTo>
                      <a:pt x="24" y="7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5" name="Freeform 354">
                <a:extLst>
                  <a:ext uri="{FF2B5EF4-FFF2-40B4-BE49-F238E27FC236}">
                    <a16:creationId xmlns:a16="http://schemas.microsoft.com/office/drawing/2014/main" id="{8C153925-0F57-4C22-8CA3-D9CB8C190066}"/>
                  </a:ext>
                </a:extLst>
              </p:cNvPr>
              <p:cNvSpPr>
                <a:spLocks/>
              </p:cNvSpPr>
              <p:nvPr/>
            </p:nvSpPr>
            <p:spPr bwMode="auto">
              <a:xfrm>
                <a:off x="3418833" y="2796018"/>
                <a:ext cx="52387" cy="117475"/>
              </a:xfrm>
              <a:custGeom>
                <a:avLst/>
                <a:gdLst>
                  <a:gd name="T0" fmla="*/ 1 w 17"/>
                  <a:gd name="T1" fmla="*/ 17 h 39"/>
                  <a:gd name="T2" fmla="*/ 5 w 17"/>
                  <a:gd name="T3" fmla="*/ 32 h 39"/>
                  <a:gd name="T4" fmla="*/ 8 w 17"/>
                  <a:gd name="T5" fmla="*/ 34 h 39"/>
                  <a:gd name="T6" fmla="*/ 12 w 17"/>
                  <a:gd name="T7" fmla="*/ 37 h 39"/>
                  <a:gd name="T8" fmla="*/ 15 w 17"/>
                  <a:gd name="T9" fmla="*/ 38 h 39"/>
                  <a:gd name="T10" fmla="*/ 14 w 17"/>
                  <a:gd name="T11" fmla="*/ 35 h 39"/>
                  <a:gd name="T12" fmla="*/ 15 w 17"/>
                  <a:gd name="T13" fmla="*/ 31 h 39"/>
                  <a:gd name="T14" fmla="*/ 14 w 17"/>
                  <a:gd name="T15" fmla="*/ 27 h 39"/>
                  <a:gd name="T16" fmla="*/ 17 w 17"/>
                  <a:gd name="T17" fmla="*/ 27 h 39"/>
                  <a:gd name="T18" fmla="*/ 12 w 17"/>
                  <a:gd name="T19" fmla="*/ 18 h 39"/>
                  <a:gd name="T20" fmla="*/ 10 w 17"/>
                  <a:gd name="T21" fmla="*/ 17 h 39"/>
                  <a:gd name="T22" fmla="*/ 7 w 17"/>
                  <a:gd name="T23" fmla="*/ 0 h 39"/>
                  <a:gd name="T24" fmla="*/ 0 w 17"/>
                  <a:gd name="T25" fmla="*/ 6 h 39"/>
                  <a:gd name="T26" fmla="*/ 1 w 17"/>
                  <a:gd name="T27" fmla="*/ 1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39">
                    <a:moveTo>
                      <a:pt x="1" y="17"/>
                    </a:moveTo>
                    <a:cubicBezTo>
                      <a:pt x="1" y="24"/>
                      <a:pt x="2" y="26"/>
                      <a:pt x="5" y="32"/>
                    </a:cubicBezTo>
                    <a:cubicBezTo>
                      <a:pt x="6" y="36"/>
                      <a:pt x="8" y="36"/>
                      <a:pt x="8" y="34"/>
                    </a:cubicBezTo>
                    <a:cubicBezTo>
                      <a:pt x="9" y="38"/>
                      <a:pt x="12" y="39"/>
                      <a:pt x="12" y="37"/>
                    </a:cubicBezTo>
                    <a:cubicBezTo>
                      <a:pt x="12" y="37"/>
                      <a:pt x="14" y="39"/>
                      <a:pt x="15" y="38"/>
                    </a:cubicBezTo>
                    <a:cubicBezTo>
                      <a:pt x="15" y="37"/>
                      <a:pt x="14" y="35"/>
                      <a:pt x="14" y="35"/>
                    </a:cubicBezTo>
                    <a:cubicBezTo>
                      <a:pt x="15" y="35"/>
                      <a:pt x="16" y="34"/>
                      <a:pt x="15" y="31"/>
                    </a:cubicBezTo>
                    <a:cubicBezTo>
                      <a:pt x="14" y="29"/>
                      <a:pt x="14" y="27"/>
                      <a:pt x="14" y="27"/>
                    </a:cubicBezTo>
                    <a:cubicBezTo>
                      <a:pt x="15" y="29"/>
                      <a:pt x="17" y="29"/>
                      <a:pt x="17" y="27"/>
                    </a:cubicBezTo>
                    <a:cubicBezTo>
                      <a:pt x="16" y="25"/>
                      <a:pt x="14" y="21"/>
                      <a:pt x="12" y="18"/>
                    </a:cubicBezTo>
                    <a:cubicBezTo>
                      <a:pt x="11" y="17"/>
                      <a:pt x="11" y="17"/>
                      <a:pt x="10" y="17"/>
                    </a:cubicBezTo>
                    <a:cubicBezTo>
                      <a:pt x="7" y="0"/>
                      <a:pt x="7" y="0"/>
                      <a:pt x="7" y="0"/>
                    </a:cubicBezTo>
                    <a:cubicBezTo>
                      <a:pt x="0" y="6"/>
                      <a:pt x="0" y="6"/>
                      <a:pt x="0" y="6"/>
                    </a:cubicBezTo>
                    <a:lnTo>
                      <a:pt x="1" y="17"/>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6" name="Freeform 355">
                <a:extLst>
                  <a:ext uri="{FF2B5EF4-FFF2-40B4-BE49-F238E27FC236}">
                    <a16:creationId xmlns:a16="http://schemas.microsoft.com/office/drawing/2014/main" id="{CA6ECABB-995F-4878-A3C2-F488B4E41A0E}"/>
                  </a:ext>
                </a:extLst>
              </p:cNvPr>
              <p:cNvSpPr>
                <a:spLocks/>
              </p:cNvSpPr>
              <p:nvPr/>
            </p:nvSpPr>
            <p:spPr bwMode="auto">
              <a:xfrm>
                <a:off x="3461695" y="2842056"/>
                <a:ext cx="103187" cy="382588"/>
              </a:xfrm>
              <a:custGeom>
                <a:avLst/>
                <a:gdLst>
                  <a:gd name="T0" fmla="*/ 36 w 65"/>
                  <a:gd name="T1" fmla="*/ 241 h 241"/>
                  <a:gd name="T2" fmla="*/ 0 w 65"/>
                  <a:gd name="T3" fmla="*/ 241 h 241"/>
                  <a:gd name="T4" fmla="*/ 4 w 65"/>
                  <a:gd name="T5" fmla="*/ 121 h 241"/>
                  <a:gd name="T6" fmla="*/ 0 w 65"/>
                  <a:gd name="T7" fmla="*/ 0 h 241"/>
                  <a:gd name="T8" fmla="*/ 65 w 65"/>
                  <a:gd name="T9" fmla="*/ 0 h 241"/>
                  <a:gd name="T10" fmla="*/ 46 w 65"/>
                  <a:gd name="T11" fmla="*/ 121 h 241"/>
                  <a:gd name="T12" fmla="*/ 36 w 65"/>
                  <a:gd name="T13" fmla="*/ 241 h 241"/>
                </a:gdLst>
                <a:ahLst/>
                <a:cxnLst>
                  <a:cxn ang="0">
                    <a:pos x="T0" y="T1"/>
                  </a:cxn>
                  <a:cxn ang="0">
                    <a:pos x="T2" y="T3"/>
                  </a:cxn>
                  <a:cxn ang="0">
                    <a:pos x="T4" y="T5"/>
                  </a:cxn>
                  <a:cxn ang="0">
                    <a:pos x="T6" y="T7"/>
                  </a:cxn>
                  <a:cxn ang="0">
                    <a:pos x="T8" y="T9"/>
                  </a:cxn>
                  <a:cxn ang="0">
                    <a:pos x="T10" y="T11"/>
                  </a:cxn>
                  <a:cxn ang="0">
                    <a:pos x="T12" y="T13"/>
                  </a:cxn>
                </a:cxnLst>
                <a:rect l="0" t="0" r="r" b="b"/>
                <a:pathLst>
                  <a:path w="65" h="241">
                    <a:moveTo>
                      <a:pt x="36" y="241"/>
                    </a:moveTo>
                    <a:lnTo>
                      <a:pt x="0" y="241"/>
                    </a:lnTo>
                    <a:lnTo>
                      <a:pt x="4" y="121"/>
                    </a:lnTo>
                    <a:lnTo>
                      <a:pt x="0" y="0"/>
                    </a:lnTo>
                    <a:lnTo>
                      <a:pt x="65" y="0"/>
                    </a:lnTo>
                    <a:lnTo>
                      <a:pt x="46" y="121"/>
                    </a:lnTo>
                    <a:lnTo>
                      <a:pt x="36" y="241"/>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7" name="Freeform 356">
                <a:extLst>
                  <a:ext uri="{FF2B5EF4-FFF2-40B4-BE49-F238E27FC236}">
                    <a16:creationId xmlns:a16="http://schemas.microsoft.com/office/drawing/2014/main" id="{34D538A0-39B7-4419-B838-5E0BB805FF51}"/>
                  </a:ext>
                </a:extLst>
              </p:cNvPr>
              <p:cNvSpPr>
                <a:spLocks/>
              </p:cNvSpPr>
              <p:nvPr/>
            </p:nvSpPr>
            <p:spPr bwMode="auto">
              <a:xfrm>
                <a:off x="3534720" y="2808718"/>
                <a:ext cx="212725" cy="307975"/>
              </a:xfrm>
              <a:custGeom>
                <a:avLst/>
                <a:gdLst>
                  <a:gd name="T0" fmla="*/ 44 w 70"/>
                  <a:gd name="T1" fmla="*/ 102 h 102"/>
                  <a:gd name="T2" fmla="*/ 63 w 70"/>
                  <a:gd name="T3" fmla="*/ 100 h 102"/>
                  <a:gd name="T4" fmla="*/ 70 w 70"/>
                  <a:gd name="T5" fmla="*/ 33 h 102"/>
                  <a:gd name="T6" fmla="*/ 63 w 70"/>
                  <a:gd name="T7" fmla="*/ 21 h 102"/>
                  <a:gd name="T8" fmla="*/ 9 w 70"/>
                  <a:gd name="T9" fmla="*/ 0 h 102"/>
                  <a:gd name="T10" fmla="*/ 0 w 70"/>
                  <a:gd name="T11" fmla="*/ 30 h 102"/>
                  <a:gd name="T12" fmla="*/ 48 w 70"/>
                  <a:gd name="T13" fmla="*/ 42 h 102"/>
                  <a:gd name="T14" fmla="*/ 44 w 70"/>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02">
                    <a:moveTo>
                      <a:pt x="44" y="102"/>
                    </a:moveTo>
                    <a:cubicBezTo>
                      <a:pt x="63" y="100"/>
                      <a:pt x="63" y="100"/>
                      <a:pt x="63" y="100"/>
                    </a:cubicBezTo>
                    <a:cubicBezTo>
                      <a:pt x="70" y="33"/>
                      <a:pt x="70" y="33"/>
                      <a:pt x="70" y="33"/>
                    </a:cubicBezTo>
                    <a:cubicBezTo>
                      <a:pt x="70" y="28"/>
                      <a:pt x="67" y="23"/>
                      <a:pt x="63" y="21"/>
                    </a:cubicBezTo>
                    <a:cubicBezTo>
                      <a:pt x="9" y="0"/>
                      <a:pt x="9" y="0"/>
                      <a:pt x="9" y="0"/>
                    </a:cubicBezTo>
                    <a:cubicBezTo>
                      <a:pt x="0" y="30"/>
                      <a:pt x="0" y="30"/>
                      <a:pt x="0" y="30"/>
                    </a:cubicBezTo>
                    <a:cubicBezTo>
                      <a:pt x="48" y="42"/>
                      <a:pt x="48" y="42"/>
                      <a:pt x="48" y="42"/>
                    </a:cubicBezTo>
                    <a:lnTo>
                      <a:pt x="44" y="102"/>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8" name="Freeform 357">
                <a:extLst>
                  <a:ext uri="{FF2B5EF4-FFF2-40B4-BE49-F238E27FC236}">
                    <a16:creationId xmlns:a16="http://schemas.microsoft.com/office/drawing/2014/main" id="{51DC9397-58C1-4E1B-A7AE-F661F0BD8C97}"/>
                  </a:ext>
                </a:extLst>
              </p:cNvPr>
              <p:cNvSpPr>
                <a:spLocks/>
              </p:cNvSpPr>
              <p:nvPr/>
            </p:nvSpPr>
            <p:spPr bwMode="auto">
              <a:xfrm>
                <a:off x="3379145" y="2699181"/>
                <a:ext cx="55562" cy="53975"/>
              </a:xfrm>
              <a:custGeom>
                <a:avLst/>
                <a:gdLst>
                  <a:gd name="T0" fmla="*/ 12 w 18"/>
                  <a:gd name="T1" fmla="*/ 2 h 18"/>
                  <a:gd name="T2" fmla="*/ 16 w 18"/>
                  <a:gd name="T3" fmla="*/ 12 h 18"/>
                  <a:gd name="T4" fmla="*/ 5 w 18"/>
                  <a:gd name="T5" fmla="*/ 16 h 18"/>
                  <a:gd name="T6" fmla="*/ 2 w 18"/>
                  <a:gd name="T7" fmla="*/ 5 h 18"/>
                  <a:gd name="T8" fmla="*/ 12 w 18"/>
                  <a:gd name="T9" fmla="*/ 2 h 18"/>
                </a:gdLst>
                <a:ahLst/>
                <a:cxnLst>
                  <a:cxn ang="0">
                    <a:pos x="T0" y="T1"/>
                  </a:cxn>
                  <a:cxn ang="0">
                    <a:pos x="T2" y="T3"/>
                  </a:cxn>
                  <a:cxn ang="0">
                    <a:pos x="T4" y="T5"/>
                  </a:cxn>
                  <a:cxn ang="0">
                    <a:pos x="T6" y="T7"/>
                  </a:cxn>
                  <a:cxn ang="0">
                    <a:pos x="T8" y="T9"/>
                  </a:cxn>
                </a:cxnLst>
                <a:rect l="0" t="0" r="r" b="b"/>
                <a:pathLst>
                  <a:path w="18" h="18">
                    <a:moveTo>
                      <a:pt x="12" y="2"/>
                    </a:moveTo>
                    <a:cubicBezTo>
                      <a:pt x="16" y="4"/>
                      <a:pt x="18" y="8"/>
                      <a:pt x="16" y="12"/>
                    </a:cubicBezTo>
                    <a:cubicBezTo>
                      <a:pt x="14" y="16"/>
                      <a:pt x="9" y="18"/>
                      <a:pt x="5" y="16"/>
                    </a:cubicBezTo>
                    <a:cubicBezTo>
                      <a:pt x="1" y="14"/>
                      <a:pt x="0" y="9"/>
                      <a:pt x="2" y="5"/>
                    </a:cubicBezTo>
                    <a:cubicBezTo>
                      <a:pt x="4" y="1"/>
                      <a:pt x="8" y="0"/>
                      <a:pt x="12" y="2"/>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9" name="Freeform 358">
                <a:extLst>
                  <a:ext uri="{FF2B5EF4-FFF2-40B4-BE49-F238E27FC236}">
                    <a16:creationId xmlns:a16="http://schemas.microsoft.com/office/drawing/2014/main" id="{6A8B9993-7C1C-48E7-A4AA-F60AB718ADE8}"/>
                  </a:ext>
                </a:extLst>
              </p:cNvPr>
              <p:cNvSpPr>
                <a:spLocks/>
              </p:cNvSpPr>
              <p:nvPr/>
            </p:nvSpPr>
            <p:spPr bwMode="auto">
              <a:xfrm>
                <a:off x="3431533" y="2564243"/>
                <a:ext cx="76200" cy="77788"/>
              </a:xfrm>
              <a:custGeom>
                <a:avLst/>
                <a:gdLst>
                  <a:gd name="T0" fmla="*/ 22 w 25"/>
                  <a:gd name="T1" fmla="*/ 18 h 26"/>
                  <a:gd name="T2" fmla="*/ 7 w 25"/>
                  <a:gd name="T3" fmla="*/ 23 h 26"/>
                  <a:gd name="T4" fmla="*/ 3 w 25"/>
                  <a:gd name="T5" fmla="*/ 8 h 26"/>
                  <a:gd name="T6" fmla="*/ 17 w 25"/>
                  <a:gd name="T7" fmla="*/ 3 h 26"/>
                  <a:gd name="T8" fmla="*/ 22 w 25"/>
                  <a:gd name="T9" fmla="*/ 18 h 26"/>
                </a:gdLst>
                <a:ahLst/>
                <a:cxnLst>
                  <a:cxn ang="0">
                    <a:pos x="T0" y="T1"/>
                  </a:cxn>
                  <a:cxn ang="0">
                    <a:pos x="T2" y="T3"/>
                  </a:cxn>
                  <a:cxn ang="0">
                    <a:pos x="T4" y="T5"/>
                  </a:cxn>
                  <a:cxn ang="0">
                    <a:pos x="T6" y="T7"/>
                  </a:cxn>
                  <a:cxn ang="0">
                    <a:pos x="T8" y="T9"/>
                  </a:cxn>
                </a:cxnLst>
                <a:rect l="0" t="0" r="r" b="b"/>
                <a:pathLst>
                  <a:path w="25" h="26">
                    <a:moveTo>
                      <a:pt x="22" y="18"/>
                    </a:moveTo>
                    <a:cubicBezTo>
                      <a:pt x="20" y="23"/>
                      <a:pt x="13" y="26"/>
                      <a:pt x="7" y="23"/>
                    </a:cubicBezTo>
                    <a:cubicBezTo>
                      <a:pt x="2" y="20"/>
                      <a:pt x="0" y="13"/>
                      <a:pt x="3" y="8"/>
                    </a:cubicBezTo>
                    <a:cubicBezTo>
                      <a:pt x="5" y="3"/>
                      <a:pt x="12" y="0"/>
                      <a:pt x="17" y="3"/>
                    </a:cubicBezTo>
                    <a:cubicBezTo>
                      <a:pt x="23" y="6"/>
                      <a:pt x="25" y="13"/>
                      <a:pt x="22" y="18"/>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0" name="Freeform 359">
                <a:extLst>
                  <a:ext uri="{FF2B5EF4-FFF2-40B4-BE49-F238E27FC236}">
                    <a16:creationId xmlns:a16="http://schemas.microsoft.com/office/drawing/2014/main" id="{6353D51F-D92A-4E90-B8E6-451CE9EA45BF}"/>
                  </a:ext>
                </a:extLst>
              </p:cNvPr>
              <p:cNvSpPr>
                <a:spLocks/>
              </p:cNvSpPr>
              <p:nvPr/>
            </p:nvSpPr>
            <p:spPr bwMode="auto">
              <a:xfrm>
                <a:off x="3385495" y="2588056"/>
                <a:ext cx="112712" cy="147638"/>
              </a:xfrm>
              <a:custGeom>
                <a:avLst/>
                <a:gdLst>
                  <a:gd name="T0" fmla="*/ 35 w 71"/>
                  <a:gd name="T1" fmla="*/ 0 h 93"/>
                  <a:gd name="T2" fmla="*/ 0 w 71"/>
                  <a:gd name="T3" fmla="*/ 80 h 93"/>
                  <a:gd name="T4" fmla="*/ 27 w 71"/>
                  <a:gd name="T5" fmla="*/ 93 h 93"/>
                  <a:gd name="T6" fmla="*/ 71 w 71"/>
                  <a:gd name="T7" fmla="*/ 19 h 93"/>
                  <a:gd name="T8" fmla="*/ 35 w 71"/>
                  <a:gd name="T9" fmla="*/ 0 h 93"/>
                </a:gdLst>
                <a:ahLst/>
                <a:cxnLst>
                  <a:cxn ang="0">
                    <a:pos x="T0" y="T1"/>
                  </a:cxn>
                  <a:cxn ang="0">
                    <a:pos x="T2" y="T3"/>
                  </a:cxn>
                  <a:cxn ang="0">
                    <a:pos x="T4" y="T5"/>
                  </a:cxn>
                  <a:cxn ang="0">
                    <a:pos x="T6" y="T7"/>
                  </a:cxn>
                  <a:cxn ang="0">
                    <a:pos x="T8" y="T9"/>
                  </a:cxn>
                </a:cxnLst>
                <a:rect l="0" t="0" r="r" b="b"/>
                <a:pathLst>
                  <a:path w="71" h="93">
                    <a:moveTo>
                      <a:pt x="35" y="0"/>
                    </a:moveTo>
                    <a:lnTo>
                      <a:pt x="0" y="80"/>
                    </a:lnTo>
                    <a:lnTo>
                      <a:pt x="27" y="93"/>
                    </a:lnTo>
                    <a:lnTo>
                      <a:pt x="71" y="19"/>
                    </a:lnTo>
                    <a:lnTo>
                      <a:pt x="35" y="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1" name="Freeform 360">
                <a:extLst>
                  <a:ext uri="{FF2B5EF4-FFF2-40B4-BE49-F238E27FC236}">
                    <a16:creationId xmlns:a16="http://schemas.microsoft.com/office/drawing/2014/main" id="{E82F6E55-BC67-4872-A217-2C3922B6CBCE}"/>
                  </a:ext>
                </a:extLst>
              </p:cNvPr>
              <p:cNvSpPr>
                <a:spLocks/>
              </p:cNvSpPr>
              <p:nvPr/>
            </p:nvSpPr>
            <p:spPr bwMode="auto">
              <a:xfrm>
                <a:off x="3412483" y="2832531"/>
                <a:ext cx="39687" cy="17463"/>
              </a:xfrm>
              <a:custGeom>
                <a:avLst/>
                <a:gdLst>
                  <a:gd name="T0" fmla="*/ 25 w 25"/>
                  <a:gd name="T1" fmla="*/ 8 h 11"/>
                  <a:gd name="T2" fmla="*/ 2 w 25"/>
                  <a:gd name="T3" fmla="*/ 11 h 11"/>
                  <a:gd name="T4" fmla="*/ 0 w 25"/>
                  <a:gd name="T5" fmla="*/ 6 h 11"/>
                  <a:gd name="T6" fmla="*/ 23 w 25"/>
                  <a:gd name="T7" fmla="*/ 0 h 11"/>
                  <a:gd name="T8" fmla="*/ 25 w 25"/>
                  <a:gd name="T9" fmla="*/ 8 h 11"/>
                </a:gdLst>
                <a:ahLst/>
                <a:cxnLst>
                  <a:cxn ang="0">
                    <a:pos x="T0" y="T1"/>
                  </a:cxn>
                  <a:cxn ang="0">
                    <a:pos x="T2" y="T3"/>
                  </a:cxn>
                  <a:cxn ang="0">
                    <a:pos x="T4" y="T5"/>
                  </a:cxn>
                  <a:cxn ang="0">
                    <a:pos x="T6" y="T7"/>
                  </a:cxn>
                  <a:cxn ang="0">
                    <a:pos x="T8" y="T9"/>
                  </a:cxn>
                </a:cxnLst>
                <a:rect l="0" t="0" r="r" b="b"/>
                <a:pathLst>
                  <a:path w="25" h="11">
                    <a:moveTo>
                      <a:pt x="25" y="8"/>
                    </a:moveTo>
                    <a:lnTo>
                      <a:pt x="2" y="11"/>
                    </a:lnTo>
                    <a:lnTo>
                      <a:pt x="0" y="6"/>
                    </a:lnTo>
                    <a:lnTo>
                      <a:pt x="23" y="0"/>
                    </a:lnTo>
                    <a:lnTo>
                      <a:pt x="25" y="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2" name="Freeform 361">
                <a:extLst>
                  <a:ext uri="{FF2B5EF4-FFF2-40B4-BE49-F238E27FC236}">
                    <a16:creationId xmlns:a16="http://schemas.microsoft.com/office/drawing/2014/main" id="{4462B339-F388-415F-94B3-067DA71F0F4F}"/>
                  </a:ext>
                </a:extLst>
              </p:cNvPr>
              <p:cNvSpPr>
                <a:spLocks/>
              </p:cNvSpPr>
              <p:nvPr/>
            </p:nvSpPr>
            <p:spPr bwMode="auto">
              <a:xfrm>
                <a:off x="3379145" y="2699181"/>
                <a:ext cx="55562" cy="52388"/>
              </a:xfrm>
              <a:custGeom>
                <a:avLst/>
                <a:gdLst>
                  <a:gd name="T0" fmla="*/ 11 w 18"/>
                  <a:gd name="T1" fmla="*/ 16 h 17"/>
                  <a:gd name="T2" fmla="*/ 1 w 18"/>
                  <a:gd name="T3" fmla="*/ 11 h 17"/>
                  <a:gd name="T4" fmla="*/ 7 w 18"/>
                  <a:gd name="T5" fmla="*/ 1 h 17"/>
                  <a:gd name="T6" fmla="*/ 17 w 18"/>
                  <a:gd name="T7" fmla="*/ 7 h 17"/>
                  <a:gd name="T8" fmla="*/ 11 w 18"/>
                  <a:gd name="T9" fmla="*/ 16 h 17"/>
                </a:gdLst>
                <a:ahLst/>
                <a:cxnLst>
                  <a:cxn ang="0">
                    <a:pos x="T0" y="T1"/>
                  </a:cxn>
                  <a:cxn ang="0">
                    <a:pos x="T2" y="T3"/>
                  </a:cxn>
                  <a:cxn ang="0">
                    <a:pos x="T4" y="T5"/>
                  </a:cxn>
                  <a:cxn ang="0">
                    <a:pos x="T6" y="T7"/>
                  </a:cxn>
                  <a:cxn ang="0">
                    <a:pos x="T8" y="T9"/>
                  </a:cxn>
                </a:cxnLst>
                <a:rect l="0" t="0" r="r" b="b"/>
                <a:pathLst>
                  <a:path w="18" h="17">
                    <a:moveTo>
                      <a:pt x="11" y="16"/>
                    </a:moveTo>
                    <a:cubicBezTo>
                      <a:pt x="7" y="17"/>
                      <a:pt x="2" y="15"/>
                      <a:pt x="1" y="11"/>
                    </a:cubicBezTo>
                    <a:cubicBezTo>
                      <a:pt x="0" y="6"/>
                      <a:pt x="3" y="2"/>
                      <a:pt x="7" y="1"/>
                    </a:cubicBezTo>
                    <a:cubicBezTo>
                      <a:pt x="11" y="0"/>
                      <a:pt x="16" y="2"/>
                      <a:pt x="17" y="7"/>
                    </a:cubicBezTo>
                    <a:cubicBezTo>
                      <a:pt x="18" y="11"/>
                      <a:pt x="15" y="15"/>
                      <a:pt x="11" y="16"/>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3" name="Freeform 362">
                <a:extLst>
                  <a:ext uri="{FF2B5EF4-FFF2-40B4-BE49-F238E27FC236}">
                    <a16:creationId xmlns:a16="http://schemas.microsoft.com/office/drawing/2014/main" id="{1021B10E-C159-40C0-9D9A-D9AEC49D5150}"/>
                  </a:ext>
                </a:extLst>
              </p:cNvPr>
              <p:cNvSpPr>
                <a:spLocks/>
              </p:cNvSpPr>
              <p:nvPr/>
            </p:nvSpPr>
            <p:spPr bwMode="auto">
              <a:xfrm>
                <a:off x="3382320" y="2721406"/>
                <a:ext cx="69850" cy="120650"/>
              </a:xfrm>
              <a:custGeom>
                <a:avLst/>
                <a:gdLst>
                  <a:gd name="T0" fmla="*/ 44 w 44"/>
                  <a:gd name="T1" fmla="*/ 70 h 76"/>
                  <a:gd name="T2" fmla="*/ 31 w 44"/>
                  <a:gd name="T3" fmla="*/ 0 h 76"/>
                  <a:gd name="T4" fmla="*/ 0 w 44"/>
                  <a:gd name="T5" fmla="*/ 7 h 76"/>
                  <a:gd name="T6" fmla="*/ 18 w 44"/>
                  <a:gd name="T7" fmla="*/ 76 h 76"/>
                  <a:gd name="T8" fmla="*/ 44 w 44"/>
                  <a:gd name="T9" fmla="*/ 70 h 76"/>
                </a:gdLst>
                <a:ahLst/>
                <a:cxnLst>
                  <a:cxn ang="0">
                    <a:pos x="T0" y="T1"/>
                  </a:cxn>
                  <a:cxn ang="0">
                    <a:pos x="T2" y="T3"/>
                  </a:cxn>
                  <a:cxn ang="0">
                    <a:pos x="T4" y="T5"/>
                  </a:cxn>
                  <a:cxn ang="0">
                    <a:pos x="T6" y="T7"/>
                  </a:cxn>
                  <a:cxn ang="0">
                    <a:pos x="T8" y="T9"/>
                  </a:cxn>
                </a:cxnLst>
                <a:rect l="0" t="0" r="r" b="b"/>
                <a:pathLst>
                  <a:path w="44" h="76">
                    <a:moveTo>
                      <a:pt x="44" y="70"/>
                    </a:moveTo>
                    <a:lnTo>
                      <a:pt x="31" y="0"/>
                    </a:lnTo>
                    <a:lnTo>
                      <a:pt x="0" y="7"/>
                    </a:lnTo>
                    <a:lnTo>
                      <a:pt x="18" y="76"/>
                    </a:lnTo>
                    <a:lnTo>
                      <a:pt x="44" y="7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4" name="Freeform 363">
                <a:extLst>
                  <a:ext uri="{FF2B5EF4-FFF2-40B4-BE49-F238E27FC236}">
                    <a16:creationId xmlns:a16="http://schemas.microsoft.com/office/drawing/2014/main" id="{F96DEFCF-1248-4319-95E7-46E41F9F0A98}"/>
                  </a:ext>
                </a:extLst>
              </p:cNvPr>
              <p:cNvSpPr>
                <a:spLocks/>
              </p:cNvSpPr>
              <p:nvPr/>
            </p:nvSpPr>
            <p:spPr bwMode="auto">
              <a:xfrm>
                <a:off x="3631558" y="2753156"/>
                <a:ext cx="49212" cy="122238"/>
              </a:xfrm>
              <a:custGeom>
                <a:avLst/>
                <a:gdLst>
                  <a:gd name="T0" fmla="*/ 16 w 16"/>
                  <a:gd name="T1" fmla="*/ 16 h 40"/>
                  <a:gd name="T2" fmla="*/ 13 w 16"/>
                  <a:gd name="T3" fmla="*/ 32 h 40"/>
                  <a:gd name="T4" fmla="*/ 10 w 16"/>
                  <a:gd name="T5" fmla="*/ 34 h 40"/>
                  <a:gd name="T6" fmla="*/ 6 w 16"/>
                  <a:gd name="T7" fmla="*/ 37 h 40"/>
                  <a:gd name="T8" fmla="*/ 4 w 16"/>
                  <a:gd name="T9" fmla="*/ 38 h 40"/>
                  <a:gd name="T10" fmla="*/ 4 w 16"/>
                  <a:gd name="T11" fmla="*/ 35 h 40"/>
                  <a:gd name="T12" fmla="*/ 3 w 16"/>
                  <a:gd name="T13" fmla="*/ 31 h 40"/>
                  <a:gd name="T14" fmla="*/ 4 w 16"/>
                  <a:gd name="T15" fmla="*/ 27 h 40"/>
                  <a:gd name="T16" fmla="*/ 0 w 16"/>
                  <a:gd name="T17" fmla="*/ 28 h 40"/>
                  <a:gd name="T18" fmla="*/ 5 w 16"/>
                  <a:gd name="T19" fmla="*/ 18 h 40"/>
                  <a:gd name="T20" fmla="*/ 6 w 16"/>
                  <a:gd name="T21" fmla="*/ 17 h 40"/>
                  <a:gd name="T22" fmla="*/ 8 w 16"/>
                  <a:gd name="T23" fmla="*/ 0 h 40"/>
                  <a:gd name="T24" fmla="*/ 16 w 16"/>
                  <a:gd name="T25" fmla="*/ 5 h 40"/>
                  <a:gd name="T26" fmla="*/ 16 w 16"/>
                  <a:gd name="T27"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40">
                    <a:moveTo>
                      <a:pt x="16" y="16"/>
                    </a:moveTo>
                    <a:cubicBezTo>
                      <a:pt x="16" y="24"/>
                      <a:pt x="15" y="26"/>
                      <a:pt x="13" y="32"/>
                    </a:cubicBezTo>
                    <a:cubicBezTo>
                      <a:pt x="12" y="36"/>
                      <a:pt x="10" y="36"/>
                      <a:pt x="10" y="34"/>
                    </a:cubicBezTo>
                    <a:cubicBezTo>
                      <a:pt x="9" y="38"/>
                      <a:pt x="6" y="40"/>
                      <a:pt x="6" y="37"/>
                    </a:cubicBezTo>
                    <a:cubicBezTo>
                      <a:pt x="6" y="38"/>
                      <a:pt x="5" y="39"/>
                      <a:pt x="4" y="38"/>
                    </a:cubicBezTo>
                    <a:cubicBezTo>
                      <a:pt x="3" y="38"/>
                      <a:pt x="4" y="36"/>
                      <a:pt x="4" y="35"/>
                    </a:cubicBezTo>
                    <a:cubicBezTo>
                      <a:pt x="3" y="35"/>
                      <a:pt x="2" y="34"/>
                      <a:pt x="3" y="31"/>
                    </a:cubicBezTo>
                    <a:cubicBezTo>
                      <a:pt x="4" y="29"/>
                      <a:pt x="4" y="27"/>
                      <a:pt x="4" y="27"/>
                    </a:cubicBezTo>
                    <a:cubicBezTo>
                      <a:pt x="2" y="29"/>
                      <a:pt x="1" y="29"/>
                      <a:pt x="0" y="28"/>
                    </a:cubicBezTo>
                    <a:cubicBezTo>
                      <a:pt x="2" y="26"/>
                      <a:pt x="3" y="21"/>
                      <a:pt x="5" y="18"/>
                    </a:cubicBezTo>
                    <a:cubicBezTo>
                      <a:pt x="5" y="18"/>
                      <a:pt x="6" y="17"/>
                      <a:pt x="6" y="17"/>
                    </a:cubicBezTo>
                    <a:cubicBezTo>
                      <a:pt x="8" y="0"/>
                      <a:pt x="8" y="0"/>
                      <a:pt x="8" y="0"/>
                    </a:cubicBezTo>
                    <a:cubicBezTo>
                      <a:pt x="16" y="5"/>
                      <a:pt x="16" y="5"/>
                      <a:pt x="16" y="5"/>
                    </a:cubicBezTo>
                    <a:lnTo>
                      <a:pt x="16" y="16"/>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5" name="Freeform 364">
                <a:extLst>
                  <a:ext uri="{FF2B5EF4-FFF2-40B4-BE49-F238E27FC236}">
                    <a16:creationId xmlns:a16="http://schemas.microsoft.com/office/drawing/2014/main" id="{D1704B8F-4A44-4BCD-AAB4-F310EA51ED3A}"/>
                  </a:ext>
                </a:extLst>
              </p:cNvPr>
              <p:cNvSpPr>
                <a:spLocks/>
              </p:cNvSpPr>
              <p:nvPr/>
            </p:nvSpPr>
            <p:spPr bwMode="auto">
              <a:xfrm>
                <a:off x="3658545" y="2665843"/>
                <a:ext cx="55562" cy="52388"/>
              </a:xfrm>
              <a:custGeom>
                <a:avLst/>
                <a:gdLst>
                  <a:gd name="T0" fmla="*/ 4 w 18"/>
                  <a:gd name="T1" fmla="*/ 3 h 17"/>
                  <a:gd name="T2" fmla="*/ 3 w 18"/>
                  <a:gd name="T3" fmla="*/ 14 h 17"/>
                  <a:gd name="T4" fmla="*/ 14 w 18"/>
                  <a:gd name="T5" fmla="*/ 14 h 17"/>
                  <a:gd name="T6" fmla="*/ 15 w 18"/>
                  <a:gd name="T7" fmla="*/ 3 h 17"/>
                  <a:gd name="T8" fmla="*/ 4 w 18"/>
                  <a:gd name="T9" fmla="*/ 3 h 17"/>
                </a:gdLst>
                <a:ahLst/>
                <a:cxnLst>
                  <a:cxn ang="0">
                    <a:pos x="T0" y="T1"/>
                  </a:cxn>
                  <a:cxn ang="0">
                    <a:pos x="T2" y="T3"/>
                  </a:cxn>
                  <a:cxn ang="0">
                    <a:pos x="T4" y="T5"/>
                  </a:cxn>
                  <a:cxn ang="0">
                    <a:pos x="T6" y="T7"/>
                  </a:cxn>
                  <a:cxn ang="0">
                    <a:pos x="T8" y="T9"/>
                  </a:cxn>
                </a:cxnLst>
                <a:rect l="0" t="0" r="r" b="b"/>
                <a:pathLst>
                  <a:path w="18" h="17">
                    <a:moveTo>
                      <a:pt x="4" y="3"/>
                    </a:moveTo>
                    <a:cubicBezTo>
                      <a:pt x="0" y="6"/>
                      <a:pt x="0" y="11"/>
                      <a:pt x="3" y="14"/>
                    </a:cubicBezTo>
                    <a:cubicBezTo>
                      <a:pt x="6" y="17"/>
                      <a:pt x="11" y="17"/>
                      <a:pt x="14" y="14"/>
                    </a:cubicBezTo>
                    <a:cubicBezTo>
                      <a:pt x="18" y="11"/>
                      <a:pt x="18" y="6"/>
                      <a:pt x="15" y="3"/>
                    </a:cubicBezTo>
                    <a:cubicBezTo>
                      <a:pt x="12" y="0"/>
                      <a:pt x="7" y="0"/>
                      <a:pt x="4" y="3"/>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6" name="Freeform 365">
                <a:extLst>
                  <a:ext uri="{FF2B5EF4-FFF2-40B4-BE49-F238E27FC236}">
                    <a16:creationId xmlns:a16="http://schemas.microsoft.com/office/drawing/2014/main" id="{05751524-8A30-47F8-80C5-A4362D879305}"/>
                  </a:ext>
                </a:extLst>
              </p:cNvPr>
              <p:cNvSpPr>
                <a:spLocks/>
              </p:cNvSpPr>
              <p:nvPr/>
            </p:nvSpPr>
            <p:spPr bwMode="auto">
              <a:xfrm>
                <a:off x="3564883" y="2564243"/>
                <a:ext cx="73025" cy="74613"/>
              </a:xfrm>
              <a:custGeom>
                <a:avLst/>
                <a:gdLst>
                  <a:gd name="T0" fmla="*/ 4 w 24"/>
                  <a:gd name="T1" fmla="*/ 20 h 25"/>
                  <a:gd name="T2" fmla="*/ 20 w 24"/>
                  <a:gd name="T3" fmla="*/ 21 h 25"/>
                  <a:gd name="T4" fmla="*/ 20 w 24"/>
                  <a:gd name="T5" fmla="*/ 5 h 25"/>
                  <a:gd name="T6" fmla="*/ 5 w 24"/>
                  <a:gd name="T7" fmla="*/ 5 h 25"/>
                  <a:gd name="T8" fmla="*/ 4 w 24"/>
                  <a:gd name="T9" fmla="*/ 20 h 25"/>
                </a:gdLst>
                <a:ahLst/>
                <a:cxnLst>
                  <a:cxn ang="0">
                    <a:pos x="T0" y="T1"/>
                  </a:cxn>
                  <a:cxn ang="0">
                    <a:pos x="T2" y="T3"/>
                  </a:cxn>
                  <a:cxn ang="0">
                    <a:pos x="T4" y="T5"/>
                  </a:cxn>
                  <a:cxn ang="0">
                    <a:pos x="T6" y="T7"/>
                  </a:cxn>
                  <a:cxn ang="0">
                    <a:pos x="T8" y="T9"/>
                  </a:cxn>
                </a:cxnLst>
                <a:rect l="0" t="0" r="r" b="b"/>
                <a:pathLst>
                  <a:path w="24" h="25">
                    <a:moveTo>
                      <a:pt x="4" y="20"/>
                    </a:moveTo>
                    <a:cubicBezTo>
                      <a:pt x="8" y="25"/>
                      <a:pt x="15" y="25"/>
                      <a:pt x="20" y="21"/>
                    </a:cubicBezTo>
                    <a:cubicBezTo>
                      <a:pt x="24" y="16"/>
                      <a:pt x="24" y="10"/>
                      <a:pt x="20" y="5"/>
                    </a:cubicBezTo>
                    <a:cubicBezTo>
                      <a:pt x="16" y="1"/>
                      <a:pt x="9" y="0"/>
                      <a:pt x="5" y="5"/>
                    </a:cubicBezTo>
                    <a:cubicBezTo>
                      <a:pt x="0" y="9"/>
                      <a:pt x="0" y="16"/>
                      <a:pt x="4" y="20"/>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7" name="Freeform 366">
                <a:extLst>
                  <a:ext uri="{FF2B5EF4-FFF2-40B4-BE49-F238E27FC236}">
                    <a16:creationId xmlns:a16="http://schemas.microsoft.com/office/drawing/2014/main" id="{B43697F2-2EC6-46BD-ABE4-DE08CCAA1E5C}"/>
                  </a:ext>
                </a:extLst>
              </p:cNvPr>
              <p:cNvSpPr>
                <a:spLocks/>
              </p:cNvSpPr>
              <p:nvPr/>
            </p:nvSpPr>
            <p:spPr bwMode="auto">
              <a:xfrm>
                <a:off x="3577583" y="2578531"/>
                <a:ext cx="127000" cy="130175"/>
              </a:xfrm>
              <a:custGeom>
                <a:avLst/>
                <a:gdLst>
                  <a:gd name="T0" fmla="*/ 30 w 80"/>
                  <a:gd name="T1" fmla="*/ 0 h 82"/>
                  <a:gd name="T2" fmla="*/ 80 w 80"/>
                  <a:gd name="T3" fmla="*/ 61 h 82"/>
                  <a:gd name="T4" fmla="*/ 57 w 80"/>
                  <a:gd name="T5" fmla="*/ 82 h 82"/>
                  <a:gd name="T6" fmla="*/ 0 w 80"/>
                  <a:gd name="T7" fmla="*/ 29 h 82"/>
                  <a:gd name="T8" fmla="*/ 30 w 80"/>
                  <a:gd name="T9" fmla="*/ 0 h 82"/>
                </a:gdLst>
                <a:ahLst/>
                <a:cxnLst>
                  <a:cxn ang="0">
                    <a:pos x="T0" y="T1"/>
                  </a:cxn>
                  <a:cxn ang="0">
                    <a:pos x="T2" y="T3"/>
                  </a:cxn>
                  <a:cxn ang="0">
                    <a:pos x="T4" y="T5"/>
                  </a:cxn>
                  <a:cxn ang="0">
                    <a:pos x="T6" y="T7"/>
                  </a:cxn>
                  <a:cxn ang="0">
                    <a:pos x="T8" y="T9"/>
                  </a:cxn>
                </a:cxnLst>
                <a:rect l="0" t="0" r="r" b="b"/>
                <a:pathLst>
                  <a:path w="80" h="82">
                    <a:moveTo>
                      <a:pt x="30" y="0"/>
                    </a:moveTo>
                    <a:lnTo>
                      <a:pt x="80" y="61"/>
                    </a:lnTo>
                    <a:lnTo>
                      <a:pt x="57" y="82"/>
                    </a:lnTo>
                    <a:lnTo>
                      <a:pt x="0" y="29"/>
                    </a:lnTo>
                    <a:lnTo>
                      <a:pt x="30" y="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8" name="Freeform 367">
                <a:extLst>
                  <a:ext uri="{FF2B5EF4-FFF2-40B4-BE49-F238E27FC236}">
                    <a16:creationId xmlns:a16="http://schemas.microsoft.com/office/drawing/2014/main" id="{1482BE7F-640E-4A47-B8F4-08F13CD8F1F8}"/>
                  </a:ext>
                </a:extLst>
              </p:cNvPr>
              <p:cNvSpPr>
                <a:spLocks/>
              </p:cNvSpPr>
              <p:nvPr/>
            </p:nvSpPr>
            <p:spPr bwMode="auto">
              <a:xfrm>
                <a:off x="3647433" y="2789668"/>
                <a:ext cx="41275" cy="19050"/>
              </a:xfrm>
              <a:custGeom>
                <a:avLst/>
                <a:gdLst>
                  <a:gd name="T0" fmla="*/ 0 w 26"/>
                  <a:gd name="T1" fmla="*/ 8 h 12"/>
                  <a:gd name="T2" fmla="*/ 24 w 26"/>
                  <a:gd name="T3" fmla="*/ 12 h 12"/>
                  <a:gd name="T4" fmla="*/ 26 w 26"/>
                  <a:gd name="T5" fmla="*/ 4 h 12"/>
                  <a:gd name="T6" fmla="*/ 2 w 26"/>
                  <a:gd name="T7" fmla="*/ 0 h 12"/>
                  <a:gd name="T8" fmla="*/ 0 w 26"/>
                  <a:gd name="T9" fmla="*/ 8 h 12"/>
                </a:gdLst>
                <a:ahLst/>
                <a:cxnLst>
                  <a:cxn ang="0">
                    <a:pos x="T0" y="T1"/>
                  </a:cxn>
                  <a:cxn ang="0">
                    <a:pos x="T2" y="T3"/>
                  </a:cxn>
                  <a:cxn ang="0">
                    <a:pos x="T4" y="T5"/>
                  </a:cxn>
                  <a:cxn ang="0">
                    <a:pos x="T6" y="T7"/>
                  </a:cxn>
                  <a:cxn ang="0">
                    <a:pos x="T8" y="T9"/>
                  </a:cxn>
                </a:cxnLst>
                <a:rect l="0" t="0" r="r" b="b"/>
                <a:pathLst>
                  <a:path w="26" h="12">
                    <a:moveTo>
                      <a:pt x="0" y="8"/>
                    </a:moveTo>
                    <a:lnTo>
                      <a:pt x="24" y="12"/>
                    </a:lnTo>
                    <a:lnTo>
                      <a:pt x="26" y="4"/>
                    </a:lnTo>
                    <a:lnTo>
                      <a:pt x="2" y="0"/>
                    </a:lnTo>
                    <a:lnTo>
                      <a:pt x="0" y="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9" name="Freeform 368">
                <a:extLst>
                  <a:ext uri="{FF2B5EF4-FFF2-40B4-BE49-F238E27FC236}">
                    <a16:creationId xmlns:a16="http://schemas.microsoft.com/office/drawing/2014/main" id="{9F4FF36F-5FA6-44C6-A507-9FADCD321B7E}"/>
                  </a:ext>
                </a:extLst>
              </p:cNvPr>
              <p:cNvSpPr>
                <a:spLocks/>
              </p:cNvSpPr>
              <p:nvPr/>
            </p:nvSpPr>
            <p:spPr bwMode="auto">
              <a:xfrm>
                <a:off x="3658545" y="2665843"/>
                <a:ext cx="55562" cy="52388"/>
              </a:xfrm>
              <a:custGeom>
                <a:avLst/>
                <a:gdLst>
                  <a:gd name="T0" fmla="*/ 8 w 18"/>
                  <a:gd name="T1" fmla="*/ 16 h 17"/>
                  <a:gd name="T2" fmla="*/ 17 w 18"/>
                  <a:gd name="T3" fmla="*/ 10 h 17"/>
                  <a:gd name="T4" fmla="*/ 11 w 18"/>
                  <a:gd name="T5" fmla="*/ 1 h 17"/>
                  <a:gd name="T6" fmla="*/ 1 w 18"/>
                  <a:gd name="T7" fmla="*/ 7 h 17"/>
                  <a:gd name="T8" fmla="*/ 8 w 18"/>
                  <a:gd name="T9" fmla="*/ 16 h 17"/>
                </a:gdLst>
                <a:ahLst/>
                <a:cxnLst>
                  <a:cxn ang="0">
                    <a:pos x="T0" y="T1"/>
                  </a:cxn>
                  <a:cxn ang="0">
                    <a:pos x="T2" y="T3"/>
                  </a:cxn>
                  <a:cxn ang="0">
                    <a:pos x="T4" y="T5"/>
                  </a:cxn>
                  <a:cxn ang="0">
                    <a:pos x="T6" y="T7"/>
                  </a:cxn>
                  <a:cxn ang="0">
                    <a:pos x="T8" y="T9"/>
                  </a:cxn>
                </a:cxnLst>
                <a:rect l="0" t="0" r="r" b="b"/>
                <a:pathLst>
                  <a:path w="18" h="17">
                    <a:moveTo>
                      <a:pt x="8" y="16"/>
                    </a:moveTo>
                    <a:cubicBezTo>
                      <a:pt x="12" y="17"/>
                      <a:pt x="16" y="14"/>
                      <a:pt x="17" y="10"/>
                    </a:cubicBezTo>
                    <a:cubicBezTo>
                      <a:pt x="18" y="6"/>
                      <a:pt x="15" y="1"/>
                      <a:pt x="11" y="1"/>
                    </a:cubicBezTo>
                    <a:cubicBezTo>
                      <a:pt x="6" y="0"/>
                      <a:pt x="2" y="3"/>
                      <a:pt x="1" y="7"/>
                    </a:cubicBezTo>
                    <a:cubicBezTo>
                      <a:pt x="0" y="11"/>
                      <a:pt x="3" y="16"/>
                      <a:pt x="8" y="16"/>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0" name="Freeform 369">
                <a:extLst>
                  <a:ext uri="{FF2B5EF4-FFF2-40B4-BE49-F238E27FC236}">
                    <a16:creationId xmlns:a16="http://schemas.microsoft.com/office/drawing/2014/main" id="{E3217640-551D-44EE-9483-B7EF310FAD44}"/>
                  </a:ext>
                </a:extLst>
              </p:cNvPr>
              <p:cNvSpPr>
                <a:spLocks/>
              </p:cNvSpPr>
              <p:nvPr/>
            </p:nvSpPr>
            <p:spPr bwMode="auto">
              <a:xfrm>
                <a:off x="3650608" y="2688068"/>
                <a:ext cx="60325" cy="107950"/>
              </a:xfrm>
              <a:custGeom>
                <a:avLst/>
                <a:gdLst>
                  <a:gd name="T0" fmla="*/ 0 w 38"/>
                  <a:gd name="T1" fmla="*/ 64 h 68"/>
                  <a:gd name="T2" fmla="*/ 7 w 38"/>
                  <a:gd name="T3" fmla="*/ 0 h 68"/>
                  <a:gd name="T4" fmla="*/ 38 w 38"/>
                  <a:gd name="T5" fmla="*/ 5 h 68"/>
                  <a:gd name="T6" fmla="*/ 26 w 38"/>
                  <a:gd name="T7" fmla="*/ 68 h 68"/>
                  <a:gd name="T8" fmla="*/ 0 w 38"/>
                  <a:gd name="T9" fmla="*/ 64 h 68"/>
                </a:gdLst>
                <a:ahLst/>
                <a:cxnLst>
                  <a:cxn ang="0">
                    <a:pos x="T0" y="T1"/>
                  </a:cxn>
                  <a:cxn ang="0">
                    <a:pos x="T2" y="T3"/>
                  </a:cxn>
                  <a:cxn ang="0">
                    <a:pos x="T4" y="T5"/>
                  </a:cxn>
                  <a:cxn ang="0">
                    <a:pos x="T6" y="T7"/>
                  </a:cxn>
                  <a:cxn ang="0">
                    <a:pos x="T8" y="T9"/>
                  </a:cxn>
                </a:cxnLst>
                <a:rect l="0" t="0" r="r" b="b"/>
                <a:pathLst>
                  <a:path w="38" h="68">
                    <a:moveTo>
                      <a:pt x="0" y="64"/>
                    </a:moveTo>
                    <a:lnTo>
                      <a:pt x="7" y="0"/>
                    </a:lnTo>
                    <a:lnTo>
                      <a:pt x="38" y="5"/>
                    </a:lnTo>
                    <a:lnTo>
                      <a:pt x="26" y="68"/>
                    </a:lnTo>
                    <a:lnTo>
                      <a:pt x="0" y="64"/>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1" name="Freeform 370">
                <a:extLst>
                  <a:ext uri="{FF2B5EF4-FFF2-40B4-BE49-F238E27FC236}">
                    <a16:creationId xmlns:a16="http://schemas.microsoft.com/office/drawing/2014/main" id="{A613BD0C-4F77-45D9-8D23-F50B3587D2CE}"/>
                  </a:ext>
                </a:extLst>
              </p:cNvPr>
              <p:cNvSpPr>
                <a:spLocks/>
              </p:cNvSpPr>
              <p:nvPr/>
            </p:nvSpPr>
            <p:spPr bwMode="auto">
              <a:xfrm>
                <a:off x="3452170" y="2561068"/>
                <a:ext cx="179387" cy="304800"/>
              </a:xfrm>
              <a:custGeom>
                <a:avLst/>
                <a:gdLst>
                  <a:gd name="T0" fmla="*/ 113 w 113"/>
                  <a:gd name="T1" fmla="*/ 173 h 192"/>
                  <a:gd name="T2" fmla="*/ 56 w 113"/>
                  <a:gd name="T3" fmla="*/ 192 h 192"/>
                  <a:gd name="T4" fmla="*/ 0 w 113"/>
                  <a:gd name="T5" fmla="*/ 192 h 192"/>
                  <a:gd name="T6" fmla="*/ 12 w 113"/>
                  <a:gd name="T7" fmla="*/ 118 h 192"/>
                  <a:gd name="T8" fmla="*/ 2 w 113"/>
                  <a:gd name="T9" fmla="*/ 51 h 192"/>
                  <a:gd name="T10" fmla="*/ 8 w 113"/>
                  <a:gd name="T11" fmla="*/ 5 h 192"/>
                  <a:gd name="T12" fmla="*/ 54 w 113"/>
                  <a:gd name="T13" fmla="*/ 0 h 192"/>
                  <a:gd name="T14" fmla="*/ 100 w 113"/>
                  <a:gd name="T15" fmla="*/ 5 h 192"/>
                  <a:gd name="T16" fmla="*/ 109 w 113"/>
                  <a:gd name="T17" fmla="*/ 42 h 192"/>
                  <a:gd name="T18" fmla="*/ 96 w 113"/>
                  <a:gd name="T19" fmla="*/ 118 h 192"/>
                  <a:gd name="T20" fmla="*/ 113 w 113"/>
                  <a:gd name="T21" fmla="*/ 17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92">
                    <a:moveTo>
                      <a:pt x="113" y="173"/>
                    </a:moveTo>
                    <a:lnTo>
                      <a:pt x="56" y="192"/>
                    </a:lnTo>
                    <a:lnTo>
                      <a:pt x="0" y="192"/>
                    </a:lnTo>
                    <a:lnTo>
                      <a:pt x="12" y="118"/>
                    </a:lnTo>
                    <a:lnTo>
                      <a:pt x="2" y="51"/>
                    </a:lnTo>
                    <a:lnTo>
                      <a:pt x="8" y="5"/>
                    </a:lnTo>
                    <a:lnTo>
                      <a:pt x="54" y="0"/>
                    </a:lnTo>
                    <a:lnTo>
                      <a:pt x="100" y="5"/>
                    </a:lnTo>
                    <a:lnTo>
                      <a:pt x="109" y="42"/>
                    </a:lnTo>
                    <a:lnTo>
                      <a:pt x="96" y="118"/>
                    </a:lnTo>
                    <a:lnTo>
                      <a:pt x="113" y="173"/>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2" name="Freeform 371">
                <a:extLst>
                  <a:ext uri="{FF2B5EF4-FFF2-40B4-BE49-F238E27FC236}">
                    <a16:creationId xmlns:a16="http://schemas.microsoft.com/office/drawing/2014/main" id="{9A4EA45A-042E-4F59-8FFA-EAEE820DA003}"/>
                  </a:ext>
                </a:extLst>
              </p:cNvPr>
              <p:cNvSpPr>
                <a:spLocks/>
              </p:cNvSpPr>
              <p:nvPr/>
            </p:nvSpPr>
            <p:spPr bwMode="auto">
              <a:xfrm>
                <a:off x="3501383" y="2557893"/>
                <a:ext cx="36512" cy="201613"/>
              </a:xfrm>
              <a:custGeom>
                <a:avLst/>
                <a:gdLst>
                  <a:gd name="T0" fmla="*/ 12 w 12"/>
                  <a:gd name="T1" fmla="*/ 67 h 67"/>
                  <a:gd name="T2" fmla="*/ 12 w 12"/>
                  <a:gd name="T3" fmla="*/ 10 h 67"/>
                  <a:gd name="T4" fmla="*/ 10 w 12"/>
                  <a:gd name="T5" fmla="*/ 2 h 67"/>
                  <a:gd name="T6" fmla="*/ 0 w 12"/>
                  <a:gd name="T7" fmla="*/ 7 h 67"/>
                  <a:gd name="T8" fmla="*/ 12 w 12"/>
                  <a:gd name="T9" fmla="*/ 67 h 67"/>
                </a:gdLst>
                <a:ahLst/>
                <a:cxnLst>
                  <a:cxn ang="0">
                    <a:pos x="T0" y="T1"/>
                  </a:cxn>
                  <a:cxn ang="0">
                    <a:pos x="T2" y="T3"/>
                  </a:cxn>
                  <a:cxn ang="0">
                    <a:pos x="T4" y="T5"/>
                  </a:cxn>
                  <a:cxn ang="0">
                    <a:pos x="T6" y="T7"/>
                  </a:cxn>
                  <a:cxn ang="0">
                    <a:pos x="T8" y="T9"/>
                  </a:cxn>
                </a:cxnLst>
                <a:rect l="0" t="0" r="r" b="b"/>
                <a:pathLst>
                  <a:path w="12" h="67">
                    <a:moveTo>
                      <a:pt x="12" y="67"/>
                    </a:moveTo>
                    <a:cubicBezTo>
                      <a:pt x="12" y="10"/>
                      <a:pt x="12" y="10"/>
                      <a:pt x="12" y="10"/>
                    </a:cubicBezTo>
                    <a:cubicBezTo>
                      <a:pt x="10" y="2"/>
                      <a:pt x="10" y="2"/>
                      <a:pt x="10" y="2"/>
                    </a:cubicBezTo>
                    <a:cubicBezTo>
                      <a:pt x="10" y="2"/>
                      <a:pt x="0" y="0"/>
                      <a:pt x="0" y="7"/>
                    </a:cubicBezTo>
                    <a:cubicBezTo>
                      <a:pt x="0" y="15"/>
                      <a:pt x="5" y="48"/>
                      <a:pt x="12" y="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3" name="Freeform 372">
                <a:extLst>
                  <a:ext uri="{FF2B5EF4-FFF2-40B4-BE49-F238E27FC236}">
                    <a16:creationId xmlns:a16="http://schemas.microsoft.com/office/drawing/2014/main" id="{5308EDCD-6480-41BA-B2B8-B75CECAC24F9}"/>
                  </a:ext>
                </a:extLst>
              </p:cNvPr>
              <p:cNvSpPr>
                <a:spLocks/>
              </p:cNvSpPr>
              <p:nvPr/>
            </p:nvSpPr>
            <p:spPr bwMode="auto">
              <a:xfrm>
                <a:off x="3537895" y="2557893"/>
                <a:ext cx="33337" cy="201613"/>
              </a:xfrm>
              <a:custGeom>
                <a:avLst/>
                <a:gdLst>
                  <a:gd name="T0" fmla="*/ 0 w 11"/>
                  <a:gd name="T1" fmla="*/ 67 h 67"/>
                  <a:gd name="T2" fmla="*/ 0 w 11"/>
                  <a:gd name="T3" fmla="*/ 10 h 67"/>
                  <a:gd name="T4" fmla="*/ 1 w 11"/>
                  <a:gd name="T5" fmla="*/ 2 h 67"/>
                  <a:gd name="T6" fmla="*/ 11 w 11"/>
                  <a:gd name="T7" fmla="*/ 7 h 67"/>
                  <a:gd name="T8" fmla="*/ 0 w 11"/>
                  <a:gd name="T9" fmla="*/ 67 h 67"/>
                </a:gdLst>
                <a:ahLst/>
                <a:cxnLst>
                  <a:cxn ang="0">
                    <a:pos x="T0" y="T1"/>
                  </a:cxn>
                  <a:cxn ang="0">
                    <a:pos x="T2" y="T3"/>
                  </a:cxn>
                  <a:cxn ang="0">
                    <a:pos x="T4" y="T5"/>
                  </a:cxn>
                  <a:cxn ang="0">
                    <a:pos x="T6" y="T7"/>
                  </a:cxn>
                  <a:cxn ang="0">
                    <a:pos x="T8" y="T9"/>
                  </a:cxn>
                </a:cxnLst>
                <a:rect l="0" t="0" r="r" b="b"/>
                <a:pathLst>
                  <a:path w="11" h="67">
                    <a:moveTo>
                      <a:pt x="0" y="67"/>
                    </a:moveTo>
                    <a:cubicBezTo>
                      <a:pt x="0" y="10"/>
                      <a:pt x="0" y="10"/>
                      <a:pt x="0" y="10"/>
                    </a:cubicBezTo>
                    <a:cubicBezTo>
                      <a:pt x="1" y="2"/>
                      <a:pt x="1" y="2"/>
                      <a:pt x="1" y="2"/>
                    </a:cubicBezTo>
                    <a:cubicBezTo>
                      <a:pt x="1" y="2"/>
                      <a:pt x="11" y="0"/>
                      <a:pt x="11" y="7"/>
                    </a:cubicBezTo>
                    <a:cubicBezTo>
                      <a:pt x="11" y="15"/>
                      <a:pt x="7" y="48"/>
                      <a:pt x="0" y="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4" name="Freeform 373">
                <a:extLst>
                  <a:ext uri="{FF2B5EF4-FFF2-40B4-BE49-F238E27FC236}">
                    <a16:creationId xmlns:a16="http://schemas.microsoft.com/office/drawing/2014/main" id="{F5B7FD37-B514-4D6C-9C97-D7E2EE0429C5}"/>
                  </a:ext>
                </a:extLst>
              </p:cNvPr>
              <p:cNvSpPr>
                <a:spLocks/>
              </p:cNvSpPr>
              <p:nvPr/>
            </p:nvSpPr>
            <p:spPr bwMode="auto">
              <a:xfrm>
                <a:off x="3631558" y="2835706"/>
                <a:ext cx="9525" cy="9525"/>
              </a:xfrm>
              <a:custGeom>
                <a:avLst/>
                <a:gdLst>
                  <a:gd name="T0" fmla="*/ 0 w 6"/>
                  <a:gd name="T1" fmla="*/ 2 h 6"/>
                  <a:gd name="T2" fmla="*/ 2 w 6"/>
                  <a:gd name="T3" fmla="*/ 6 h 6"/>
                  <a:gd name="T4" fmla="*/ 6 w 6"/>
                  <a:gd name="T5" fmla="*/ 2 h 6"/>
                  <a:gd name="T6" fmla="*/ 0 w 6"/>
                  <a:gd name="T7" fmla="*/ 0 h 6"/>
                  <a:gd name="T8" fmla="*/ 0 w 6"/>
                  <a:gd name="T9" fmla="*/ 2 h 6"/>
                </a:gdLst>
                <a:ahLst/>
                <a:cxnLst>
                  <a:cxn ang="0">
                    <a:pos x="T0" y="T1"/>
                  </a:cxn>
                  <a:cxn ang="0">
                    <a:pos x="T2" y="T3"/>
                  </a:cxn>
                  <a:cxn ang="0">
                    <a:pos x="T4" y="T5"/>
                  </a:cxn>
                  <a:cxn ang="0">
                    <a:pos x="T6" y="T7"/>
                  </a:cxn>
                  <a:cxn ang="0">
                    <a:pos x="T8" y="T9"/>
                  </a:cxn>
                </a:cxnLst>
                <a:rect l="0" t="0" r="r" b="b"/>
                <a:pathLst>
                  <a:path w="6" h="6">
                    <a:moveTo>
                      <a:pt x="0" y="2"/>
                    </a:moveTo>
                    <a:lnTo>
                      <a:pt x="2" y="6"/>
                    </a:lnTo>
                    <a:lnTo>
                      <a:pt x="6" y="2"/>
                    </a:lnTo>
                    <a:lnTo>
                      <a:pt x="0" y="0"/>
                    </a:lnTo>
                    <a:lnTo>
                      <a:pt x="0" y="2"/>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5" name="Freeform 374">
                <a:extLst>
                  <a:ext uri="{FF2B5EF4-FFF2-40B4-BE49-F238E27FC236}">
                    <a16:creationId xmlns:a16="http://schemas.microsoft.com/office/drawing/2014/main" id="{C2E235E8-76D4-46E4-BB1E-538FED148E79}"/>
                  </a:ext>
                </a:extLst>
              </p:cNvPr>
              <p:cNvSpPr>
                <a:spLocks/>
              </p:cNvSpPr>
              <p:nvPr/>
            </p:nvSpPr>
            <p:spPr bwMode="auto">
              <a:xfrm>
                <a:off x="3461695" y="2835706"/>
                <a:ext cx="173037" cy="36513"/>
              </a:xfrm>
              <a:custGeom>
                <a:avLst/>
                <a:gdLst>
                  <a:gd name="T0" fmla="*/ 107 w 109"/>
                  <a:gd name="T1" fmla="*/ 0 h 23"/>
                  <a:gd name="T2" fmla="*/ 57 w 109"/>
                  <a:gd name="T3" fmla="*/ 17 h 23"/>
                  <a:gd name="T4" fmla="*/ 52 w 109"/>
                  <a:gd name="T5" fmla="*/ 9 h 23"/>
                  <a:gd name="T6" fmla="*/ 50 w 109"/>
                  <a:gd name="T7" fmla="*/ 19 h 23"/>
                  <a:gd name="T8" fmla="*/ 0 w 109"/>
                  <a:gd name="T9" fmla="*/ 21 h 23"/>
                  <a:gd name="T10" fmla="*/ 0 w 109"/>
                  <a:gd name="T11" fmla="*/ 23 h 23"/>
                  <a:gd name="T12" fmla="*/ 54 w 109"/>
                  <a:gd name="T13" fmla="*/ 21 h 23"/>
                  <a:gd name="T14" fmla="*/ 55 w 109"/>
                  <a:gd name="T15" fmla="*/ 19 h 23"/>
                  <a:gd name="T16" fmla="*/ 57 w 109"/>
                  <a:gd name="T17" fmla="*/ 19 h 23"/>
                  <a:gd name="T18" fmla="*/ 109 w 109"/>
                  <a:gd name="T19" fmla="*/ 2 h 23"/>
                  <a:gd name="T20" fmla="*/ 107 w 109"/>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23">
                    <a:moveTo>
                      <a:pt x="107" y="0"/>
                    </a:moveTo>
                    <a:lnTo>
                      <a:pt x="57" y="17"/>
                    </a:lnTo>
                    <a:lnTo>
                      <a:pt x="52" y="9"/>
                    </a:lnTo>
                    <a:lnTo>
                      <a:pt x="50" y="19"/>
                    </a:lnTo>
                    <a:lnTo>
                      <a:pt x="0" y="21"/>
                    </a:lnTo>
                    <a:lnTo>
                      <a:pt x="0" y="23"/>
                    </a:lnTo>
                    <a:lnTo>
                      <a:pt x="54" y="21"/>
                    </a:lnTo>
                    <a:lnTo>
                      <a:pt x="55" y="19"/>
                    </a:lnTo>
                    <a:lnTo>
                      <a:pt x="57" y="19"/>
                    </a:lnTo>
                    <a:lnTo>
                      <a:pt x="109" y="2"/>
                    </a:lnTo>
                    <a:lnTo>
                      <a:pt x="107" y="0"/>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6" name="Freeform 491">
                <a:extLst>
                  <a:ext uri="{FF2B5EF4-FFF2-40B4-BE49-F238E27FC236}">
                    <a16:creationId xmlns:a16="http://schemas.microsoft.com/office/drawing/2014/main" id="{70CCE111-CC40-4DFD-958A-79E4DD26C4D8}"/>
                  </a:ext>
                </a:extLst>
              </p:cNvPr>
              <p:cNvSpPr>
                <a:spLocks/>
              </p:cNvSpPr>
              <p:nvPr/>
            </p:nvSpPr>
            <p:spPr bwMode="auto">
              <a:xfrm>
                <a:off x="3514083" y="2527730"/>
                <a:ext cx="50800" cy="84137"/>
              </a:xfrm>
              <a:custGeom>
                <a:avLst/>
                <a:gdLst>
                  <a:gd name="T0" fmla="*/ 17 w 17"/>
                  <a:gd name="T1" fmla="*/ 0 h 28"/>
                  <a:gd name="T2" fmla="*/ 0 w 17"/>
                  <a:gd name="T3" fmla="*/ 1 h 28"/>
                  <a:gd name="T4" fmla="*/ 0 w 17"/>
                  <a:gd name="T5" fmla="*/ 14 h 28"/>
                  <a:gd name="T6" fmla="*/ 8 w 17"/>
                  <a:gd name="T7" fmla="*/ 28 h 28"/>
                  <a:gd name="T8" fmla="*/ 15 w 17"/>
                  <a:gd name="T9" fmla="*/ 14 h 28"/>
                  <a:gd name="T10" fmla="*/ 17 w 17"/>
                  <a:gd name="T11" fmla="*/ 0 h 28"/>
                </a:gdLst>
                <a:ahLst/>
                <a:cxnLst>
                  <a:cxn ang="0">
                    <a:pos x="T0" y="T1"/>
                  </a:cxn>
                  <a:cxn ang="0">
                    <a:pos x="T2" y="T3"/>
                  </a:cxn>
                  <a:cxn ang="0">
                    <a:pos x="T4" y="T5"/>
                  </a:cxn>
                  <a:cxn ang="0">
                    <a:pos x="T6" y="T7"/>
                  </a:cxn>
                  <a:cxn ang="0">
                    <a:pos x="T8" y="T9"/>
                  </a:cxn>
                  <a:cxn ang="0">
                    <a:pos x="T10" y="T11"/>
                  </a:cxn>
                </a:cxnLst>
                <a:rect l="0" t="0" r="r" b="b"/>
                <a:pathLst>
                  <a:path w="17" h="28">
                    <a:moveTo>
                      <a:pt x="17" y="0"/>
                    </a:moveTo>
                    <a:cubicBezTo>
                      <a:pt x="0" y="1"/>
                      <a:pt x="0" y="1"/>
                      <a:pt x="0" y="1"/>
                    </a:cubicBezTo>
                    <a:cubicBezTo>
                      <a:pt x="0" y="14"/>
                      <a:pt x="0" y="14"/>
                      <a:pt x="0" y="14"/>
                    </a:cubicBezTo>
                    <a:cubicBezTo>
                      <a:pt x="0" y="14"/>
                      <a:pt x="1" y="28"/>
                      <a:pt x="8" y="28"/>
                    </a:cubicBezTo>
                    <a:cubicBezTo>
                      <a:pt x="15" y="28"/>
                      <a:pt x="15" y="14"/>
                      <a:pt x="15" y="14"/>
                    </a:cubicBezTo>
                    <a:lnTo>
                      <a:pt x="17" y="0"/>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7" name="Freeform 492">
                <a:extLst>
                  <a:ext uri="{FF2B5EF4-FFF2-40B4-BE49-F238E27FC236}">
                    <a16:creationId xmlns:a16="http://schemas.microsoft.com/office/drawing/2014/main" id="{CE7B1CC8-CBA0-4A43-A179-A84E7910C157}"/>
                  </a:ext>
                </a:extLst>
              </p:cNvPr>
              <p:cNvSpPr>
                <a:spLocks/>
              </p:cNvSpPr>
              <p:nvPr/>
            </p:nvSpPr>
            <p:spPr bwMode="auto">
              <a:xfrm>
                <a:off x="3522021" y="2524555"/>
                <a:ext cx="42862" cy="33337"/>
              </a:xfrm>
              <a:custGeom>
                <a:avLst/>
                <a:gdLst>
                  <a:gd name="T0" fmla="*/ 0 w 14"/>
                  <a:gd name="T1" fmla="*/ 0 h 11"/>
                  <a:gd name="T2" fmla="*/ 13 w 14"/>
                  <a:gd name="T3" fmla="*/ 11 h 11"/>
                  <a:gd name="T4" fmla="*/ 14 w 14"/>
                  <a:gd name="T5" fmla="*/ 3 h 11"/>
                  <a:gd name="T6" fmla="*/ 0 w 14"/>
                  <a:gd name="T7" fmla="*/ 0 h 11"/>
                </a:gdLst>
                <a:ahLst/>
                <a:cxnLst>
                  <a:cxn ang="0">
                    <a:pos x="T0" y="T1"/>
                  </a:cxn>
                  <a:cxn ang="0">
                    <a:pos x="T2" y="T3"/>
                  </a:cxn>
                  <a:cxn ang="0">
                    <a:pos x="T4" y="T5"/>
                  </a:cxn>
                  <a:cxn ang="0">
                    <a:pos x="T6" y="T7"/>
                  </a:cxn>
                </a:cxnLst>
                <a:rect l="0" t="0" r="r" b="b"/>
                <a:pathLst>
                  <a:path w="14" h="11">
                    <a:moveTo>
                      <a:pt x="0" y="0"/>
                    </a:moveTo>
                    <a:cubicBezTo>
                      <a:pt x="0" y="8"/>
                      <a:pt x="3" y="11"/>
                      <a:pt x="13" y="11"/>
                    </a:cubicBezTo>
                    <a:cubicBezTo>
                      <a:pt x="14" y="3"/>
                      <a:pt x="14" y="3"/>
                      <a:pt x="14" y="3"/>
                    </a:cubicBezTo>
                    <a:lnTo>
                      <a:pt x="0" y="0"/>
                    </a:ln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8" name="Rectangle 493">
                <a:extLst>
                  <a:ext uri="{FF2B5EF4-FFF2-40B4-BE49-F238E27FC236}">
                    <a16:creationId xmlns:a16="http://schemas.microsoft.com/office/drawing/2014/main" id="{36AA7FDB-AC9F-4B9A-9FCE-A4DC180E9A12}"/>
                  </a:ext>
                </a:extLst>
              </p:cNvPr>
              <p:cNvSpPr>
                <a:spLocks noChangeArrowheads="1"/>
              </p:cNvSpPr>
              <p:nvPr/>
            </p:nvSpPr>
            <p:spPr bwMode="auto">
              <a:xfrm>
                <a:off x="3531546" y="2535668"/>
                <a:ext cx="1587" cy="1587"/>
              </a:xfrm>
              <a:prstGeom prst="rect">
                <a:avLst/>
              </a:prstGeom>
              <a:solidFill>
                <a:srgbClr val="5D2E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9" name="Freeform 494">
                <a:extLst>
                  <a:ext uri="{FF2B5EF4-FFF2-40B4-BE49-F238E27FC236}">
                    <a16:creationId xmlns:a16="http://schemas.microsoft.com/office/drawing/2014/main" id="{4712A0D0-35E3-4F65-A9DC-5B54B69F98DF}"/>
                  </a:ext>
                </a:extLst>
              </p:cNvPr>
              <p:cNvSpPr>
                <a:spLocks/>
              </p:cNvSpPr>
              <p:nvPr/>
            </p:nvSpPr>
            <p:spPr bwMode="auto">
              <a:xfrm>
                <a:off x="3531546" y="247058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9CC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0" name="Freeform 495">
                <a:extLst>
                  <a:ext uri="{FF2B5EF4-FFF2-40B4-BE49-F238E27FC236}">
                    <a16:creationId xmlns:a16="http://schemas.microsoft.com/office/drawing/2014/main" id="{5D0210C0-C1DE-4D1F-9F98-E1E03BDF10B8}"/>
                  </a:ext>
                </a:extLst>
              </p:cNvPr>
              <p:cNvSpPr>
                <a:spLocks/>
              </p:cNvSpPr>
              <p:nvPr/>
            </p:nvSpPr>
            <p:spPr bwMode="auto">
              <a:xfrm>
                <a:off x="3471221" y="2411843"/>
                <a:ext cx="120650" cy="127000"/>
              </a:xfrm>
              <a:custGeom>
                <a:avLst/>
                <a:gdLst>
                  <a:gd name="T0" fmla="*/ 29 w 40"/>
                  <a:gd name="T1" fmla="*/ 14 h 42"/>
                  <a:gd name="T2" fmla="*/ 1 w 40"/>
                  <a:gd name="T3" fmla="*/ 22 h 42"/>
                  <a:gd name="T4" fmla="*/ 20 w 40"/>
                  <a:gd name="T5" fmla="*/ 41 h 42"/>
                  <a:gd name="T6" fmla="*/ 37 w 40"/>
                  <a:gd name="T7" fmla="*/ 37 h 42"/>
                  <a:gd name="T8" fmla="*/ 40 w 40"/>
                  <a:gd name="T9" fmla="*/ 34 h 42"/>
                  <a:gd name="T10" fmla="*/ 36 w 40"/>
                  <a:gd name="T11" fmla="*/ 23 h 42"/>
                  <a:gd name="T12" fmla="*/ 37 w 40"/>
                  <a:gd name="T13" fmla="*/ 20 h 42"/>
                  <a:gd name="T14" fmla="*/ 30 w 40"/>
                  <a:gd name="T15" fmla="*/ 15 h 42"/>
                  <a:gd name="T16" fmla="*/ 29 w 40"/>
                  <a:gd name="T17" fmla="*/ 1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2">
                    <a:moveTo>
                      <a:pt x="29" y="14"/>
                    </a:moveTo>
                    <a:cubicBezTo>
                      <a:pt x="18" y="0"/>
                      <a:pt x="0" y="9"/>
                      <a:pt x="1" y="22"/>
                    </a:cubicBezTo>
                    <a:cubicBezTo>
                      <a:pt x="1" y="35"/>
                      <a:pt x="11" y="40"/>
                      <a:pt x="20" y="41"/>
                    </a:cubicBezTo>
                    <a:cubicBezTo>
                      <a:pt x="27" y="42"/>
                      <a:pt x="34" y="38"/>
                      <a:pt x="37" y="37"/>
                    </a:cubicBezTo>
                    <a:cubicBezTo>
                      <a:pt x="40" y="35"/>
                      <a:pt x="40" y="34"/>
                      <a:pt x="40" y="34"/>
                    </a:cubicBezTo>
                    <a:cubicBezTo>
                      <a:pt x="39" y="32"/>
                      <a:pt x="35" y="25"/>
                      <a:pt x="36" y="23"/>
                    </a:cubicBezTo>
                    <a:cubicBezTo>
                      <a:pt x="40" y="21"/>
                      <a:pt x="38" y="20"/>
                      <a:pt x="37" y="20"/>
                    </a:cubicBezTo>
                    <a:cubicBezTo>
                      <a:pt x="37" y="19"/>
                      <a:pt x="31" y="16"/>
                      <a:pt x="30" y="15"/>
                    </a:cubicBezTo>
                    <a:cubicBezTo>
                      <a:pt x="30" y="15"/>
                      <a:pt x="30" y="14"/>
                      <a:pt x="29" y="14"/>
                    </a:cubicBez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1" name="Freeform 496">
                <a:extLst>
                  <a:ext uri="{FF2B5EF4-FFF2-40B4-BE49-F238E27FC236}">
                    <a16:creationId xmlns:a16="http://schemas.microsoft.com/office/drawing/2014/main" id="{2700645D-DA77-497D-93A9-BE787AD266F6}"/>
                  </a:ext>
                </a:extLst>
              </p:cNvPr>
              <p:cNvSpPr>
                <a:spLocks/>
              </p:cNvSpPr>
              <p:nvPr/>
            </p:nvSpPr>
            <p:spPr bwMode="auto">
              <a:xfrm>
                <a:off x="3515671" y="2488043"/>
                <a:ext cx="12700" cy="20637"/>
              </a:xfrm>
              <a:custGeom>
                <a:avLst/>
                <a:gdLst>
                  <a:gd name="T0" fmla="*/ 2 w 4"/>
                  <a:gd name="T1" fmla="*/ 0 h 7"/>
                  <a:gd name="T2" fmla="*/ 0 w 4"/>
                  <a:gd name="T3" fmla="*/ 1 h 7"/>
                  <a:gd name="T4" fmla="*/ 2 w 4"/>
                  <a:gd name="T5" fmla="*/ 5 h 7"/>
                  <a:gd name="T6" fmla="*/ 4 w 4"/>
                  <a:gd name="T7" fmla="*/ 7 h 7"/>
                  <a:gd name="T8" fmla="*/ 2 w 4"/>
                  <a:gd name="T9" fmla="*/ 0 h 7"/>
                </a:gdLst>
                <a:ahLst/>
                <a:cxnLst>
                  <a:cxn ang="0">
                    <a:pos x="T0" y="T1"/>
                  </a:cxn>
                  <a:cxn ang="0">
                    <a:pos x="T2" y="T3"/>
                  </a:cxn>
                  <a:cxn ang="0">
                    <a:pos x="T4" y="T5"/>
                  </a:cxn>
                  <a:cxn ang="0">
                    <a:pos x="T6" y="T7"/>
                  </a:cxn>
                  <a:cxn ang="0">
                    <a:pos x="T8" y="T9"/>
                  </a:cxn>
                </a:cxnLst>
                <a:rect l="0" t="0" r="r" b="b"/>
                <a:pathLst>
                  <a:path w="4" h="7">
                    <a:moveTo>
                      <a:pt x="2" y="0"/>
                    </a:moveTo>
                    <a:cubicBezTo>
                      <a:pt x="1" y="0"/>
                      <a:pt x="0" y="0"/>
                      <a:pt x="0" y="1"/>
                    </a:cubicBezTo>
                    <a:cubicBezTo>
                      <a:pt x="0" y="2"/>
                      <a:pt x="1" y="4"/>
                      <a:pt x="2" y="5"/>
                    </a:cubicBezTo>
                    <a:cubicBezTo>
                      <a:pt x="3" y="6"/>
                      <a:pt x="4" y="6"/>
                      <a:pt x="4" y="7"/>
                    </a:cubicBezTo>
                    <a:cubicBezTo>
                      <a:pt x="3" y="5"/>
                      <a:pt x="1" y="2"/>
                      <a:pt x="2" y="0"/>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2" name="Freeform 497">
                <a:extLst>
                  <a:ext uri="{FF2B5EF4-FFF2-40B4-BE49-F238E27FC236}">
                    <a16:creationId xmlns:a16="http://schemas.microsoft.com/office/drawing/2014/main" id="{17998DA6-E5CA-43A5-869D-3317C4E9ECA3}"/>
                  </a:ext>
                </a:extLst>
              </p:cNvPr>
              <p:cNvSpPr>
                <a:spLocks/>
              </p:cNvSpPr>
              <p:nvPr/>
            </p:nvSpPr>
            <p:spPr bwMode="auto">
              <a:xfrm>
                <a:off x="3428358" y="2418193"/>
                <a:ext cx="133350" cy="123825"/>
              </a:xfrm>
              <a:custGeom>
                <a:avLst/>
                <a:gdLst>
                  <a:gd name="T0" fmla="*/ 34 w 44"/>
                  <a:gd name="T1" fmla="*/ 31 h 41"/>
                  <a:gd name="T2" fmla="*/ 34 w 44"/>
                  <a:gd name="T3" fmla="*/ 39 h 41"/>
                  <a:gd name="T4" fmla="*/ 34 w 44"/>
                  <a:gd name="T5" fmla="*/ 39 h 41"/>
                  <a:gd name="T6" fmla="*/ 19 w 44"/>
                  <a:gd name="T7" fmla="*/ 37 h 41"/>
                  <a:gd name="T8" fmla="*/ 18 w 44"/>
                  <a:gd name="T9" fmla="*/ 38 h 41"/>
                  <a:gd name="T10" fmla="*/ 3 w 44"/>
                  <a:gd name="T11" fmla="*/ 33 h 41"/>
                  <a:gd name="T12" fmla="*/ 8 w 44"/>
                  <a:gd name="T13" fmla="*/ 18 h 41"/>
                  <a:gd name="T14" fmla="*/ 10 w 44"/>
                  <a:gd name="T15" fmla="*/ 17 h 41"/>
                  <a:gd name="T16" fmla="*/ 13 w 44"/>
                  <a:gd name="T17" fmla="*/ 10 h 41"/>
                  <a:gd name="T18" fmla="*/ 19 w 44"/>
                  <a:gd name="T19" fmla="*/ 4 h 41"/>
                  <a:gd name="T20" fmla="*/ 32 w 44"/>
                  <a:gd name="T21" fmla="*/ 2 h 41"/>
                  <a:gd name="T22" fmla="*/ 43 w 44"/>
                  <a:gd name="T23" fmla="*/ 4 h 41"/>
                  <a:gd name="T24" fmla="*/ 43 w 44"/>
                  <a:gd name="T25" fmla="*/ 12 h 41"/>
                  <a:gd name="T26" fmla="*/ 43 w 44"/>
                  <a:gd name="T27" fmla="*/ 12 h 41"/>
                  <a:gd name="T28" fmla="*/ 36 w 44"/>
                  <a:gd name="T29" fmla="*/ 15 h 41"/>
                  <a:gd name="T30" fmla="*/ 32 w 44"/>
                  <a:gd name="T31" fmla="*/ 13 h 41"/>
                  <a:gd name="T32" fmla="*/ 32 w 44"/>
                  <a:gd name="T33" fmla="*/ 13 h 41"/>
                  <a:gd name="T34" fmla="*/ 37 w 44"/>
                  <a:gd name="T35" fmla="*/ 23 h 41"/>
                  <a:gd name="T36" fmla="*/ 36 w 44"/>
                  <a:gd name="T37" fmla="*/ 24 h 41"/>
                  <a:gd name="T38" fmla="*/ 31 w 44"/>
                  <a:gd name="T39" fmla="*/ 23 h 41"/>
                  <a:gd name="T40" fmla="*/ 29 w 44"/>
                  <a:gd name="T41" fmla="*/ 24 h 41"/>
                  <a:gd name="T42" fmla="*/ 31 w 44"/>
                  <a:gd name="T43" fmla="*/ 28 h 41"/>
                  <a:gd name="T44" fmla="*/ 33 w 44"/>
                  <a:gd name="T45" fmla="*/ 30 h 41"/>
                  <a:gd name="T46" fmla="*/ 34 w 44"/>
                  <a:gd name="T47"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41">
                    <a:moveTo>
                      <a:pt x="34" y="31"/>
                    </a:moveTo>
                    <a:cubicBezTo>
                      <a:pt x="34" y="31"/>
                      <a:pt x="37" y="36"/>
                      <a:pt x="34" y="39"/>
                    </a:cubicBezTo>
                    <a:cubicBezTo>
                      <a:pt x="34" y="39"/>
                      <a:pt x="34" y="39"/>
                      <a:pt x="34" y="39"/>
                    </a:cubicBezTo>
                    <a:cubicBezTo>
                      <a:pt x="29" y="40"/>
                      <a:pt x="24" y="40"/>
                      <a:pt x="19" y="37"/>
                    </a:cubicBezTo>
                    <a:cubicBezTo>
                      <a:pt x="19" y="37"/>
                      <a:pt x="18" y="38"/>
                      <a:pt x="18" y="38"/>
                    </a:cubicBezTo>
                    <a:cubicBezTo>
                      <a:pt x="12" y="41"/>
                      <a:pt x="5" y="38"/>
                      <a:pt x="3" y="33"/>
                    </a:cubicBezTo>
                    <a:cubicBezTo>
                      <a:pt x="0" y="27"/>
                      <a:pt x="3" y="21"/>
                      <a:pt x="8" y="18"/>
                    </a:cubicBezTo>
                    <a:cubicBezTo>
                      <a:pt x="9" y="18"/>
                      <a:pt x="9" y="17"/>
                      <a:pt x="10" y="17"/>
                    </a:cubicBezTo>
                    <a:cubicBezTo>
                      <a:pt x="10" y="15"/>
                      <a:pt x="11" y="13"/>
                      <a:pt x="13" y="10"/>
                    </a:cubicBezTo>
                    <a:cubicBezTo>
                      <a:pt x="14" y="8"/>
                      <a:pt x="16" y="6"/>
                      <a:pt x="19" y="4"/>
                    </a:cubicBezTo>
                    <a:cubicBezTo>
                      <a:pt x="23" y="2"/>
                      <a:pt x="28" y="1"/>
                      <a:pt x="32" y="2"/>
                    </a:cubicBezTo>
                    <a:cubicBezTo>
                      <a:pt x="36" y="0"/>
                      <a:pt x="40" y="1"/>
                      <a:pt x="43" y="4"/>
                    </a:cubicBezTo>
                    <a:cubicBezTo>
                      <a:pt x="44" y="7"/>
                      <a:pt x="44" y="10"/>
                      <a:pt x="43" y="12"/>
                    </a:cubicBezTo>
                    <a:cubicBezTo>
                      <a:pt x="43" y="12"/>
                      <a:pt x="43" y="12"/>
                      <a:pt x="43" y="12"/>
                    </a:cubicBezTo>
                    <a:cubicBezTo>
                      <a:pt x="41" y="14"/>
                      <a:pt x="38" y="15"/>
                      <a:pt x="36" y="15"/>
                    </a:cubicBezTo>
                    <a:cubicBezTo>
                      <a:pt x="34" y="14"/>
                      <a:pt x="32" y="13"/>
                      <a:pt x="32" y="13"/>
                    </a:cubicBezTo>
                    <a:cubicBezTo>
                      <a:pt x="32" y="13"/>
                      <a:pt x="32" y="13"/>
                      <a:pt x="32" y="13"/>
                    </a:cubicBezTo>
                    <a:cubicBezTo>
                      <a:pt x="37" y="23"/>
                      <a:pt x="37" y="23"/>
                      <a:pt x="37" y="23"/>
                    </a:cubicBezTo>
                    <a:cubicBezTo>
                      <a:pt x="38" y="24"/>
                      <a:pt x="36" y="24"/>
                      <a:pt x="36" y="24"/>
                    </a:cubicBezTo>
                    <a:cubicBezTo>
                      <a:pt x="36" y="24"/>
                      <a:pt x="33" y="23"/>
                      <a:pt x="31" y="23"/>
                    </a:cubicBezTo>
                    <a:cubicBezTo>
                      <a:pt x="30" y="23"/>
                      <a:pt x="29" y="23"/>
                      <a:pt x="29" y="24"/>
                    </a:cubicBezTo>
                    <a:cubicBezTo>
                      <a:pt x="29" y="25"/>
                      <a:pt x="30" y="27"/>
                      <a:pt x="31" y="28"/>
                    </a:cubicBezTo>
                    <a:cubicBezTo>
                      <a:pt x="32" y="29"/>
                      <a:pt x="33" y="29"/>
                      <a:pt x="33" y="30"/>
                    </a:cubicBezTo>
                    <a:cubicBezTo>
                      <a:pt x="34" y="30"/>
                      <a:pt x="34" y="31"/>
                      <a:pt x="34" y="3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3" name="Freeform 498">
                <a:extLst>
                  <a:ext uri="{FF2B5EF4-FFF2-40B4-BE49-F238E27FC236}">
                    <a16:creationId xmlns:a16="http://schemas.microsoft.com/office/drawing/2014/main" id="{60325BB7-F8CC-4967-96F5-27E708FE4E7C}"/>
                  </a:ext>
                </a:extLst>
              </p:cNvPr>
              <p:cNvSpPr>
                <a:spLocks/>
              </p:cNvSpPr>
              <p:nvPr/>
            </p:nvSpPr>
            <p:spPr bwMode="auto">
              <a:xfrm>
                <a:off x="3549008" y="2470580"/>
                <a:ext cx="9525" cy="4762"/>
              </a:xfrm>
              <a:custGeom>
                <a:avLst/>
                <a:gdLst>
                  <a:gd name="T0" fmla="*/ 2 w 3"/>
                  <a:gd name="T1" fmla="*/ 1 h 2"/>
                  <a:gd name="T2" fmla="*/ 3 w 3"/>
                  <a:gd name="T3" fmla="*/ 2 h 2"/>
                  <a:gd name="T4" fmla="*/ 3 w 3"/>
                  <a:gd name="T5" fmla="*/ 1 h 2"/>
                  <a:gd name="T6" fmla="*/ 1 w 3"/>
                  <a:gd name="T7" fmla="*/ 0 h 2"/>
                  <a:gd name="T8" fmla="*/ 0 w 3"/>
                  <a:gd name="T9" fmla="*/ 2 h 2"/>
                  <a:gd name="T10" fmla="*/ 1 w 3"/>
                  <a:gd name="T11" fmla="*/ 2 h 2"/>
                  <a:gd name="T12" fmla="*/ 2 w 3"/>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2" y="1"/>
                    </a:moveTo>
                    <a:cubicBezTo>
                      <a:pt x="3" y="2"/>
                      <a:pt x="3" y="2"/>
                      <a:pt x="3" y="2"/>
                    </a:cubicBezTo>
                    <a:cubicBezTo>
                      <a:pt x="3" y="1"/>
                      <a:pt x="3" y="1"/>
                      <a:pt x="3" y="1"/>
                    </a:cubicBezTo>
                    <a:cubicBezTo>
                      <a:pt x="2" y="0"/>
                      <a:pt x="2" y="0"/>
                      <a:pt x="1" y="0"/>
                    </a:cubicBezTo>
                    <a:cubicBezTo>
                      <a:pt x="0" y="0"/>
                      <a:pt x="0" y="1"/>
                      <a:pt x="0" y="2"/>
                    </a:cubicBezTo>
                    <a:cubicBezTo>
                      <a:pt x="1" y="2"/>
                      <a:pt x="1" y="2"/>
                      <a:pt x="1" y="2"/>
                    </a:cubicBezTo>
                    <a:cubicBezTo>
                      <a:pt x="1" y="2"/>
                      <a:pt x="1" y="2"/>
                      <a:pt x="2"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4" name="Freeform 499">
                <a:extLst>
                  <a:ext uri="{FF2B5EF4-FFF2-40B4-BE49-F238E27FC236}">
                    <a16:creationId xmlns:a16="http://schemas.microsoft.com/office/drawing/2014/main" id="{064A2B14-7FB2-4EED-B550-52CBF4471F3B}"/>
                  </a:ext>
                </a:extLst>
              </p:cNvPr>
              <p:cNvSpPr>
                <a:spLocks/>
              </p:cNvSpPr>
              <p:nvPr/>
            </p:nvSpPr>
            <p:spPr bwMode="auto">
              <a:xfrm>
                <a:off x="3571233" y="2497568"/>
                <a:ext cx="14287" cy="6350"/>
              </a:xfrm>
              <a:custGeom>
                <a:avLst/>
                <a:gdLst>
                  <a:gd name="T0" fmla="*/ 0 w 5"/>
                  <a:gd name="T1" fmla="*/ 2 h 2"/>
                  <a:gd name="T2" fmla="*/ 2 w 5"/>
                  <a:gd name="T3" fmla="*/ 1 h 2"/>
                  <a:gd name="T4" fmla="*/ 4 w 5"/>
                  <a:gd name="T5" fmla="*/ 0 h 2"/>
                  <a:gd name="T6" fmla="*/ 5 w 5"/>
                  <a:gd name="T7" fmla="*/ 0 h 2"/>
                  <a:gd name="T8" fmla="*/ 5 w 5"/>
                  <a:gd name="T9" fmla="*/ 1 h 2"/>
                  <a:gd name="T10" fmla="*/ 5 w 5"/>
                  <a:gd name="T11" fmla="*/ 1 h 2"/>
                  <a:gd name="T12" fmla="*/ 2 w 5"/>
                  <a:gd name="T13" fmla="*/ 2 h 2"/>
                  <a:gd name="T14" fmla="*/ 0 w 5"/>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0" y="2"/>
                    </a:moveTo>
                    <a:cubicBezTo>
                      <a:pt x="0" y="2"/>
                      <a:pt x="1" y="2"/>
                      <a:pt x="2" y="1"/>
                    </a:cubicBezTo>
                    <a:cubicBezTo>
                      <a:pt x="3" y="1"/>
                      <a:pt x="4" y="0"/>
                      <a:pt x="4" y="0"/>
                    </a:cubicBezTo>
                    <a:cubicBezTo>
                      <a:pt x="5" y="0"/>
                      <a:pt x="5" y="0"/>
                      <a:pt x="5" y="0"/>
                    </a:cubicBezTo>
                    <a:cubicBezTo>
                      <a:pt x="5" y="1"/>
                      <a:pt x="5" y="1"/>
                      <a:pt x="5" y="1"/>
                    </a:cubicBezTo>
                    <a:cubicBezTo>
                      <a:pt x="5" y="1"/>
                      <a:pt x="5" y="1"/>
                      <a:pt x="5" y="1"/>
                    </a:cubicBezTo>
                    <a:cubicBezTo>
                      <a:pt x="5" y="1"/>
                      <a:pt x="3" y="1"/>
                      <a:pt x="2" y="2"/>
                    </a:cubicBezTo>
                    <a:cubicBezTo>
                      <a:pt x="1" y="2"/>
                      <a:pt x="0" y="2"/>
                      <a:pt x="0" y="2"/>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5" name="Freeform 500">
                <a:extLst>
                  <a:ext uri="{FF2B5EF4-FFF2-40B4-BE49-F238E27FC236}">
                    <a16:creationId xmlns:a16="http://schemas.microsoft.com/office/drawing/2014/main" id="{17F529A0-5D07-4CFA-836A-DE2B9FF7ABB2}"/>
                  </a:ext>
                </a:extLst>
              </p:cNvPr>
              <p:cNvSpPr>
                <a:spLocks/>
              </p:cNvSpPr>
              <p:nvPr/>
            </p:nvSpPr>
            <p:spPr bwMode="auto">
              <a:xfrm>
                <a:off x="3571233" y="2500743"/>
                <a:ext cx="14287" cy="3175"/>
              </a:xfrm>
              <a:custGeom>
                <a:avLst/>
                <a:gdLst>
                  <a:gd name="T0" fmla="*/ 0 w 5"/>
                  <a:gd name="T1" fmla="*/ 1 h 1"/>
                  <a:gd name="T2" fmla="*/ 2 w 5"/>
                  <a:gd name="T3" fmla="*/ 0 h 1"/>
                  <a:gd name="T4" fmla="*/ 5 w 5"/>
                  <a:gd name="T5" fmla="*/ 0 h 1"/>
                  <a:gd name="T6" fmla="*/ 5 w 5"/>
                  <a:gd name="T7" fmla="*/ 0 h 1"/>
                  <a:gd name="T8" fmla="*/ 5 w 5"/>
                  <a:gd name="T9" fmla="*/ 0 h 1"/>
                  <a:gd name="T10" fmla="*/ 5 w 5"/>
                  <a:gd name="T11" fmla="*/ 0 h 1"/>
                  <a:gd name="T12" fmla="*/ 2 w 5"/>
                  <a:gd name="T13" fmla="*/ 1 h 1"/>
                  <a:gd name="T14" fmla="*/ 0 w 5"/>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
                    <a:moveTo>
                      <a:pt x="0" y="1"/>
                    </a:moveTo>
                    <a:cubicBezTo>
                      <a:pt x="0" y="1"/>
                      <a:pt x="1" y="1"/>
                      <a:pt x="2" y="0"/>
                    </a:cubicBezTo>
                    <a:cubicBezTo>
                      <a:pt x="3" y="0"/>
                      <a:pt x="5" y="0"/>
                      <a:pt x="5" y="0"/>
                    </a:cubicBezTo>
                    <a:cubicBezTo>
                      <a:pt x="5" y="0"/>
                      <a:pt x="5" y="0"/>
                      <a:pt x="5" y="0"/>
                    </a:cubicBezTo>
                    <a:cubicBezTo>
                      <a:pt x="5" y="0"/>
                      <a:pt x="5" y="0"/>
                      <a:pt x="5" y="0"/>
                    </a:cubicBezTo>
                    <a:cubicBezTo>
                      <a:pt x="5" y="0"/>
                      <a:pt x="5" y="0"/>
                      <a:pt x="5" y="0"/>
                    </a:cubicBezTo>
                    <a:cubicBezTo>
                      <a:pt x="5" y="0"/>
                      <a:pt x="3" y="1"/>
                      <a:pt x="2" y="1"/>
                    </a:cubicBezTo>
                    <a:cubicBezTo>
                      <a:pt x="1" y="1"/>
                      <a:pt x="0" y="1"/>
                      <a:pt x="0" y="1"/>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6" name="Freeform 501">
                <a:extLst>
                  <a:ext uri="{FF2B5EF4-FFF2-40B4-BE49-F238E27FC236}">
                    <a16:creationId xmlns:a16="http://schemas.microsoft.com/office/drawing/2014/main" id="{BC2BEEAE-9929-4342-96A0-36468A0E6A6B}"/>
                  </a:ext>
                </a:extLst>
              </p:cNvPr>
              <p:cNvSpPr>
                <a:spLocks/>
              </p:cNvSpPr>
              <p:nvPr/>
            </p:nvSpPr>
            <p:spPr bwMode="auto">
              <a:xfrm>
                <a:off x="3555358" y="2896030"/>
                <a:ext cx="125412" cy="39687"/>
              </a:xfrm>
              <a:custGeom>
                <a:avLst/>
                <a:gdLst>
                  <a:gd name="T0" fmla="*/ 0 w 79"/>
                  <a:gd name="T1" fmla="*/ 6 h 25"/>
                  <a:gd name="T2" fmla="*/ 0 w 79"/>
                  <a:gd name="T3" fmla="*/ 0 h 25"/>
                  <a:gd name="T4" fmla="*/ 79 w 79"/>
                  <a:gd name="T5" fmla="*/ 25 h 25"/>
                  <a:gd name="T6" fmla="*/ 0 w 79"/>
                  <a:gd name="T7" fmla="*/ 6 h 25"/>
                </a:gdLst>
                <a:ahLst/>
                <a:cxnLst>
                  <a:cxn ang="0">
                    <a:pos x="T0" y="T1"/>
                  </a:cxn>
                  <a:cxn ang="0">
                    <a:pos x="T2" y="T3"/>
                  </a:cxn>
                  <a:cxn ang="0">
                    <a:pos x="T4" y="T5"/>
                  </a:cxn>
                  <a:cxn ang="0">
                    <a:pos x="T6" y="T7"/>
                  </a:cxn>
                </a:cxnLst>
                <a:rect l="0" t="0" r="r" b="b"/>
                <a:pathLst>
                  <a:path w="79" h="25">
                    <a:moveTo>
                      <a:pt x="0" y="6"/>
                    </a:moveTo>
                    <a:lnTo>
                      <a:pt x="0" y="0"/>
                    </a:lnTo>
                    <a:lnTo>
                      <a:pt x="79" y="25"/>
                    </a:lnTo>
                    <a:lnTo>
                      <a:pt x="0" y="6"/>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grpSp>
    </p:spTree>
    <p:extLst>
      <p:ext uri="{BB962C8B-B14F-4D97-AF65-F5344CB8AC3E}">
        <p14:creationId xmlns:p14="http://schemas.microsoft.com/office/powerpoint/2010/main" val="1320571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8B196-90F3-4A27-9C82-93CB27BC675A}"/>
              </a:ext>
            </a:extLst>
          </p:cNvPr>
          <p:cNvSpPr>
            <a:spLocks noGrp="1"/>
          </p:cNvSpPr>
          <p:nvPr>
            <p:ph type="title"/>
          </p:nvPr>
        </p:nvSpPr>
        <p:spPr>
          <a:xfrm>
            <a:off x="436562" y="379433"/>
            <a:ext cx="11563350" cy="773112"/>
          </a:xfrm>
        </p:spPr>
        <p:txBody>
          <a:bodyPr/>
          <a:lstStyle/>
          <a:p>
            <a:pPr lvl="0"/>
            <a:r>
              <a:rPr lang="en-US"/>
              <a:t>Managing the pipeline:</a:t>
            </a:r>
            <a:br>
              <a:rPr lang="en-US"/>
            </a:br>
            <a:br>
              <a:rPr lang="en-US"/>
            </a:br>
            <a:endParaRPr lang="en-US"/>
          </a:p>
        </p:txBody>
      </p:sp>
      <p:sp>
        <p:nvSpPr>
          <p:cNvPr id="3" name="Rectangle 2">
            <a:extLst>
              <a:ext uri="{FF2B5EF4-FFF2-40B4-BE49-F238E27FC236}">
                <a16:creationId xmlns:a16="http://schemas.microsoft.com/office/drawing/2014/main" id="{4C84A2CF-F2D4-4A9F-A030-9F794E2D47FA}"/>
              </a:ext>
            </a:extLst>
          </p:cNvPr>
          <p:cNvSpPr/>
          <p:nvPr/>
        </p:nvSpPr>
        <p:spPr>
          <a:xfrm>
            <a:off x="3274142" y="2054503"/>
            <a:ext cx="8725769" cy="1323439"/>
          </a:xfrm>
          <a:prstGeom prst="rect">
            <a:avLst/>
          </a:prstGeom>
        </p:spPr>
        <p:txBody>
          <a:bodyPr wrap="square">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0" b="0" i="0" u="none" strike="noStrike" kern="1200" cap="none" spc="0" normalizeH="0" baseline="0" noProof="0">
                <a:ln>
                  <a:noFill/>
                </a:ln>
                <a:solidFill>
                  <a:srgbClr val="0078D7"/>
                </a:solidFill>
                <a:effectLst/>
                <a:uLnTx/>
                <a:uFillTx/>
                <a:latin typeface="Segoe UI Semibold"/>
                <a:ea typeface="+mn-ea"/>
                <a:cs typeface="+mn-cs"/>
              </a:rPr>
              <a:t>go fast</a:t>
            </a:r>
            <a:endParaRPr kumimoji="0" lang="en-US" sz="4400" b="0" i="0" u="none" strike="noStrike" kern="1200" cap="none" spc="0" normalizeH="0" baseline="0" noProof="0">
              <a:ln>
                <a:noFill/>
              </a:ln>
              <a:solidFill>
                <a:srgbClr val="0078D7"/>
              </a:solidFill>
              <a:effectLst/>
              <a:uLnTx/>
              <a:uFillTx/>
              <a:latin typeface="Segoe UI Semibold"/>
              <a:ea typeface="+mn-ea"/>
              <a:cs typeface="+mn-cs"/>
            </a:endParaRPr>
          </a:p>
        </p:txBody>
      </p:sp>
      <p:sp>
        <p:nvSpPr>
          <p:cNvPr id="4" name="Rectangle 3">
            <a:extLst>
              <a:ext uri="{FF2B5EF4-FFF2-40B4-BE49-F238E27FC236}">
                <a16:creationId xmlns:a16="http://schemas.microsoft.com/office/drawing/2014/main" id="{770EAC71-BB2F-4195-AE13-AD89ED281060}"/>
              </a:ext>
            </a:extLst>
          </p:cNvPr>
          <p:cNvSpPr/>
          <p:nvPr/>
        </p:nvSpPr>
        <p:spPr>
          <a:xfrm>
            <a:off x="2228946" y="1487082"/>
            <a:ext cx="2665473" cy="646331"/>
          </a:xfrm>
          <a:prstGeom prst="rect">
            <a:avLst/>
          </a:prstGeom>
        </p:spPr>
        <p:txBody>
          <a:bodyPr wrap="none">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0078D7"/>
                </a:solidFill>
                <a:effectLst/>
                <a:uLnTx/>
                <a:uFillTx/>
                <a:latin typeface="Segoe UI"/>
                <a:ea typeface="+mn-ea"/>
                <a:cs typeface="+mn-cs"/>
              </a:rPr>
              <a:t>How do you</a:t>
            </a:r>
          </a:p>
        </p:txBody>
      </p:sp>
      <p:sp>
        <p:nvSpPr>
          <p:cNvPr id="5" name="Rectangle 4">
            <a:extLst>
              <a:ext uri="{FF2B5EF4-FFF2-40B4-BE49-F238E27FC236}">
                <a16:creationId xmlns:a16="http://schemas.microsoft.com/office/drawing/2014/main" id="{F8C6706A-7D8B-4FD4-879A-B7BE17CB293F}"/>
              </a:ext>
            </a:extLst>
          </p:cNvPr>
          <p:cNvSpPr/>
          <p:nvPr/>
        </p:nvSpPr>
        <p:spPr>
          <a:xfrm>
            <a:off x="4439486" y="3278188"/>
            <a:ext cx="697627" cy="461665"/>
          </a:xfrm>
          <a:prstGeom prst="rect">
            <a:avLst/>
          </a:prstGeom>
        </p:spPr>
        <p:txBody>
          <a:bodyPr wrap="none">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7"/>
                </a:solidFill>
                <a:effectLst/>
                <a:uLnTx/>
                <a:uFillTx/>
                <a:latin typeface="Segoe UI"/>
                <a:ea typeface="+mn-ea"/>
                <a:cs typeface="+mn-cs"/>
              </a:rPr>
              <a:t>and</a:t>
            </a:r>
          </a:p>
        </p:txBody>
      </p:sp>
      <p:sp>
        <p:nvSpPr>
          <p:cNvPr id="6" name="Rectangle 5">
            <a:extLst>
              <a:ext uri="{FF2B5EF4-FFF2-40B4-BE49-F238E27FC236}">
                <a16:creationId xmlns:a16="http://schemas.microsoft.com/office/drawing/2014/main" id="{485ABACC-C6AE-42E8-B378-63D262C0CF2D}"/>
              </a:ext>
            </a:extLst>
          </p:cNvPr>
          <p:cNvSpPr/>
          <p:nvPr/>
        </p:nvSpPr>
        <p:spPr>
          <a:xfrm>
            <a:off x="5638120" y="3578331"/>
            <a:ext cx="2012089" cy="1569660"/>
          </a:xfrm>
          <a:prstGeom prst="rect">
            <a:avLst/>
          </a:prstGeom>
        </p:spPr>
        <p:txBody>
          <a:bodyPr wrap="none">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9600" b="0" i="1" u="none" strike="noStrike" kern="1200" cap="none" spc="0" normalizeH="0" baseline="0" noProof="0">
                <a:ln>
                  <a:noFill/>
                </a:ln>
                <a:solidFill>
                  <a:srgbClr val="0078D7"/>
                </a:solidFill>
                <a:effectLst/>
                <a:uLnTx/>
                <a:uFillTx/>
                <a:latin typeface="Segoe UI Semibold"/>
                <a:ea typeface="+mn-ea"/>
                <a:cs typeface="+mn-cs"/>
              </a:rPr>
              <a:t>not</a:t>
            </a:r>
            <a:endParaRPr kumimoji="0" lang="en-US" sz="9600" b="0" i="0" u="none" strike="noStrike" kern="1200" cap="none" spc="0" normalizeH="0" baseline="0" noProof="0">
              <a:ln>
                <a:noFill/>
              </a:ln>
              <a:solidFill>
                <a:srgbClr val="0078D7"/>
              </a:solidFill>
              <a:effectLst/>
              <a:uLnTx/>
              <a:uFillTx/>
              <a:latin typeface="Segoe UI Semibold"/>
              <a:ea typeface="+mn-ea"/>
              <a:cs typeface="+mn-cs"/>
            </a:endParaRPr>
          </a:p>
        </p:txBody>
      </p:sp>
      <p:sp>
        <p:nvSpPr>
          <p:cNvPr id="7" name="Rectangle 6">
            <a:extLst>
              <a:ext uri="{FF2B5EF4-FFF2-40B4-BE49-F238E27FC236}">
                <a16:creationId xmlns:a16="http://schemas.microsoft.com/office/drawing/2014/main" id="{4494D132-F166-4C28-8072-9784537CB42A}"/>
              </a:ext>
            </a:extLst>
          </p:cNvPr>
          <p:cNvSpPr/>
          <p:nvPr/>
        </p:nvSpPr>
        <p:spPr>
          <a:xfrm>
            <a:off x="6644164" y="5253504"/>
            <a:ext cx="4865114" cy="1015663"/>
          </a:xfrm>
          <a:prstGeom prst="rect">
            <a:avLst/>
          </a:prstGeom>
        </p:spPr>
        <p:txBody>
          <a:bodyPr wrap="none">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a:ln>
                  <a:noFill/>
                </a:ln>
                <a:solidFill>
                  <a:srgbClr val="0078D7"/>
                </a:solidFill>
                <a:effectLst/>
                <a:uLnTx/>
                <a:uFillTx/>
                <a:latin typeface="Segoe UI Semibold"/>
                <a:ea typeface="+mn-ea"/>
                <a:cs typeface="+mn-cs"/>
              </a:rPr>
              <a:t>break things?</a:t>
            </a:r>
          </a:p>
        </p:txBody>
      </p:sp>
    </p:spTree>
    <p:extLst>
      <p:ext uri="{BB962C8B-B14F-4D97-AF65-F5344CB8AC3E}">
        <p14:creationId xmlns:p14="http://schemas.microsoft.com/office/powerpoint/2010/main" val="22766904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2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45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2580936" y="2959172"/>
            <a:ext cx="1911531" cy="1433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75" b="1">
                <a:solidFill>
                  <a:schemeClr val="tx1"/>
                </a:solidFill>
              </a:rPr>
              <a:t>engineers on your team</a:t>
            </a:r>
          </a:p>
        </p:txBody>
      </p:sp>
      <p:sp>
        <p:nvSpPr>
          <p:cNvPr id="21" name="Rectangle 20"/>
          <p:cNvSpPr/>
          <p:nvPr/>
        </p:nvSpPr>
        <p:spPr>
          <a:xfrm>
            <a:off x="1444441" y="2959176"/>
            <a:ext cx="1911531" cy="14336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343" b="1">
                <a:solidFill>
                  <a:schemeClr val="accent4"/>
                </a:solidFill>
              </a:rPr>
              <a:t>#</a:t>
            </a:r>
            <a:endParaRPr lang="en-US" sz="6527" b="1">
              <a:solidFill>
                <a:schemeClr val="accent4"/>
              </a:solidFill>
            </a:endParaRPr>
          </a:p>
        </p:txBody>
      </p:sp>
      <p:sp>
        <p:nvSpPr>
          <p:cNvPr id="2" name="Content Placeholder 1"/>
          <p:cNvSpPr>
            <a:spLocks noGrp="1"/>
          </p:cNvSpPr>
          <p:nvPr>
            <p:ph idx="4294967295"/>
          </p:nvPr>
        </p:nvSpPr>
        <p:spPr>
          <a:xfrm>
            <a:off x="629095" y="1632056"/>
            <a:ext cx="11191240" cy="683264"/>
          </a:xfrm>
          <a:prstGeom prst="rect">
            <a:avLst/>
          </a:prstGeom>
        </p:spPr>
        <p:txBody>
          <a:bodyPr/>
          <a:lstStyle/>
          <a:p>
            <a:pPr marL="0" indent="0">
              <a:buNone/>
            </a:pPr>
            <a:r>
              <a:rPr lang="en-US" b="1"/>
              <a:t>We all follow a simple rule we call the “Bug Cap”:</a:t>
            </a:r>
          </a:p>
        </p:txBody>
      </p:sp>
      <p:sp>
        <p:nvSpPr>
          <p:cNvPr id="3" name="Title 2"/>
          <p:cNvSpPr>
            <a:spLocks noGrp="1"/>
          </p:cNvSpPr>
          <p:nvPr>
            <p:ph type="title"/>
          </p:nvPr>
        </p:nvSpPr>
        <p:spPr/>
        <p:txBody>
          <a:bodyPr/>
          <a:lstStyle/>
          <a:p>
            <a:r>
              <a:rPr lang="en-US"/>
              <a:t>Do Not Incur Debt</a:t>
            </a:r>
          </a:p>
        </p:txBody>
      </p:sp>
      <p:grpSp>
        <p:nvGrpSpPr>
          <p:cNvPr id="14" name="Group 13"/>
          <p:cNvGrpSpPr/>
          <p:nvPr/>
        </p:nvGrpSpPr>
        <p:grpSpPr>
          <a:xfrm>
            <a:off x="4377108" y="2959172"/>
            <a:ext cx="4977849" cy="1433650"/>
            <a:chOff x="3582968" y="2387524"/>
            <a:chExt cx="3660515" cy="1054250"/>
          </a:xfrm>
        </p:grpSpPr>
        <p:sp>
          <p:nvSpPr>
            <p:cNvPr id="15" name="Rectangle 14"/>
            <p:cNvSpPr/>
            <p:nvPr/>
          </p:nvSpPr>
          <p:spPr>
            <a:xfrm>
              <a:off x="4061460" y="2387525"/>
              <a:ext cx="1405665" cy="10542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343" b="1">
                  <a:solidFill>
                    <a:schemeClr val="accent4"/>
                  </a:solidFill>
                </a:rPr>
                <a:t>4</a:t>
              </a:r>
              <a:endParaRPr lang="en-US" sz="6527" b="1">
                <a:solidFill>
                  <a:schemeClr val="accent4"/>
                </a:solidFill>
              </a:endParaRPr>
            </a:p>
          </p:txBody>
        </p:sp>
        <p:sp>
          <p:nvSpPr>
            <p:cNvPr id="16" name="Rectangle 15"/>
            <p:cNvSpPr/>
            <p:nvPr/>
          </p:nvSpPr>
          <p:spPr>
            <a:xfrm>
              <a:off x="5837818" y="2387525"/>
              <a:ext cx="1405665" cy="10542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343" b="1">
                  <a:solidFill>
                    <a:schemeClr val="accent4"/>
                  </a:solidFill>
                </a:rPr>
                <a:t>?</a:t>
              </a:r>
            </a:p>
          </p:txBody>
        </p:sp>
        <p:sp>
          <p:nvSpPr>
            <p:cNvPr id="17" name="Rectangle 16"/>
            <p:cNvSpPr/>
            <p:nvPr/>
          </p:nvSpPr>
          <p:spPr>
            <a:xfrm>
              <a:off x="3582968" y="2387524"/>
              <a:ext cx="586292" cy="10542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7">
                  <a:solidFill>
                    <a:schemeClr val="tx1">
                      <a:lumMod val="50000"/>
                      <a:lumOff val="50000"/>
                    </a:schemeClr>
                  </a:solidFill>
                  <a:latin typeface="Helvetica" panose="020B0604020202020204" pitchFamily="34" charset="0"/>
                  <a:cs typeface="Helvetica" panose="020B0604020202020204" pitchFamily="34" charset="0"/>
                </a:rPr>
                <a:t>x</a:t>
              </a:r>
            </a:p>
          </p:txBody>
        </p:sp>
        <p:sp>
          <p:nvSpPr>
            <p:cNvPr id="18" name="Rectangle 17"/>
            <p:cNvSpPr/>
            <p:nvPr/>
          </p:nvSpPr>
          <p:spPr>
            <a:xfrm>
              <a:off x="5359326" y="2387525"/>
              <a:ext cx="586292" cy="10542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07">
                  <a:solidFill>
                    <a:schemeClr val="tx1">
                      <a:lumMod val="50000"/>
                      <a:lumOff val="50000"/>
                    </a:schemeClr>
                  </a:solidFill>
                  <a:latin typeface="Helvetica" panose="020B0604020202020204" pitchFamily="34" charset="0"/>
                  <a:cs typeface="Helvetica" panose="020B0604020202020204" pitchFamily="34" charset="0"/>
                </a:rPr>
                <a:t>=</a:t>
              </a:r>
            </a:p>
          </p:txBody>
        </p:sp>
      </p:grpSp>
    </p:spTree>
    <p:extLst>
      <p:ext uri="{BB962C8B-B14F-4D97-AF65-F5344CB8AC3E}">
        <p14:creationId xmlns:p14="http://schemas.microsoft.com/office/powerpoint/2010/main" val="3377677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34975" y="935547"/>
            <a:ext cx="11567159" cy="282513"/>
          </a:xfrm>
        </p:spPr>
        <p:txBody>
          <a:bodyPr/>
          <a:lstStyle/>
          <a:p>
            <a:r>
              <a:rPr lang="en-US" sz="1836" b="0">
                <a:solidFill>
                  <a:srgbClr val="505050"/>
                </a:solidFill>
              </a:rPr>
              <a:t>Using Trunk Based Development to avoid Merge Debt</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normAutofit fontScale="90000"/>
          </a:bodyPr>
          <a:lstStyle/>
          <a:p>
            <a:r>
              <a:rPr lang="en-US" spc="-100"/>
              <a:t>Release Flow</a:t>
            </a:r>
          </a:p>
        </p:txBody>
      </p:sp>
      <p:pic>
        <p:nvPicPr>
          <p:cNvPr id="3" name="Picture 2" descr="A picture containing object&#10;&#10;Description automatically generated">
            <a:extLst>
              <a:ext uri="{FF2B5EF4-FFF2-40B4-BE49-F238E27FC236}">
                <a16:creationId xmlns:a16="http://schemas.microsoft.com/office/drawing/2014/main" id="{404C6A47-C5EC-4679-8289-A401AB7CC95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82583" y="2340221"/>
            <a:ext cx="11271307" cy="3223594"/>
          </a:xfrm>
          <a:prstGeom prst="rect">
            <a:avLst/>
          </a:prstGeom>
        </p:spPr>
      </p:pic>
    </p:spTree>
    <p:extLst>
      <p:ext uri="{BB962C8B-B14F-4D97-AF65-F5344CB8AC3E}">
        <p14:creationId xmlns:p14="http://schemas.microsoft.com/office/powerpoint/2010/main" val="14029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18CA3-5057-4CC2-9DA2-FD7B684C5A42}"/>
              </a:ext>
            </a:extLst>
          </p:cNvPr>
          <p:cNvSpPr>
            <a:spLocks noGrp="1"/>
          </p:cNvSpPr>
          <p:nvPr>
            <p:ph type="title"/>
          </p:nvPr>
        </p:nvSpPr>
        <p:spPr/>
        <p:txBody>
          <a:bodyPr/>
          <a:lstStyle/>
          <a:p>
            <a:r>
              <a:rPr lang="en-GB"/>
              <a:t>Pull Requests</a:t>
            </a:r>
            <a:endParaRPr lang="en-US"/>
          </a:p>
        </p:txBody>
      </p:sp>
      <p:sp>
        <p:nvSpPr>
          <p:cNvPr id="3" name="Text Placeholder 2">
            <a:extLst>
              <a:ext uri="{FF2B5EF4-FFF2-40B4-BE49-F238E27FC236}">
                <a16:creationId xmlns:a16="http://schemas.microsoft.com/office/drawing/2014/main" id="{F72D077F-FC94-4991-B2BA-0DB75B59EED1}"/>
              </a:ext>
            </a:extLst>
          </p:cNvPr>
          <p:cNvSpPr>
            <a:spLocks noGrp="1"/>
          </p:cNvSpPr>
          <p:nvPr>
            <p:ph type="body" sz="quarter" idx="10"/>
          </p:nvPr>
        </p:nvSpPr>
        <p:spPr>
          <a:xfrm>
            <a:off x="274702" y="1211287"/>
            <a:ext cx="4071327" cy="4373505"/>
          </a:xfrm>
        </p:spPr>
        <p:txBody>
          <a:bodyPr/>
          <a:lstStyle/>
          <a:p>
            <a:pPr marL="0" indent="0">
              <a:spcBef>
                <a:spcPts val="1200"/>
              </a:spcBef>
              <a:buNone/>
            </a:pPr>
            <a:r>
              <a:rPr lang="en-GB" sz="2200"/>
              <a:t>PR’s are point of code review</a:t>
            </a:r>
          </a:p>
          <a:p>
            <a:pPr marL="228600" lvl="1" indent="0">
              <a:spcBef>
                <a:spcPts val="1200"/>
              </a:spcBef>
              <a:buNone/>
            </a:pPr>
            <a:r>
              <a:rPr lang="en-GB" sz="1400"/>
              <a:t>L0+L1 Tests performed before merge</a:t>
            </a:r>
          </a:p>
          <a:p>
            <a:pPr marL="228600" lvl="1" indent="0">
              <a:spcBef>
                <a:spcPts val="1200"/>
              </a:spcBef>
              <a:buNone/>
            </a:pPr>
            <a:r>
              <a:rPr lang="en-GB" sz="1400"/>
              <a:t>Security tested before commit</a:t>
            </a:r>
          </a:p>
          <a:p>
            <a:pPr marL="0" indent="0">
              <a:buNone/>
            </a:pPr>
            <a:endParaRPr lang="en-GB" sz="2000"/>
          </a:p>
          <a:p>
            <a:pPr marL="0" indent="0">
              <a:buNone/>
            </a:pPr>
            <a:r>
              <a:rPr lang="en-GB" sz="2800" b="1"/>
              <a:t>Result:</a:t>
            </a:r>
          </a:p>
          <a:p>
            <a:pPr marL="0" indent="0">
              <a:spcBef>
                <a:spcPts val="1200"/>
              </a:spcBef>
              <a:buNone/>
            </a:pPr>
            <a:r>
              <a:rPr lang="en-GB" sz="2200"/>
              <a:t>Shift-left testing to pre-merge</a:t>
            </a:r>
          </a:p>
          <a:p>
            <a:pPr marL="228600" lvl="1" indent="0">
              <a:spcBef>
                <a:spcPts val="1200"/>
              </a:spcBef>
              <a:buNone/>
            </a:pPr>
            <a:r>
              <a:rPr lang="en-GB" sz="1400"/>
              <a:t>1/5 Pull requests fail</a:t>
            </a:r>
          </a:p>
          <a:p>
            <a:pPr marL="0" indent="0">
              <a:spcBef>
                <a:spcPts val="1200"/>
              </a:spcBef>
              <a:buNone/>
            </a:pPr>
            <a:r>
              <a:rPr lang="en-GB" sz="2200"/>
              <a:t>Makes CI build failures rare</a:t>
            </a:r>
          </a:p>
          <a:p>
            <a:pPr marL="228600" lvl="1" indent="0">
              <a:spcBef>
                <a:spcPts val="1200"/>
              </a:spcBef>
              <a:buNone/>
            </a:pPr>
            <a:r>
              <a:rPr lang="en-GB" sz="1400"/>
              <a:t>1/100 CI builds fail</a:t>
            </a:r>
          </a:p>
          <a:p>
            <a:pPr marL="0" indent="0">
              <a:spcBef>
                <a:spcPts val="1200"/>
              </a:spcBef>
              <a:buNone/>
            </a:pPr>
            <a:r>
              <a:rPr lang="en-GB" sz="2200"/>
              <a:t>Accelerates the inner and outer loops</a:t>
            </a:r>
          </a:p>
        </p:txBody>
      </p:sp>
      <p:pic>
        <p:nvPicPr>
          <p:cNvPr id="4" name="Picture 3">
            <a:extLst>
              <a:ext uri="{FF2B5EF4-FFF2-40B4-BE49-F238E27FC236}">
                <a16:creationId xmlns:a16="http://schemas.microsoft.com/office/drawing/2014/main" id="{CF508F54-9BC9-444E-8324-62809E654B60}"/>
              </a:ext>
            </a:extLst>
          </p:cNvPr>
          <p:cNvPicPr>
            <a:picLocks noChangeAspect="1"/>
          </p:cNvPicPr>
          <p:nvPr/>
        </p:nvPicPr>
        <p:blipFill>
          <a:blip r:embed="rId3"/>
          <a:stretch>
            <a:fillRect/>
          </a:stretch>
        </p:blipFill>
        <p:spPr>
          <a:xfrm>
            <a:off x="4470910" y="0"/>
            <a:ext cx="7965565" cy="6994525"/>
          </a:xfrm>
          <a:prstGeom prst="rect">
            <a:avLst/>
          </a:prstGeom>
        </p:spPr>
      </p:pic>
    </p:spTree>
    <p:extLst>
      <p:ext uri="{BB962C8B-B14F-4D97-AF65-F5344CB8AC3E}">
        <p14:creationId xmlns:p14="http://schemas.microsoft.com/office/powerpoint/2010/main" val="3468256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Tests Against the Pull</a:t>
            </a:r>
            <a:r>
              <a:rPr lang="en-US" baseline="0"/>
              <a:t> Request</a:t>
            </a:r>
            <a:endParaRPr lang="en-US"/>
          </a:p>
        </p:txBody>
      </p:sp>
      <p:sp>
        <p:nvSpPr>
          <p:cNvPr id="5" name="Text Placeholder 4">
            <a:extLst>
              <a:ext uri="{FF2B5EF4-FFF2-40B4-BE49-F238E27FC236}">
                <a16:creationId xmlns:a16="http://schemas.microsoft.com/office/drawing/2014/main" id="{3DBECB08-4848-477C-83FB-5A7D64BEEF41}"/>
              </a:ext>
            </a:extLst>
          </p:cNvPr>
          <p:cNvSpPr>
            <a:spLocks noGrp="1"/>
          </p:cNvSpPr>
          <p:nvPr>
            <p:ph type="body" sz="quarter" idx="10"/>
          </p:nvPr>
        </p:nvSpPr>
        <p:spPr>
          <a:xfrm>
            <a:off x="484188" y="5397500"/>
            <a:ext cx="11888787" cy="683264"/>
          </a:xfrm>
        </p:spPr>
        <p:txBody>
          <a:bodyPr/>
          <a:lstStyle/>
          <a:p>
            <a:r>
              <a:rPr lang="en-US"/>
              <a:t>Feedback in minutes, before acceptance of  PR</a:t>
            </a:r>
          </a:p>
        </p:txBody>
      </p:sp>
      <p:pic>
        <p:nvPicPr>
          <p:cNvPr id="4" name="Picture 3">
            <a:extLst>
              <a:ext uri="{FF2B5EF4-FFF2-40B4-BE49-F238E27FC236}">
                <a16:creationId xmlns:a16="http://schemas.microsoft.com/office/drawing/2014/main" id="{3F0BFD71-509D-42A6-8B43-444B6176FF8B}"/>
              </a:ext>
            </a:extLst>
          </p:cNvPr>
          <p:cNvPicPr>
            <a:picLocks noChangeAspect="1"/>
          </p:cNvPicPr>
          <p:nvPr/>
        </p:nvPicPr>
        <p:blipFill>
          <a:blip r:embed="rId3"/>
          <a:stretch>
            <a:fillRect/>
          </a:stretch>
        </p:blipFill>
        <p:spPr>
          <a:xfrm>
            <a:off x="553996" y="1212849"/>
            <a:ext cx="11624334" cy="4058635"/>
          </a:xfrm>
          <a:prstGeom prst="rect">
            <a:avLst/>
          </a:prstGeom>
        </p:spPr>
      </p:pic>
    </p:spTree>
    <p:extLst>
      <p:ext uri="{BB962C8B-B14F-4D97-AF65-F5344CB8AC3E}">
        <p14:creationId xmlns:p14="http://schemas.microsoft.com/office/powerpoint/2010/main" val="360334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Green Means Green, Red Means Red</a:t>
            </a:r>
          </a:p>
        </p:txBody>
      </p:sp>
      <p:pic>
        <p:nvPicPr>
          <p:cNvPr id="2" name="Picture 1">
            <a:extLst>
              <a:ext uri="{FF2B5EF4-FFF2-40B4-BE49-F238E27FC236}">
                <a16:creationId xmlns:a16="http://schemas.microsoft.com/office/drawing/2014/main" id="{0772167A-B83D-4B76-98BD-9E99B78B8CAC}"/>
              </a:ext>
            </a:extLst>
          </p:cNvPr>
          <p:cNvPicPr>
            <a:picLocks noChangeAspect="1"/>
          </p:cNvPicPr>
          <p:nvPr/>
        </p:nvPicPr>
        <p:blipFill>
          <a:blip r:embed="rId2"/>
          <a:stretch>
            <a:fillRect/>
          </a:stretch>
        </p:blipFill>
        <p:spPr>
          <a:xfrm>
            <a:off x="359565" y="1212849"/>
            <a:ext cx="11324391" cy="5003801"/>
          </a:xfrm>
          <a:prstGeom prst="rect">
            <a:avLst/>
          </a:prstGeom>
        </p:spPr>
      </p:pic>
      <p:sp>
        <p:nvSpPr>
          <p:cNvPr id="4" name="Text Placeholder 4">
            <a:extLst>
              <a:ext uri="{FF2B5EF4-FFF2-40B4-BE49-F238E27FC236}">
                <a16:creationId xmlns:a16="http://schemas.microsoft.com/office/drawing/2014/main" id="{053C594C-06B1-4CF3-B083-2CE2B563A907}"/>
              </a:ext>
            </a:extLst>
          </p:cNvPr>
          <p:cNvSpPr>
            <a:spLocks noGrp="1"/>
          </p:cNvSpPr>
          <p:nvPr>
            <p:ph type="body" sz="quarter" idx="10"/>
          </p:nvPr>
        </p:nvSpPr>
        <p:spPr>
          <a:xfrm>
            <a:off x="484188" y="6261100"/>
            <a:ext cx="11888787" cy="683264"/>
          </a:xfrm>
        </p:spPr>
        <p:txBody>
          <a:bodyPr/>
          <a:lstStyle/>
          <a:p>
            <a:pPr marL="0" indent="0">
              <a:buNone/>
            </a:pPr>
            <a:r>
              <a:rPr lang="en-US"/>
              <a:t>Only all-green builds get to release</a:t>
            </a:r>
          </a:p>
        </p:txBody>
      </p:sp>
    </p:spTree>
    <p:extLst>
      <p:ext uri="{BB962C8B-B14F-4D97-AF65-F5344CB8AC3E}">
        <p14:creationId xmlns:p14="http://schemas.microsoft.com/office/powerpoint/2010/main" val="4067638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BB5BFCA-5C03-4487-B32C-4C01AFE90BD9}"/>
              </a:ext>
            </a:extLst>
          </p:cNvPr>
          <p:cNvSpPr>
            <a:spLocks noGrp="1"/>
          </p:cNvSpPr>
          <p:nvPr>
            <p:ph type="body" sz="quarter" idx="10"/>
          </p:nvPr>
        </p:nvSpPr>
        <p:spPr>
          <a:xfrm>
            <a:off x="607452" y="1635663"/>
            <a:ext cx="1541209" cy="4970591"/>
          </a:xfrm>
        </p:spPr>
        <p:txBody>
          <a:bodyPr/>
          <a:lstStyle/>
          <a:p>
            <a:pPr marL="0" indent="0">
              <a:buNone/>
            </a:pPr>
            <a:r>
              <a:rPr lang="en-US" sz="7200" dirty="0">
                <a:latin typeface="+mn-lt"/>
              </a:rPr>
              <a:t>L0</a:t>
            </a:r>
          </a:p>
          <a:p>
            <a:pPr marL="0" indent="0">
              <a:buNone/>
            </a:pPr>
            <a:r>
              <a:rPr lang="en-US" sz="7200" dirty="0">
                <a:latin typeface="+mn-lt"/>
              </a:rPr>
              <a:t>L1</a:t>
            </a:r>
          </a:p>
          <a:p>
            <a:pPr marL="0" indent="0">
              <a:buNone/>
            </a:pPr>
            <a:r>
              <a:rPr lang="en-US" sz="7200" dirty="0">
                <a:latin typeface="+mn-lt"/>
              </a:rPr>
              <a:t>L2</a:t>
            </a:r>
          </a:p>
          <a:p>
            <a:pPr marL="0" indent="0">
              <a:buNone/>
            </a:pPr>
            <a:r>
              <a:rPr lang="en-US" sz="7200" dirty="0">
                <a:latin typeface="+mn-lt"/>
              </a:rPr>
              <a:t>L3</a:t>
            </a:r>
          </a:p>
        </p:txBody>
      </p:sp>
      <p:sp>
        <p:nvSpPr>
          <p:cNvPr id="8" name="Title 7">
            <a:extLst>
              <a:ext uri="{FF2B5EF4-FFF2-40B4-BE49-F238E27FC236}">
                <a16:creationId xmlns:a16="http://schemas.microsoft.com/office/drawing/2014/main" id="{B7465DF9-6D77-4F10-9DC7-332F8ED21DE3}"/>
              </a:ext>
            </a:extLst>
          </p:cNvPr>
          <p:cNvSpPr>
            <a:spLocks noGrp="1"/>
          </p:cNvSpPr>
          <p:nvPr>
            <p:ph type="title"/>
          </p:nvPr>
        </p:nvSpPr>
        <p:spPr/>
        <p:txBody>
          <a:bodyPr/>
          <a:lstStyle/>
          <a:p>
            <a:r>
              <a:rPr lang="en-US" dirty="0"/>
              <a:t>Created a “Non-Denominational” Test Taxonomy</a:t>
            </a:r>
          </a:p>
        </p:txBody>
      </p:sp>
      <p:graphicFrame>
        <p:nvGraphicFramePr>
          <p:cNvPr id="5" name="Diagram 4">
            <a:extLst>
              <a:ext uri="{FF2B5EF4-FFF2-40B4-BE49-F238E27FC236}">
                <a16:creationId xmlns:a16="http://schemas.microsoft.com/office/drawing/2014/main" id="{15CB9CAA-DD36-4DB7-8477-FE6DD8CB2A54}"/>
              </a:ext>
            </a:extLst>
          </p:cNvPr>
          <p:cNvGraphicFramePr/>
          <p:nvPr/>
        </p:nvGraphicFramePr>
        <p:xfrm>
          <a:off x="1498244" y="1481792"/>
          <a:ext cx="7978338" cy="51378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 Placeholder 8">
            <a:extLst>
              <a:ext uri="{FF2B5EF4-FFF2-40B4-BE49-F238E27FC236}">
                <a16:creationId xmlns:a16="http://schemas.microsoft.com/office/drawing/2014/main" id="{036939E6-CC13-43D4-AD2F-EA5DD8310DFC}"/>
              </a:ext>
            </a:extLst>
          </p:cNvPr>
          <p:cNvSpPr txBox="1">
            <a:spLocks/>
          </p:cNvSpPr>
          <p:nvPr/>
        </p:nvSpPr>
        <p:spPr>
          <a:xfrm>
            <a:off x="9587939" y="1635663"/>
            <a:ext cx="2585022" cy="4529445"/>
          </a:xfrm>
          <a:prstGeom prst="rect">
            <a:avLst/>
          </a:prstGeom>
        </p:spPr>
        <p:txBody>
          <a:bodyPr vert="horz" wrap="square" lIns="0" tIns="0" rIns="0" bIns="0" rtlCol="0">
            <a:spAutoFit/>
          </a:bodyPr>
          <a:lstStyle>
            <a:lvl1pPr marL="285750" marR="0" indent="-285750" algn="l" defTabSz="932742" rtl="0" eaLnBrk="1" fontAlgn="auto" latinLnBrk="0" hangingPunct="1">
              <a:lnSpc>
                <a:spcPct val="100000"/>
              </a:lnSpc>
              <a:spcBef>
                <a:spcPts val="0"/>
              </a:spcBef>
              <a:spcAft>
                <a:spcPts val="1400"/>
              </a:spcAft>
              <a:buClrTx/>
              <a:buSzPct val="90000"/>
              <a:buFont typeface="Arial" panose="020B0604020202020204" pitchFamily="34" charset="0"/>
              <a:buChar char="•"/>
              <a:tabLst/>
              <a:defRPr sz="1800" b="0" i="0" kern="1200" spc="0" baseline="0">
                <a:solidFill>
                  <a:srgbClr val="000000"/>
                </a:solidFill>
                <a:latin typeface="+mj-lt"/>
                <a:ea typeface="+mn-ea"/>
                <a:cs typeface="+mn-cs"/>
              </a:defRPr>
            </a:lvl1pPr>
            <a:lvl2pPr marL="514350" marR="0" indent="-285750" algn="l" defTabSz="932742" rtl="0" eaLnBrk="1" fontAlgn="auto" latinLnBrk="0" hangingPunct="1">
              <a:lnSpc>
                <a:spcPct val="100000"/>
              </a:lnSpc>
              <a:spcBef>
                <a:spcPts val="0"/>
              </a:spcBef>
              <a:spcAft>
                <a:spcPts val="1400"/>
              </a:spcAft>
              <a:buClrTx/>
              <a:buSzPct val="90000"/>
              <a:buFont typeface="Arial" panose="020B0604020202020204" pitchFamily="34" charset="0"/>
              <a:buChar char="•"/>
              <a:tabLst/>
              <a:defRPr sz="1800" kern="1200" spc="0" baseline="0">
                <a:solidFill>
                  <a:srgbClr val="000000"/>
                </a:solidFill>
                <a:latin typeface="+mn-lt"/>
                <a:ea typeface="+mn-ea"/>
                <a:cs typeface="+mn-cs"/>
              </a:defRPr>
            </a:lvl2pPr>
            <a:lvl3pPr marL="742950" marR="0" indent="-285750" algn="l" defTabSz="932742" rtl="0" eaLnBrk="1" fontAlgn="auto" latinLnBrk="0" hangingPunct="1">
              <a:lnSpc>
                <a:spcPct val="100000"/>
              </a:lnSpc>
              <a:spcBef>
                <a:spcPts val="0"/>
              </a:spcBef>
              <a:spcAft>
                <a:spcPts val="1400"/>
              </a:spcAft>
              <a:buClrTx/>
              <a:buSzPct val="90000"/>
              <a:buFont typeface="Arial" panose="020B0604020202020204" pitchFamily="34" charset="0"/>
              <a:buChar char="•"/>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1400"/>
              </a:spcAft>
              <a:buClrTx/>
              <a:buSzPct val="90000"/>
              <a:buFont typeface="Arial" panose="020B0604020202020204" pitchFamily="34" charset="0"/>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In Pull Request</a:t>
            </a:r>
          </a:p>
          <a:p>
            <a:pPr marL="0" marR="0" lvl="0" indent="0" algn="l" defTabSz="932742" rtl="0" eaLnBrk="1" fontAlgn="auto" latinLnBrk="0" hangingPunct="1">
              <a:lnSpc>
                <a:spcPct val="100000"/>
              </a:lnSpc>
              <a:spcBef>
                <a:spcPts val="0"/>
              </a:spcBef>
              <a:spcAft>
                <a:spcPts val="1400"/>
              </a:spcAft>
              <a:buClrTx/>
              <a:buSzPct val="90000"/>
              <a:buFont typeface="Arial" panose="020B0604020202020204" pitchFamily="34" charset="0"/>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&lt; 60 ms</a:t>
            </a:r>
          </a:p>
          <a:p>
            <a:pPr marL="0" marR="0" lvl="0" indent="0" algn="l" defTabSz="932742" rtl="0" eaLnBrk="1" fontAlgn="auto" latinLnBrk="0" hangingPunct="1">
              <a:lnSpc>
                <a:spcPct val="100000"/>
              </a:lnSpc>
              <a:spcBef>
                <a:spcPts val="0"/>
              </a:spcBef>
              <a:spcAft>
                <a:spcPts val="1400"/>
              </a:spcAft>
              <a:buClrTx/>
              <a:buSzPct val="90000"/>
              <a:buFont typeface="Arial" panose="020B0604020202020204" pitchFamily="34" charset="0"/>
              <a:buNone/>
              <a:tabLst/>
              <a:defRPr/>
            </a:pPr>
            <a:endParaRPr kumimoji="0" lang="en-US" sz="24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1400"/>
              </a:spcAft>
              <a:buClrTx/>
              <a:buSzPct val="90000"/>
              <a:buFont typeface="Arial" panose="020B0604020202020204" pitchFamily="34" charset="0"/>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&lt; 2000 ms </a:t>
            </a:r>
            <a:br>
              <a:rPr kumimoji="0" lang="en-US" sz="2400" b="0" i="0" u="none" strike="noStrike" kern="1200" cap="none" spc="0" normalizeH="0" baseline="0" noProof="0" dirty="0">
                <a:ln>
                  <a:noFill/>
                </a:ln>
                <a:solidFill>
                  <a:srgbClr val="000000"/>
                </a:solidFill>
                <a:effectLst/>
                <a:uLnTx/>
                <a:uFillTx/>
                <a:latin typeface="Segoe UI"/>
                <a:ea typeface="+mn-ea"/>
                <a:cs typeface="+mn-cs"/>
              </a:rPr>
            </a:br>
            <a:r>
              <a:rPr kumimoji="0" lang="en-US" sz="2400" b="0" i="0" u="none" strike="noStrike" kern="1200" cap="none" spc="0" normalizeH="0" baseline="0" noProof="0" dirty="0">
                <a:ln>
                  <a:noFill/>
                </a:ln>
                <a:solidFill>
                  <a:srgbClr val="000000"/>
                </a:solidFill>
                <a:effectLst/>
                <a:uLnTx/>
                <a:uFillTx/>
                <a:latin typeface="Segoe UI"/>
                <a:ea typeface="+mn-ea"/>
                <a:cs typeface="+mn-cs"/>
              </a:rPr>
              <a:t>(avg 400 ms)</a:t>
            </a:r>
          </a:p>
          <a:p>
            <a:pPr marL="0" marR="0" lvl="0" indent="0" algn="l" defTabSz="932742" rtl="0" eaLnBrk="1" fontAlgn="auto" latinLnBrk="0" hangingPunct="1">
              <a:lnSpc>
                <a:spcPct val="100000"/>
              </a:lnSpc>
              <a:spcBef>
                <a:spcPts val="1200"/>
              </a:spcBef>
              <a:spcAft>
                <a:spcPts val="1400"/>
              </a:spcAft>
              <a:buClrTx/>
              <a:buSzPct val="90000"/>
              <a:buFont typeface="Arial" panose="020B0604020202020204" pitchFamily="34" charset="0"/>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In pre-prod deployment, with mocked auth</a:t>
            </a:r>
          </a:p>
          <a:p>
            <a:pPr marL="0" marR="0" lvl="0" indent="0" algn="l" defTabSz="932742" rtl="0" eaLnBrk="1" fontAlgn="auto" latinLnBrk="0" hangingPunct="1">
              <a:lnSpc>
                <a:spcPct val="100000"/>
              </a:lnSpc>
              <a:spcBef>
                <a:spcPts val="1200"/>
              </a:spcBef>
              <a:spcAft>
                <a:spcPts val="1400"/>
              </a:spcAft>
              <a:buClrTx/>
              <a:buSzPct val="90000"/>
              <a:buFont typeface="Arial" panose="020B0604020202020204" pitchFamily="34" charset="0"/>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mn-cs"/>
              </a:rPr>
              <a:t>In production rings</a:t>
            </a:r>
          </a:p>
        </p:txBody>
      </p:sp>
    </p:spTree>
    <p:extLst>
      <p:ext uri="{BB962C8B-B14F-4D97-AF65-F5344CB8AC3E}">
        <p14:creationId xmlns:p14="http://schemas.microsoft.com/office/powerpoint/2010/main" val="388278881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Test portfolio over time</a:t>
            </a:r>
          </a:p>
        </p:txBody>
      </p:sp>
      <p:sp>
        <p:nvSpPr>
          <p:cNvPr id="3" name="Text Placeholder 2">
            <a:extLst>
              <a:ext uri="{FF2B5EF4-FFF2-40B4-BE49-F238E27FC236}">
                <a16:creationId xmlns:a16="http://schemas.microsoft.com/office/drawing/2014/main" id="{7E36935D-7248-4690-98EB-D80B126AC0E0}"/>
              </a:ext>
            </a:extLst>
          </p:cNvPr>
          <p:cNvSpPr>
            <a:spLocks noGrp="1"/>
          </p:cNvSpPr>
          <p:nvPr>
            <p:ph type="body" sz="quarter" idx="10"/>
          </p:nvPr>
        </p:nvSpPr>
        <p:spPr/>
        <p:txBody>
          <a:bodyPr/>
          <a:lstStyle/>
          <a:p>
            <a:endParaRPr lang="en-AU"/>
          </a:p>
        </p:txBody>
      </p:sp>
      <p:graphicFrame>
        <p:nvGraphicFramePr>
          <p:cNvPr id="10" name="Chart 9">
            <a:extLst>
              <a:ext uri="{FF2B5EF4-FFF2-40B4-BE49-F238E27FC236}">
                <a16:creationId xmlns:a16="http://schemas.microsoft.com/office/drawing/2014/main" id="{00000000-0008-0000-0000-000003000000}"/>
              </a:ext>
            </a:extLst>
          </p:cNvPr>
          <p:cNvGraphicFramePr>
            <a:graphicFrameLocks/>
          </p:cNvGraphicFramePr>
          <p:nvPr/>
        </p:nvGraphicFramePr>
        <p:xfrm>
          <a:off x="272048" y="1587029"/>
          <a:ext cx="21353887" cy="446325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4986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CFB38D8-636C-49D2-B86A-7C7BD751F3DF}"/>
              </a:ext>
            </a:extLst>
          </p:cNvPr>
          <p:cNvSpPr/>
          <p:nvPr/>
        </p:nvSpPr>
        <p:spPr bwMode="auto">
          <a:xfrm>
            <a:off x="-4662" y="6565119"/>
            <a:ext cx="2362632" cy="429406"/>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pic>
        <p:nvPicPr>
          <p:cNvPr id="6" name="Picture 5">
            <a:extLst>
              <a:ext uri="{FF2B5EF4-FFF2-40B4-BE49-F238E27FC236}">
                <a16:creationId xmlns:a16="http://schemas.microsoft.com/office/drawing/2014/main" id="{B0977F31-3A4C-404B-A567-50FA3AF018BE}"/>
              </a:ext>
            </a:extLst>
          </p:cNvPr>
          <p:cNvPicPr>
            <a:picLocks noChangeAspect="1"/>
          </p:cNvPicPr>
          <p:nvPr/>
        </p:nvPicPr>
        <p:blipFill>
          <a:blip r:embed="rId3"/>
          <a:stretch>
            <a:fillRect/>
          </a:stretch>
        </p:blipFill>
        <p:spPr>
          <a:xfrm>
            <a:off x="4660992" y="186531"/>
            <a:ext cx="2595597" cy="2112143"/>
          </a:xfrm>
          <a:prstGeom prst="rect">
            <a:avLst/>
          </a:prstGeom>
        </p:spPr>
      </p:pic>
      <p:pic>
        <p:nvPicPr>
          <p:cNvPr id="8" name="Picture 7">
            <a:extLst>
              <a:ext uri="{FF2B5EF4-FFF2-40B4-BE49-F238E27FC236}">
                <a16:creationId xmlns:a16="http://schemas.microsoft.com/office/drawing/2014/main" id="{EAA5BDCC-714A-4F08-9F02-29D524CDFBF0}"/>
              </a:ext>
            </a:extLst>
          </p:cNvPr>
          <p:cNvPicPr>
            <a:picLocks noChangeAspect="1"/>
          </p:cNvPicPr>
          <p:nvPr/>
        </p:nvPicPr>
        <p:blipFill>
          <a:blip r:embed="rId4"/>
          <a:stretch>
            <a:fillRect/>
          </a:stretch>
        </p:blipFill>
        <p:spPr>
          <a:xfrm>
            <a:off x="4526281" y="3582332"/>
            <a:ext cx="3249449" cy="3233599"/>
          </a:xfrm>
          <a:prstGeom prst="rect">
            <a:avLst/>
          </a:prstGeom>
        </p:spPr>
      </p:pic>
      <p:sp>
        <p:nvSpPr>
          <p:cNvPr id="9" name="Title 1">
            <a:extLst>
              <a:ext uri="{FF2B5EF4-FFF2-40B4-BE49-F238E27FC236}">
                <a16:creationId xmlns:a16="http://schemas.microsoft.com/office/drawing/2014/main" id="{2456493B-DC8B-4FDD-9D18-C93FA85672DF}"/>
              </a:ext>
            </a:extLst>
          </p:cNvPr>
          <p:cNvSpPr txBox="1">
            <a:spLocks/>
          </p:cNvSpPr>
          <p:nvPr/>
        </p:nvSpPr>
        <p:spPr>
          <a:xfrm>
            <a:off x="318423" y="251471"/>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rPr>
              <a:t>Azure DevOps</a:t>
            </a:r>
          </a:p>
        </p:txBody>
      </p:sp>
      <p:pic>
        <p:nvPicPr>
          <p:cNvPr id="10" name="Picture 9">
            <a:extLst>
              <a:ext uri="{FF2B5EF4-FFF2-40B4-BE49-F238E27FC236}">
                <a16:creationId xmlns:a16="http://schemas.microsoft.com/office/drawing/2014/main" id="{AD157881-ED18-4D3E-9DCD-8B47C21450B6}"/>
              </a:ext>
            </a:extLst>
          </p:cNvPr>
          <p:cNvPicPr>
            <a:picLocks noChangeAspect="1"/>
          </p:cNvPicPr>
          <p:nvPr/>
        </p:nvPicPr>
        <p:blipFill>
          <a:blip r:embed="rId5"/>
          <a:stretch>
            <a:fillRect/>
          </a:stretch>
        </p:blipFill>
        <p:spPr>
          <a:xfrm>
            <a:off x="419426" y="2065940"/>
            <a:ext cx="4866249" cy="1696054"/>
          </a:xfrm>
          <a:prstGeom prst="rect">
            <a:avLst/>
          </a:prstGeom>
        </p:spPr>
      </p:pic>
      <p:pic>
        <p:nvPicPr>
          <p:cNvPr id="11" name="Picture 10">
            <a:extLst>
              <a:ext uri="{FF2B5EF4-FFF2-40B4-BE49-F238E27FC236}">
                <a16:creationId xmlns:a16="http://schemas.microsoft.com/office/drawing/2014/main" id="{A56B8D13-96F9-4B53-8115-137BF41B1FC3}"/>
              </a:ext>
            </a:extLst>
          </p:cNvPr>
          <p:cNvPicPr>
            <a:picLocks noChangeAspect="1"/>
          </p:cNvPicPr>
          <p:nvPr/>
        </p:nvPicPr>
        <p:blipFill>
          <a:blip r:embed="rId6"/>
          <a:stretch>
            <a:fillRect/>
          </a:stretch>
        </p:blipFill>
        <p:spPr>
          <a:xfrm>
            <a:off x="6480475" y="1842292"/>
            <a:ext cx="5512176" cy="2068552"/>
          </a:xfrm>
          <a:prstGeom prst="rect">
            <a:avLst/>
          </a:prstGeom>
        </p:spPr>
      </p:pic>
      <p:grpSp>
        <p:nvGrpSpPr>
          <p:cNvPr id="12" name="Group 11">
            <a:extLst>
              <a:ext uri="{FF2B5EF4-FFF2-40B4-BE49-F238E27FC236}">
                <a16:creationId xmlns:a16="http://schemas.microsoft.com/office/drawing/2014/main" id="{71E8F30B-7E5C-4538-903E-4FAA8E2A2994}"/>
              </a:ext>
            </a:extLst>
          </p:cNvPr>
          <p:cNvGrpSpPr/>
          <p:nvPr/>
        </p:nvGrpSpPr>
        <p:grpSpPr>
          <a:xfrm>
            <a:off x="5148198" y="2038509"/>
            <a:ext cx="1580859" cy="1583029"/>
            <a:chOff x="5148197" y="2034540"/>
            <a:chExt cx="1580859" cy="1583029"/>
          </a:xfrm>
        </p:grpSpPr>
        <p:grpSp>
          <p:nvGrpSpPr>
            <p:cNvPr id="13" name="Group 12">
              <a:extLst>
                <a:ext uri="{FF2B5EF4-FFF2-40B4-BE49-F238E27FC236}">
                  <a16:creationId xmlns:a16="http://schemas.microsoft.com/office/drawing/2014/main" id="{F4D739B2-B2D1-45CD-B17E-2D17C183763A}"/>
                </a:ext>
              </a:extLst>
            </p:cNvPr>
            <p:cNvGrpSpPr/>
            <p:nvPr/>
          </p:nvGrpSpPr>
          <p:grpSpPr>
            <a:xfrm>
              <a:off x="5148197" y="2034540"/>
              <a:ext cx="1580859" cy="1583029"/>
              <a:chOff x="8015890" y="2477276"/>
              <a:chExt cx="1580859" cy="1583029"/>
            </a:xfrm>
          </p:grpSpPr>
          <p:sp>
            <p:nvSpPr>
              <p:cNvPr id="15" name="Oval 14">
                <a:extLst>
                  <a:ext uri="{FF2B5EF4-FFF2-40B4-BE49-F238E27FC236}">
                    <a16:creationId xmlns:a16="http://schemas.microsoft.com/office/drawing/2014/main" id="{F943A6FF-DFD0-4918-AE66-3FABE89207AE}"/>
                  </a:ext>
                </a:extLst>
              </p:cNvPr>
              <p:cNvSpPr/>
              <p:nvPr/>
            </p:nvSpPr>
            <p:spPr bwMode="auto">
              <a:xfrm>
                <a:off x="8268919" y="2743109"/>
                <a:ext cx="1077151" cy="104351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a:ln>
                      <a:noFill/>
                    </a:ln>
                    <a:gradFill>
                      <a:gsLst>
                        <a:gs pos="4000">
                          <a:srgbClr val="FFFFFF"/>
                        </a:gs>
                        <a:gs pos="10667">
                          <a:srgbClr val="FFFFFF"/>
                        </a:gs>
                      </a:gsLst>
                      <a:lin ang="5400000" scaled="0"/>
                    </a:gradFill>
                    <a:effectLst/>
                    <a:uLnTx/>
                    <a:uFillTx/>
                    <a:latin typeface="Segoe UI"/>
                    <a:ea typeface="Segoe UI" pitchFamily="34" charset="0"/>
                    <a:cs typeface="Segoe UI" pitchFamily="34" charset="0"/>
                  </a:rPr>
                  <a:t>DevOps</a:t>
                </a:r>
              </a:p>
            </p:txBody>
          </p:sp>
          <p:pic>
            <p:nvPicPr>
              <p:cNvPr id="16" name="Picture 15">
                <a:extLst>
                  <a:ext uri="{FF2B5EF4-FFF2-40B4-BE49-F238E27FC236}">
                    <a16:creationId xmlns:a16="http://schemas.microsoft.com/office/drawing/2014/main" id="{324BEFA3-CA58-4D44-8615-01A6A9AC336E}"/>
                  </a:ext>
                </a:extLst>
              </p:cNvPr>
              <p:cNvPicPr>
                <a:picLocks noChangeAspect="1"/>
              </p:cNvPicPr>
              <p:nvPr/>
            </p:nvPicPr>
            <p:blipFill>
              <a:blip r:embed="rId7">
                <a:duotone>
                  <a:srgbClr val="0078D7">
                    <a:shade val="45000"/>
                    <a:satMod val="135000"/>
                  </a:srgb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tretch>
                <a:fillRect/>
              </a:stretch>
            </p:blipFill>
            <p:spPr>
              <a:xfrm>
                <a:off x="8015890" y="2477276"/>
                <a:ext cx="1580859" cy="1583029"/>
              </a:xfrm>
              <a:prstGeom prst="rect">
                <a:avLst/>
              </a:prstGeom>
            </p:spPr>
          </p:pic>
        </p:grpSp>
        <p:sp>
          <p:nvSpPr>
            <p:cNvPr id="14" name="Oval 13">
              <a:extLst>
                <a:ext uri="{FF2B5EF4-FFF2-40B4-BE49-F238E27FC236}">
                  <a16:creationId xmlns:a16="http://schemas.microsoft.com/office/drawing/2014/main" id="{4DD4D681-3421-4C05-AB4B-2648B179DCD2}"/>
                </a:ext>
              </a:extLst>
            </p:cNvPr>
            <p:cNvSpPr/>
            <p:nvPr/>
          </p:nvSpPr>
          <p:spPr bwMode="auto">
            <a:xfrm>
              <a:off x="5519033" y="2406461"/>
              <a:ext cx="839187" cy="839187"/>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50" normalizeH="0" baseline="0" noProof="0">
                  <a:ln>
                    <a:noFill/>
                  </a:ln>
                  <a:solidFill>
                    <a:srgbClr val="E6E6E6">
                      <a:lumMod val="50000"/>
                    </a:srgbClr>
                  </a:solidFill>
                  <a:effectLst/>
                  <a:uLnTx/>
                  <a:uFillTx/>
                  <a:latin typeface="Segoe UI Semilight"/>
                  <a:ea typeface="Segoe UI" panose="020B0502040204020203" pitchFamily="34" charset="0"/>
                  <a:cs typeface="Segoe UI" panose="020B0502040204020203" pitchFamily="34" charset="0"/>
                </a:rPr>
                <a:t>DevOps</a:t>
              </a:r>
            </a:p>
          </p:txBody>
        </p:sp>
      </p:grpSp>
      <p:pic>
        <p:nvPicPr>
          <p:cNvPr id="17" name="Picture 16" descr="A close up of a sign&#10;&#10;Description generated with high confidence">
            <a:extLst>
              <a:ext uri="{FF2B5EF4-FFF2-40B4-BE49-F238E27FC236}">
                <a16:creationId xmlns:a16="http://schemas.microsoft.com/office/drawing/2014/main" id="{80764443-1E66-48AA-B95E-1EEBF4F3289A}"/>
              </a:ext>
            </a:extLst>
          </p:cNvPr>
          <p:cNvPicPr>
            <a:picLocks noChangeAspect="1"/>
          </p:cNvPicPr>
          <p:nvPr/>
        </p:nvPicPr>
        <p:blipFill>
          <a:blip r:embed="rId9"/>
          <a:stretch>
            <a:fillRect/>
          </a:stretch>
        </p:blipFill>
        <p:spPr>
          <a:xfrm>
            <a:off x="2390999" y="4334416"/>
            <a:ext cx="962042" cy="481021"/>
          </a:xfrm>
          <a:prstGeom prst="rect">
            <a:avLst/>
          </a:prstGeom>
        </p:spPr>
      </p:pic>
      <p:pic>
        <p:nvPicPr>
          <p:cNvPr id="18" name="Picture 17">
            <a:extLst>
              <a:ext uri="{FF2B5EF4-FFF2-40B4-BE49-F238E27FC236}">
                <a16:creationId xmlns:a16="http://schemas.microsoft.com/office/drawing/2014/main" id="{5E4C0801-3565-475E-8F14-6C07279C6C8E}"/>
              </a:ext>
            </a:extLst>
          </p:cNvPr>
          <p:cNvPicPr>
            <a:picLocks noChangeAspect="1"/>
          </p:cNvPicPr>
          <p:nvPr/>
        </p:nvPicPr>
        <p:blipFill>
          <a:blip r:embed="rId10"/>
          <a:stretch>
            <a:fillRect/>
          </a:stretch>
        </p:blipFill>
        <p:spPr>
          <a:xfrm>
            <a:off x="3196823" y="5826263"/>
            <a:ext cx="1093689" cy="256333"/>
          </a:xfrm>
          <a:prstGeom prst="rect">
            <a:avLst/>
          </a:prstGeom>
        </p:spPr>
      </p:pic>
      <p:pic>
        <p:nvPicPr>
          <p:cNvPr id="19" name="Picture 18">
            <a:extLst>
              <a:ext uri="{FF2B5EF4-FFF2-40B4-BE49-F238E27FC236}">
                <a16:creationId xmlns:a16="http://schemas.microsoft.com/office/drawing/2014/main" id="{D4DEDEED-3E4C-4B91-8C9E-E0D2265C817B}"/>
              </a:ext>
            </a:extLst>
          </p:cNvPr>
          <p:cNvPicPr>
            <a:picLocks noChangeAspect="1"/>
          </p:cNvPicPr>
          <p:nvPr/>
        </p:nvPicPr>
        <p:blipFill>
          <a:blip r:embed="rId11"/>
          <a:stretch>
            <a:fillRect/>
          </a:stretch>
        </p:blipFill>
        <p:spPr>
          <a:xfrm>
            <a:off x="3172684" y="4926936"/>
            <a:ext cx="974433" cy="601225"/>
          </a:xfrm>
          <a:prstGeom prst="rect">
            <a:avLst/>
          </a:prstGeom>
        </p:spPr>
      </p:pic>
      <p:pic>
        <p:nvPicPr>
          <p:cNvPr id="20" name="Picture 19" descr="A drawing of a face&#10;&#10;Description generated with high confidence">
            <a:extLst>
              <a:ext uri="{FF2B5EF4-FFF2-40B4-BE49-F238E27FC236}">
                <a16:creationId xmlns:a16="http://schemas.microsoft.com/office/drawing/2014/main" id="{AE14B828-97D4-4061-B157-66F10255A2A6}"/>
              </a:ext>
            </a:extLst>
          </p:cNvPr>
          <p:cNvPicPr>
            <a:picLocks noChangeAspect="1"/>
          </p:cNvPicPr>
          <p:nvPr/>
        </p:nvPicPr>
        <p:blipFill rotWithShape="1">
          <a:blip r:embed="rId12">
            <a:clrChange>
              <a:clrFrom>
                <a:srgbClr val="FFFEFD"/>
              </a:clrFrom>
              <a:clrTo>
                <a:srgbClr val="FFFEFD">
                  <a:alpha val="0"/>
                </a:srgbClr>
              </a:clrTo>
            </a:clrChange>
          </a:blip>
          <a:srcRect l="3355" t="12699" r="5707" b="7516"/>
          <a:stretch/>
        </p:blipFill>
        <p:spPr>
          <a:xfrm>
            <a:off x="1179673" y="4206047"/>
            <a:ext cx="1021745" cy="633774"/>
          </a:xfrm>
          <a:prstGeom prst="rect">
            <a:avLst/>
          </a:prstGeom>
        </p:spPr>
      </p:pic>
      <p:pic>
        <p:nvPicPr>
          <p:cNvPr id="21" name="Picture 20" descr="A close up of a sign&#10;&#10;Description generated with very high confidence">
            <a:extLst>
              <a:ext uri="{FF2B5EF4-FFF2-40B4-BE49-F238E27FC236}">
                <a16:creationId xmlns:a16="http://schemas.microsoft.com/office/drawing/2014/main" id="{FA720831-390C-4FB1-89B1-04D66235A936}"/>
              </a:ext>
            </a:extLst>
          </p:cNvPr>
          <p:cNvPicPr>
            <a:picLocks noChangeAspect="1"/>
          </p:cNvPicPr>
          <p:nvPr/>
        </p:nvPicPr>
        <p:blipFill>
          <a:blip r:embed="rId13"/>
          <a:stretch>
            <a:fillRect/>
          </a:stretch>
        </p:blipFill>
        <p:spPr>
          <a:xfrm>
            <a:off x="396118" y="3931155"/>
            <a:ext cx="870739" cy="533763"/>
          </a:xfrm>
          <a:prstGeom prst="rect">
            <a:avLst/>
          </a:prstGeom>
        </p:spPr>
      </p:pic>
      <p:pic>
        <p:nvPicPr>
          <p:cNvPr id="22" name="Picture 21" descr="A close up of a logo&#10;&#10;Description generated with very high confidence">
            <a:extLst>
              <a:ext uri="{FF2B5EF4-FFF2-40B4-BE49-F238E27FC236}">
                <a16:creationId xmlns:a16="http://schemas.microsoft.com/office/drawing/2014/main" id="{B92D01CE-BB2A-4BFB-8D36-3359C74FE29F}"/>
              </a:ext>
            </a:extLst>
          </p:cNvPr>
          <p:cNvPicPr>
            <a:picLocks noChangeAspect="1"/>
          </p:cNvPicPr>
          <p:nvPr/>
        </p:nvPicPr>
        <p:blipFill>
          <a:blip r:embed="rId14"/>
          <a:stretch>
            <a:fillRect/>
          </a:stretch>
        </p:blipFill>
        <p:spPr>
          <a:xfrm>
            <a:off x="2391000" y="4926936"/>
            <a:ext cx="533763" cy="533763"/>
          </a:xfrm>
          <a:prstGeom prst="rect">
            <a:avLst/>
          </a:prstGeom>
        </p:spPr>
      </p:pic>
      <p:pic>
        <p:nvPicPr>
          <p:cNvPr id="24" name="Picture 23">
            <a:extLst>
              <a:ext uri="{FF2B5EF4-FFF2-40B4-BE49-F238E27FC236}">
                <a16:creationId xmlns:a16="http://schemas.microsoft.com/office/drawing/2014/main" id="{CE855F35-2820-496F-96EC-92A0CC4FB5F1}"/>
              </a:ext>
            </a:extLst>
          </p:cNvPr>
          <p:cNvPicPr>
            <a:picLocks noChangeAspect="1"/>
          </p:cNvPicPr>
          <p:nvPr/>
        </p:nvPicPr>
        <p:blipFill>
          <a:blip r:embed="rId15">
            <a:clrChange>
              <a:clrFrom>
                <a:srgbClr val="FFFFFF"/>
              </a:clrFrom>
              <a:clrTo>
                <a:srgbClr val="FFFFFF">
                  <a:alpha val="0"/>
                </a:srgbClr>
              </a:clrTo>
            </a:clrChange>
          </a:blip>
          <a:stretch>
            <a:fillRect/>
          </a:stretch>
        </p:blipFill>
        <p:spPr>
          <a:xfrm>
            <a:off x="2357970" y="5648459"/>
            <a:ext cx="712027" cy="480619"/>
          </a:xfrm>
          <a:prstGeom prst="rect">
            <a:avLst/>
          </a:prstGeom>
        </p:spPr>
      </p:pic>
      <p:pic>
        <p:nvPicPr>
          <p:cNvPr id="26" name="Picture 25" descr="A drawing of a face&#10;&#10;Description generated with high confidence">
            <a:extLst>
              <a:ext uri="{FF2B5EF4-FFF2-40B4-BE49-F238E27FC236}">
                <a16:creationId xmlns:a16="http://schemas.microsoft.com/office/drawing/2014/main" id="{9E0A809C-55DA-4727-9474-2B87B486A277}"/>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11316406" y="3779311"/>
            <a:ext cx="851535" cy="597218"/>
          </a:xfrm>
          <a:prstGeom prst="rect">
            <a:avLst/>
          </a:prstGeom>
        </p:spPr>
      </p:pic>
      <p:pic>
        <p:nvPicPr>
          <p:cNvPr id="27" name="Picture 26">
            <a:extLst>
              <a:ext uri="{FF2B5EF4-FFF2-40B4-BE49-F238E27FC236}">
                <a16:creationId xmlns:a16="http://schemas.microsoft.com/office/drawing/2014/main" id="{51024371-9EB5-431E-A360-0865AEB2C984}"/>
              </a:ext>
            </a:extLst>
          </p:cNvPr>
          <p:cNvPicPr>
            <a:picLocks noChangeAspect="1"/>
          </p:cNvPicPr>
          <p:nvPr/>
        </p:nvPicPr>
        <p:blipFill>
          <a:blip r:embed="rId17"/>
          <a:stretch>
            <a:fillRect/>
          </a:stretch>
        </p:blipFill>
        <p:spPr>
          <a:xfrm>
            <a:off x="3103781" y="6266002"/>
            <a:ext cx="1794109" cy="596541"/>
          </a:xfrm>
          <a:prstGeom prst="rect">
            <a:avLst/>
          </a:prstGeom>
        </p:spPr>
      </p:pic>
      <p:pic>
        <p:nvPicPr>
          <p:cNvPr id="29" name="Picture 28" descr="A close up of a sign&#10;&#10;Description generated with very high confidence">
            <a:extLst>
              <a:ext uri="{FF2B5EF4-FFF2-40B4-BE49-F238E27FC236}">
                <a16:creationId xmlns:a16="http://schemas.microsoft.com/office/drawing/2014/main" id="{8C5414B2-0FAF-4372-88A3-6971379E6595}"/>
              </a:ext>
            </a:extLst>
          </p:cNvPr>
          <p:cNvPicPr>
            <a:picLocks noChangeAspect="1"/>
          </p:cNvPicPr>
          <p:nvPr/>
        </p:nvPicPr>
        <p:blipFill>
          <a:blip r:embed="rId18"/>
          <a:stretch>
            <a:fillRect/>
          </a:stretch>
        </p:blipFill>
        <p:spPr>
          <a:xfrm>
            <a:off x="9511342" y="6150850"/>
            <a:ext cx="1576695" cy="530443"/>
          </a:xfrm>
          <a:prstGeom prst="rect">
            <a:avLst/>
          </a:prstGeom>
        </p:spPr>
      </p:pic>
      <p:pic>
        <p:nvPicPr>
          <p:cNvPr id="30" name="Picture 29">
            <a:extLst>
              <a:ext uri="{FF2B5EF4-FFF2-40B4-BE49-F238E27FC236}">
                <a16:creationId xmlns:a16="http://schemas.microsoft.com/office/drawing/2014/main" id="{573599B0-3B72-4A97-9DB6-58AD56605822}"/>
              </a:ext>
            </a:extLst>
          </p:cNvPr>
          <p:cNvPicPr>
            <a:picLocks noChangeAspect="1"/>
          </p:cNvPicPr>
          <p:nvPr/>
        </p:nvPicPr>
        <p:blipFill rotWithShape="1">
          <a:blip r:embed="rId19"/>
          <a:srcRect l="28897" t="9516" b="15012"/>
          <a:stretch/>
        </p:blipFill>
        <p:spPr>
          <a:xfrm>
            <a:off x="11173100" y="6086252"/>
            <a:ext cx="994840" cy="621158"/>
          </a:xfrm>
          <a:prstGeom prst="rect">
            <a:avLst/>
          </a:prstGeom>
        </p:spPr>
      </p:pic>
      <p:pic>
        <p:nvPicPr>
          <p:cNvPr id="31" name="Picture 30">
            <a:extLst>
              <a:ext uri="{FF2B5EF4-FFF2-40B4-BE49-F238E27FC236}">
                <a16:creationId xmlns:a16="http://schemas.microsoft.com/office/drawing/2014/main" id="{CD4DC605-8B38-40BF-82FB-77D9621E4A3A}"/>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7727859" y="6119723"/>
            <a:ext cx="1975747" cy="605911"/>
          </a:xfrm>
          <a:prstGeom prst="rect">
            <a:avLst/>
          </a:prstGeom>
        </p:spPr>
      </p:pic>
      <p:pic>
        <p:nvPicPr>
          <p:cNvPr id="33" name="Picture 32" descr="A close up of a sign&#10;&#10;Description generated with high confidence">
            <a:extLst>
              <a:ext uri="{FF2B5EF4-FFF2-40B4-BE49-F238E27FC236}">
                <a16:creationId xmlns:a16="http://schemas.microsoft.com/office/drawing/2014/main" id="{43002FBB-3A73-4A80-A2C5-1233B72164C7}"/>
              </a:ext>
            </a:extLst>
          </p:cNvPr>
          <p:cNvPicPr>
            <a:picLocks noChangeAspect="1"/>
          </p:cNvPicPr>
          <p:nvPr/>
        </p:nvPicPr>
        <p:blipFill>
          <a:blip r:embed="rId21"/>
          <a:stretch>
            <a:fillRect/>
          </a:stretch>
        </p:blipFill>
        <p:spPr>
          <a:xfrm>
            <a:off x="10458994" y="4797875"/>
            <a:ext cx="1708947" cy="353182"/>
          </a:xfrm>
          <a:prstGeom prst="rect">
            <a:avLst/>
          </a:prstGeom>
        </p:spPr>
      </p:pic>
      <p:pic>
        <p:nvPicPr>
          <p:cNvPr id="34" name="Picture 33">
            <a:extLst>
              <a:ext uri="{FF2B5EF4-FFF2-40B4-BE49-F238E27FC236}">
                <a16:creationId xmlns:a16="http://schemas.microsoft.com/office/drawing/2014/main" id="{E24BED7B-4673-4132-8EB3-7FD350A63F6A}"/>
              </a:ext>
            </a:extLst>
          </p:cNvPr>
          <p:cNvPicPr>
            <a:picLocks noChangeAspect="1"/>
          </p:cNvPicPr>
          <p:nvPr/>
        </p:nvPicPr>
        <p:blipFill>
          <a:blip r:embed="rId22"/>
          <a:stretch>
            <a:fillRect/>
          </a:stretch>
        </p:blipFill>
        <p:spPr>
          <a:xfrm>
            <a:off x="331348" y="4765863"/>
            <a:ext cx="1879523" cy="452080"/>
          </a:xfrm>
          <a:prstGeom prst="rect">
            <a:avLst/>
          </a:prstGeom>
        </p:spPr>
      </p:pic>
      <p:pic>
        <p:nvPicPr>
          <p:cNvPr id="35" name="Picture 34" descr="A picture containing clipart&#10;&#10;Description generated with very high confidence">
            <a:extLst>
              <a:ext uri="{FF2B5EF4-FFF2-40B4-BE49-F238E27FC236}">
                <a16:creationId xmlns:a16="http://schemas.microsoft.com/office/drawing/2014/main" id="{B0F5CE5F-F18C-42DE-87AE-C3EC9198BE95}"/>
              </a:ext>
            </a:extLst>
          </p:cNvPr>
          <p:cNvPicPr>
            <a:picLocks noChangeAspect="1"/>
          </p:cNvPicPr>
          <p:nvPr/>
        </p:nvPicPr>
        <p:blipFill>
          <a:blip r:embed="rId23">
            <a:clrChange>
              <a:clrFrom>
                <a:srgbClr val="FFFFFF"/>
              </a:clrFrom>
              <a:clrTo>
                <a:srgbClr val="FFFFFF">
                  <a:alpha val="0"/>
                </a:srgbClr>
              </a:clrTo>
            </a:clrChange>
          </a:blip>
          <a:stretch>
            <a:fillRect/>
          </a:stretch>
        </p:blipFill>
        <p:spPr>
          <a:xfrm>
            <a:off x="555057" y="5257497"/>
            <a:ext cx="1653540" cy="466725"/>
          </a:xfrm>
          <a:prstGeom prst="rect">
            <a:avLst/>
          </a:prstGeom>
        </p:spPr>
      </p:pic>
      <p:pic>
        <p:nvPicPr>
          <p:cNvPr id="36" name="Picture 35">
            <a:extLst>
              <a:ext uri="{FF2B5EF4-FFF2-40B4-BE49-F238E27FC236}">
                <a16:creationId xmlns:a16="http://schemas.microsoft.com/office/drawing/2014/main" id="{A937ED78-75C2-4FCC-864D-796C49E1E90B}"/>
              </a:ext>
            </a:extLst>
          </p:cNvPr>
          <p:cNvPicPr>
            <a:picLocks noChangeAspect="1"/>
          </p:cNvPicPr>
          <p:nvPr/>
        </p:nvPicPr>
        <p:blipFill rotWithShape="1">
          <a:blip r:embed="rId24">
            <a:clrChange>
              <a:clrFrom>
                <a:srgbClr val="FEFEFE"/>
              </a:clrFrom>
              <a:clrTo>
                <a:srgbClr val="FEFEFE">
                  <a:alpha val="0"/>
                </a:srgbClr>
              </a:clrTo>
            </a:clrChange>
          </a:blip>
          <a:srcRect l="24401" r="21955"/>
          <a:stretch/>
        </p:blipFill>
        <p:spPr>
          <a:xfrm>
            <a:off x="8551096" y="4280966"/>
            <a:ext cx="662203" cy="817245"/>
          </a:xfrm>
          <a:prstGeom prst="rect">
            <a:avLst/>
          </a:prstGeom>
        </p:spPr>
      </p:pic>
      <p:pic>
        <p:nvPicPr>
          <p:cNvPr id="37" name="Picture 36" descr="A picture containing object, clock&#10;&#10;Description generated with high confidence">
            <a:extLst>
              <a:ext uri="{FF2B5EF4-FFF2-40B4-BE49-F238E27FC236}">
                <a16:creationId xmlns:a16="http://schemas.microsoft.com/office/drawing/2014/main" id="{068F4D30-FDE1-4E71-8ADE-C95E09E01ECC}"/>
              </a:ext>
            </a:extLst>
          </p:cNvPr>
          <p:cNvPicPr>
            <a:picLocks noChangeAspect="1"/>
          </p:cNvPicPr>
          <p:nvPr/>
        </p:nvPicPr>
        <p:blipFill>
          <a:blip r:embed="rId25"/>
          <a:stretch>
            <a:fillRect/>
          </a:stretch>
        </p:blipFill>
        <p:spPr>
          <a:xfrm>
            <a:off x="9062317" y="5064553"/>
            <a:ext cx="1071563" cy="294323"/>
          </a:xfrm>
          <a:prstGeom prst="rect">
            <a:avLst/>
          </a:prstGeom>
        </p:spPr>
      </p:pic>
      <p:pic>
        <p:nvPicPr>
          <p:cNvPr id="38" name="Picture 37">
            <a:extLst>
              <a:ext uri="{FF2B5EF4-FFF2-40B4-BE49-F238E27FC236}">
                <a16:creationId xmlns:a16="http://schemas.microsoft.com/office/drawing/2014/main" id="{2558E792-0AB6-426A-AB91-FBC4B513CD16}"/>
              </a:ext>
            </a:extLst>
          </p:cNvPr>
          <p:cNvPicPr>
            <a:picLocks noChangeAspect="1"/>
          </p:cNvPicPr>
          <p:nvPr/>
        </p:nvPicPr>
        <p:blipFill>
          <a:blip r:embed="rId26"/>
          <a:stretch>
            <a:fillRect/>
          </a:stretch>
        </p:blipFill>
        <p:spPr>
          <a:xfrm>
            <a:off x="9398805" y="5426135"/>
            <a:ext cx="609600" cy="609600"/>
          </a:xfrm>
          <a:prstGeom prst="rect">
            <a:avLst/>
          </a:prstGeom>
        </p:spPr>
      </p:pic>
      <p:pic>
        <p:nvPicPr>
          <p:cNvPr id="43" name="Picture 42">
            <a:extLst>
              <a:ext uri="{FF2B5EF4-FFF2-40B4-BE49-F238E27FC236}">
                <a16:creationId xmlns:a16="http://schemas.microsoft.com/office/drawing/2014/main" id="{14E4743F-4315-41AB-A94D-C3D940A2AC43}"/>
              </a:ext>
            </a:extLst>
          </p:cNvPr>
          <p:cNvPicPr>
            <a:picLocks noChangeAspect="1"/>
          </p:cNvPicPr>
          <p:nvPr/>
        </p:nvPicPr>
        <p:blipFill>
          <a:blip r:embed="rId27"/>
          <a:stretch>
            <a:fillRect/>
          </a:stretch>
        </p:blipFill>
        <p:spPr>
          <a:xfrm>
            <a:off x="8247266" y="5468332"/>
            <a:ext cx="1032672" cy="362988"/>
          </a:xfrm>
          <a:prstGeom prst="rect">
            <a:avLst/>
          </a:prstGeom>
        </p:spPr>
      </p:pic>
      <p:pic>
        <p:nvPicPr>
          <p:cNvPr id="45" name="Picture 44">
            <a:extLst>
              <a:ext uri="{FF2B5EF4-FFF2-40B4-BE49-F238E27FC236}">
                <a16:creationId xmlns:a16="http://schemas.microsoft.com/office/drawing/2014/main" id="{678A3890-B725-4F49-8E1F-429B744A08F0}"/>
              </a:ext>
            </a:extLst>
          </p:cNvPr>
          <p:cNvPicPr>
            <a:picLocks noChangeAspect="1"/>
          </p:cNvPicPr>
          <p:nvPr/>
        </p:nvPicPr>
        <p:blipFill rotWithShape="1">
          <a:blip r:embed="rId28">
            <a:clrChange>
              <a:clrFrom>
                <a:srgbClr val="FFFFFF"/>
              </a:clrFrom>
              <a:clrTo>
                <a:srgbClr val="FFFFFF">
                  <a:alpha val="0"/>
                </a:srgbClr>
              </a:clrTo>
            </a:clrChange>
          </a:blip>
          <a:srcRect t="29072" b="29279"/>
          <a:stretch/>
        </p:blipFill>
        <p:spPr>
          <a:xfrm>
            <a:off x="11110666" y="310560"/>
            <a:ext cx="1057275" cy="298323"/>
          </a:xfrm>
          <a:prstGeom prst="rect">
            <a:avLst/>
          </a:prstGeom>
        </p:spPr>
      </p:pic>
      <p:pic>
        <p:nvPicPr>
          <p:cNvPr id="46" name="Picture 45">
            <a:extLst>
              <a:ext uri="{FF2B5EF4-FFF2-40B4-BE49-F238E27FC236}">
                <a16:creationId xmlns:a16="http://schemas.microsoft.com/office/drawing/2014/main" id="{73FD8B22-897A-4ECA-BFA5-DA1A999E775C}"/>
              </a:ext>
            </a:extLst>
          </p:cNvPr>
          <p:cNvPicPr>
            <a:picLocks noChangeAspect="1"/>
          </p:cNvPicPr>
          <p:nvPr/>
        </p:nvPicPr>
        <p:blipFill rotWithShape="1">
          <a:blip r:embed="rId29">
            <a:clrChange>
              <a:clrFrom>
                <a:srgbClr val="FFFFFF"/>
              </a:clrFrom>
              <a:clrTo>
                <a:srgbClr val="FFFFFF">
                  <a:alpha val="0"/>
                </a:srgbClr>
              </a:clrTo>
            </a:clrChange>
          </a:blip>
          <a:srcRect t="32118" b="33546"/>
          <a:stretch/>
        </p:blipFill>
        <p:spPr>
          <a:xfrm>
            <a:off x="9751476" y="306930"/>
            <a:ext cx="1219200" cy="313968"/>
          </a:xfrm>
          <a:prstGeom prst="rect">
            <a:avLst/>
          </a:prstGeom>
        </p:spPr>
      </p:pic>
      <p:pic>
        <p:nvPicPr>
          <p:cNvPr id="47" name="Picture 46">
            <a:extLst>
              <a:ext uri="{FF2B5EF4-FFF2-40B4-BE49-F238E27FC236}">
                <a16:creationId xmlns:a16="http://schemas.microsoft.com/office/drawing/2014/main" id="{FE76D73D-D223-4A81-8F53-EEB8E6AE75AD}"/>
              </a:ext>
            </a:extLst>
          </p:cNvPr>
          <p:cNvPicPr>
            <a:picLocks noChangeAspect="1"/>
          </p:cNvPicPr>
          <p:nvPr/>
        </p:nvPicPr>
        <p:blipFill rotWithShape="1">
          <a:blip r:embed="rId30">
            <a:clrChange>
              <a:clrFrom>
                <a:srgbClr val="FFFFFF"/>
              </a:clrFrom>
              <a:clrTo>
                <a:srgbClr val="FFFFFF">
                  <a:alpha val="0"/>
                </a:srgbClr>
              </a:clrTo>
            </a:clrChange>
          </a:blip>
          <a:srcRect t="32609" b="32682"/>
          <a:stretch/>
        </p:blipFill>
        <p:spPr>
          <a:xfrm>
            <a:off x="8608418" y="279347"/>
            <a:ext cx="1143059" cy="396744"/>
          </a:xfrm>
          <a:prstGeom prst="rect">
            <a:avLst/>
          </a:prstGeom>
        </p:spPr>
      </p:pic>
      <p:sp>
        <p:nvSpPr>
          <p:cNvPr id="49" name="Flowchart: Connector 48">
            <a:extLst>
              <a:ext uri="{FF2B5EF4-FFF2-40B4-BE49-F238E27FC236}">
                <a16:creationId xmlns:a16="http://schemas.microsoft.com/office/drawing/2014/main" id="{2252CF24-046A-43D5-9060-3CABAAFBE45A}"/>
              </a:ext>
            </a:extLst>
          </p:cNvPr>
          <p:cNvSpPr/>
          <p:nvPr/>
        </p:nvSpPr>
        <p:spPr bwMode="auto">
          <a:xfrm>
            <a:off x="5138927" y="2043079"/>
            <a:ext cx="1609344" cy="1609344"/>
          </a:xfrm>
          <a:prstGeom prst="flowChartConnector">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CA"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 name="Picture 2">
            <a:extLst>
              <a:ext uri="{FF2B5EF4-FFF2-40B4-BE49-F238E27FC236}">
                <a16:creationId xmlns:a16="http://schemas.microsoft.com/office/drawing/2014/main" id="{44A558E4-F21A-4E96-AC28-8BD8633C12C6}"/>
              </a:ext>
            </a:extLst>
          </p:cNvPr>
          <p:cNvPicPr>
            <a:picLocks noChangeAspect="1"/>
          </p:cNvPicPr>
          <p:nvPr/>
        </p:nvPicPr>
        <p:blipFill>
          <a:blip r:embed="rId31"/>
          <a:stretch>
            <a:fillRect/>
          </a:stretch>
        </p:blipFill>
        <p:spPr>
          <a:xfrm>
            <a:off x="10458993" y="3986215"/>
            <a:ext cx="1530690" cy="700335"/>
          </a:xfrm>
          <a:prstGeom prst="rect">
            <a:avLst/>
          </a:prstGeom>
        </p:spPr>
      </p:pic>
      <p:pic>
        <p:nvPicPr>
          <p:cNvPr id="5" name="Picture 4" descr="A close up of a logo&#10;&#10;Description generated with very high confidence">
            <a:extLst>
              <a:ext uri="{FF2B5EF4-FFF2-40B4-BE49-F238E27FC236}">
                <a16:creationId xmlns:a16="http://schemas.microsoft.com/office/drawing/2014/main" id="{DE9359F8-B6D4-4AE8-A44E-3EEFE047D6F1}"/>
              </a:ext>
            </a:extLst>
          </p:cNvPr>
          <p:cNvPicPr>
            <a:picLocks noChangeAspect="1"/>
          </p:cNvPicPr>
          <p:nvPr/>
        </p:nvPicPr>
        <p:blipFill>
          <a:blip r:embed="rId32"/>
          <a:stretch>
            <a:fillRect/>
          </a:stretch>
        </p:blipFill>
        <p:spPr>
          <a:xfrm>
            <a:off x="10065063" y="5272369"/>
            <a:ext cx="949403" cy="847030"/>
          </a:xfrm>
          <a:prstGeom prst="rect">
            <a:avLst/>
          </a:prstGeom>
        </p:spPr>
      </p:pic>
      <p:pic>
        <p:nvPicPr>
          <p:cNvPr id="52" name="Picture 51" descr="A close up of a logo&#10;&#10;Description generated with very high confidence">
            <a:extLst>
              <a:ext uri="{FF2B5EF4-FFF2-40B4-BE49-F238E27FC236}">
                <a16:creationId xmlns:a16="http://schemas.microsoft.com/office/drawing/2014/main" id="{EB84089F-CB15-401C-A98B-10CAEFE80B8C}"/>
              </a:ext>
            </a:extLst>
          </p:cNvPr>
          <p:cNvPicPr>
            <a:picLocks noChangeAspect="1"/>
          </p:cNvPicPr>
          <p:nvPr/>
        </p:nvPicPr>
        <p:blipFill>
          <a:blip r:embed="rId33"/>
          <a:stretch>
            <a:fillRect/>
          </a:stretch>
        </p:blipFill>
        <p:spPr>
          <a:xfrm>
            <a:off x="11259390" y="5348771"/>
            <a:ext cx="908550" cy="687328"/>
          </a:xfrm>
          <a:prstGeom prst="rect">
            <a:avLst/>
          </a:prstGeom>
        </p:spPr>
      </p:pic>
      <p:pic>
        <p:nvPicPr>
          <p:cNvPr id="53" name="Picture 52">
            <a:extLst>
              <a:ext uri="{FF2B5EF4-FFF2-40B4-BE49-F238E27FC236}">
                <a16:creationId xmlns:a16="http://schemas.microsoft.com/office/drawing/2014/main" id="{ADB3B3F1-6CBA-4701-9B4D-F1321078F50C}"/>
              </a:ext>
            </a:extLst>
          </p:cNvPr>
          <p:cNvPicPr>
            <a:picLocks noChangeAspect="1"/>
          </p:cNvPicPr>
          <p:nvPr/>
        </p:nvPicPr>
        <p:blipFill rotWithShape="1">
          <a:blip r:embed="rId34">
            <a:extLst>
              <a:ext uri="{28A0092B-C50C-407E-A947-70E740481C1C}">
                <a14:useLocalDpi xmlns:a14="http://schemas.microsoft.com/office/drawing/2010/main" val="0"/>
              </a:ext>
            </a:extLst>
          </a:blip>
          <a:srcRect/>
          <a:stretch/>
        </p:blipFill>
        <p:spPr>
          <a:xfrm>
            <a:off x="5309690" y="2217496"/>
            <a:ext cx="1332476" cy="1173357"/>
          </a:xfrm>
          <a:prstGeom prst="rect">
            <a:avLst/>
          </a:prstGeom>
        </p:spPr>
      </p:pic>
      <p:pic>
        <p:nvPicPr>
          <p:cNvPr id="76" name="Picture 75">
            <a:extLst>
              <a:ext uri="{FF2B5EF4-FFF2-40B4-BE49-F238E27FC236}">
                <a16:creationId xmlns:a16="http://schemas.microsoft.com/office/drawing/2014/main" id="{7F50DBCF-9D59-41E7-97F8-26D12AD1271D}"/>
              </a:ext>
            </a:extLst>
          </p:cNvPr>
          <p:cNvPicPr>
            <a:picLocks noChangeAspect="1"/>
          </p:cNvPicPr>
          <p:nvPr/>
        </p:nvPicPr>
        <p:blipFill>
          <a:blip r:embed="rId35"/>
          <a:stretch>
            <a:fillRect/>
          </a:stretch>
        </p:blipFill>
        <p:spPr>
          <a:xfrm>
            <a:off x="120141" y="6253124"/>
            <a:ext cx="2858837" cy="607844"/>
          </a:xfrm>
          <a:prstGeom prst="rect">
            <a:avLst/>
          </a:prstGeom>
        </p:spPr>
      </p:pic>
      <p:grpSp>
        <p:nvGrpSpPr>
          <p:cNvPr id="2" name="Group 1">
            <a:extLst>
              <a:ext uri="{FF2B5EF4-FFF2-40B4-BE49-F238E27FC236}">
                <a16:creationId xmlns:a16="http://schemas.microsoft.com/office/drawing/2014/main" id="{8F6AC1A2-FC5A-457F-B178-0FA28ABCBFB5}"/>
              </a:ext>
            </a:extLst>
          </p:cNvPr>
          <p:cNvGrpSpPr/>
          <p:nvPr/>
        </p:nvGrpSpPr>
        <p:grpSpPr>
          <a:xfrm>
            <a:off x="342232" y="5693538"/>
            <a:ext cx="2136724" cy="572464"/>
            <a:chOff x="353499" y="5837171"/>
            <a:chExt cx="2136724" cy="572464"/>
          </a:xfrm>
        </p:grpSpPr>
        <p:pic>
          <p:nvPicPr>
            <p:cNvPr id="78" name="Picture 77">
              <a:extLst>
                <a:ext uri="{FF2B5EF4-FFF2-40B4-BE49-F238E27FC236}">
                  <a16:creationId xmlns:a16="http://schemas.microsoft.com/office/drawing/2014/main" id="{D9BE739D-B7C8-4ABD-9254-9D434983FF48}"/>
                </a:ext>
              </a:extLst>
            </p:cNvPr>
            <p:cNvPicPr>
              <a:picLocks noChangeAspect="1"/>
            </p:cNvPicPr>
            <p:nvPr/>
          </p:nvPicPr>
          <p:blipFill>
            <a:blip r:embed="rId36"/>
            <a:stretch>
              <a:fillRect/>
            </a:stretch>
          </p:blipFill>
          <p:spPr>
            <a:xfrm>
              <a:off x="353499" y="5932316"/>
              <a:ext cx="341609" cy="341609"/>
            </a:xfrm>
            <a:prstGeom prst="rect">
              <a:avLst/>
            </a:prstGeom>
          </p:spPr>
        </p:pic>
        <p:sp>
          <p:nvSpPr>
            <p:cNvPr id="79" name="TextBox 78">
              <a:extLst>
                <a:ext uri="{FF2B5EF4-FFF2-40B4-BE49-F238E27FC236}">
                  <a16:creationId xmlns:a16="http://schemas.microsoft.com/office/drawing/2014/main" id="{CA3E7E82-ABE4-4E32-A3BC-59F6EACC344E}"/>
                </a:ext>
              </a:extLst>
            </p:cNvPr>
            <p:cNvSpPr txBox="1"/>
            <p:nvPr/>
          </p:nvSpPr>
          <p:spPr>
            <a:xfrm>
              <a:off x="583268" y="5837171"/>
              <a:ext cx="1906955" cy="572464"/>
            </a:xfrm>
            <a:prstGeom prst="rect">
              <a:avLst/>
            </a:prstGeom>
            <a:noFill/>
          </p:spPr>
          <p:txBody>
            <a:bodyPr wrap="square" lIns="182880" tIns="146304" rIns="182880" bIns="146304" rtlCol="0">
              <a:spAutoFit/>
            </a:bodyPr>
            <a:lstStyle/>
            <a:p>
              <a:pPr marL="0" marR="0" lvl="0" indent="0" algn="l" defTabSz="932218"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7030A0"/>
                  </a:solidFill>
                  <a:effectLst/>
                  <a:uLnTx/>
                  <a:uFillTx/>
                  <a:latin typeface="Segoe UI"/>
                  <a:ea typeface="+mn-ea"/>
                  <a:cs typeface="+mn-cs"/>
                </a:rPr>
                <a:t>Visual Studio</a:t>
              </a:r>
              <a:endParaRPr kumimoji="0" lang="en-CA" sz="2000" b="0" i="0" u="none" strike="noStrike" kern="1200" cap="none" spc="0" normalizeH="0" baseline="0" noProof="0" err="1">
                <a:ln>
                  <a:noFill/>
                </a:ln>
                <a:solidFill>
                  <a:srgbClr val="7030A0"/>
                </a:solidFill>
                <a:effectLst/>
                <a:uLnTx/>
                <a:uFillTx/>
                <a:latin typeface="Segoe UI"/>
                <a:ea typeface="+mn-ea"/>
                <a:cs typeface="+mn-cs"/>
              </a:endParaRPr>
            </a:p>
          </p:txBody>
        </p:sp>
      </p:grpSp>
      <p:pic>
        <p:nvPicPr>
          <p:cNvPr id="83" name="Picture 82" descr="A picture containing clipart&#10;&#10;Description generated with very high confidence">
            <a:extLst>
              <a:ext uri="{FF2B5EF4-FFF2-40B4-BE49-F238E27FC236}">
                <a16:creationId xmlns:a16="http://schemas.microsoft.com/office/drawing/2014/main" id="{88D5BC04-B2C9-4EE0-84CC-DEC37AE08B7A}"/>
              </a:ext>
            </a:extLst>
          </p:cNvPr>
          <p:cNvPicPr>
            <a:picLocks noChangeAspect="1"/>
          </p:cNvPicPr>
          <p:nvPr/>
        </p:nvPicPr>
        <p:blipFill>
          <a:blip r:embed="rId37"/>
          <a:stretch>
            <a:fillRect/>
          </a:stretch>
        </p:blipFill>
        <p:spPr>
          <a:xfrm>
            <a:off x="9737377" y="802166"/>
            <a:ext cx="294080" cy="313969"/>
          </a:xfrm>
          <a:prstGeom prst="rect">
            <a:avLst/>
          </a:prstGeom>
        </p:spPr>
      </p:pic>
      <p:sp>
        <p:nvSpPr>
          <p:cNvPr id="84" name="TextBox 83">
            <a:extLst>
              <a:ext uri="{FF2B5EF4-FFF2-40B4-BE49-F238E27FC236}">
                <a16:creationId xmlns:a16="http://schemas.microsoft.com/office/drawing/2014/main" id="{4FDBF026-375A-4C66-A1C0-0D42658A4A84}"/>
              </a:ext>
            </a:extLst>
          </p:cNvPr>
          <p:cNvSpPr txBox="1"/>
          <p:nvPr/>
        </p:nvSpPr>
        <p:spPr>
          <a:xfrm>
            <a:off x="10008404" y="715312"/>
            <a:ext cx="2465834" cy="544765"/>
          </a:xfrm>
          <a:prstGeom prst="rect">
            <a:avLst/>
          </a:prstGeom>
          <a:noFill/>
        </p:spPr>
        <p:txBody>
          <a:bodyPr wrap="square" lIns="182880" tIns="146304" rIns="182880" bIns="146304" rtlCol="0">
            <a:spAutoFit/>
          </a:bodyPr>
          <a:lstStyle/>
          <a:p>
            <a:pPr marL="0" marR="0" lvl="0" indent="0" algn="l" defTabSz="932218"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7030A0"/>
                </a:solidFill>
                <a:effectLst/>
                <a:uLnTx/>
                <a:uFillTx/>
                <a:latin typeface="Segoe UI"/>
                <a:ea typeface="+mn-ea"/>
                <a:cs typeface="+mn-cs"/>
              </a:rPr>
              <a:t>Application Insights</a:t>
            </a:r>
            <a:endParaRPr kumimoji="0" lang="en-CA" sz="1800" b="0" i="0" u="none" strike="noStrike" kern="1200" cap="none" spc="0" normalizeH="0" baseline="0" noProof="0" err="1">
              <a:ln>
                <a:noFill/>
              </a:ln>
              <a:solidFill>
                <a:srgbClr val="7030A0"/>
              </a:solidFill>
              <a:effectLst/>
              <a:uLnTx/>
              <a:uFillTx/>
              <a:latin typeface="Segoe UI"/>
              <a:ea typeface="+mn-ea"/>
              <a:cs typeface="+mn-cs"/>
            </a:endParaRPr>
          </a:p>
        </p:txBody>
      </p:sp>
      <p:pic>
        <p:nvPicPr>
          <p:cNvPr id="85" name="Graphic 84">
            <a:extLst>
              <a:ext uri="{FF2B5EF4-FFF2-40B4-BE49-F238E27FC236}">
                <a16:creationId xmlns:a16="http://schemas.microsoft.com/office/drawing/2014/main" id="{50B379AF-A50F-4B37-9C04-C2C1DE2FECAC}"/>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10636695" y="1275801"/>
            <a:ext cx="1531922" cy="211300"/>
          </a:xfrm>
          <a:prstGeom prst="rect">
            <a:avLst/>
          </a:prstGeom>
        </p:spPr>
      </p:pic>
      <p:sp>
        <p:nvSpPr>
          <p:cNvPr id="60" name="Flowchart: Connector 59">
            <a:extLst>
              <a:ext uri="{FF2B5EF4-FFF2-40B4-BE49-F238E27FC236}">
                <a16:creationId xmlns:a16="http://schemas.microsoft.com/office/drawing/2014/main" id="{CF4ECF19-A42D-42CD-AB88-B6862157D210}"/>
              </a:ext>
            </a:extLst>
          </p:cNvPr>
          <p:cNvSpPr/>
          <p:nvPr/>
        </p:nvSpPr>
        <p:spPr bwMode="auto">
          <a:xfrm>
            <a:off x="5138927" y="2030058"/>
            <a:ext cx="1609344" cy="1609344"/>
          </a:xfrm>
          <a:prstGeom prst="flowChartConnector">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CA"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4" name="Picture 53">
            <a:extLst>
              <a:ext uri="{FF2B5EF4-FFF2-40B4-BE49-F238E27FC236}">
                <a16:creationId xmlns:a16="http://schemas.microsoft.com/office/drawing/2014/main" id="{257DACAB-E731-4918-8442-77263EF59AD4}"/>
              </a:ext>
            </a:extLst>
          </p:cNvPr>
          <p:cNvPicPr>
            <a:picLocks noChangeAspect="1"/>
          </p:cNvPicPr>
          <p:nvPr/>
        </p:nvPicPr>
        <p:blipFill>
          <a:blip r:embed="rId40" cstate="print">
            <a:duotone>
              <a:schemeClr val="accent2">
                <a:shade val="45000"/>
                <a:satMod val="135000"/>
              </a:schemeClr>
              <a:prstClr val="white"/>
            </a:duotone>
            <a:extLst>
              <a:ext uri="{BEBA8EAE-BF5A-486C-A8C5-ECC9F3942E4B}">
                <a14:imgProps xmlns:a14="http://schemas.microsoft.com/office/drawing/2010/main">
                  <a14:imgLayer r:embed="rId41">
                    <a14:imgEffect>
                      <a14:saturation sat="0"/>
                    </a14:imgEffect>
                  </a14:imgLayer>
                </a14:imgProps>
              </a:ext>
              <a:ext uri="{28A0092B-C50C-407E-A947-70E740481C1C}">
                <a14:useLocalDpi xmlns:a14="http://schemas.microsoft.com/office/drawing/2010/main" val="0"/>
              </a:ext>
            </a:extLst>
          </a:blip>
          <a:stretch>
            <a:fillRect/>
          </a:stretch>
        </p:blipFill>
        <p:spPr>
          <a:xfrm>
            <a:off x="5268972" y="2164145"/>
            <a:ext cx="1360258" cy="1362126"/>
          </a:xfrm>
          <a:prstGeom prst="rect">
            <a:avLst/>
          </a:prstGeom>
          <a:noFill/>
        </p:spPr>
      </p:pic>
      <p:sp>
        <p:nvSpPr>
          <p:cNvPr id="55" name="TextBox 54">
            <a:extLst>
              <a:ext uri="{FF2B5EF4-FFF2-40B4-BE49-F238E27FC236}">
                <a16:creationId xmlns:a16="http://schemas.microsoft.com/office/drawing/2014/main" id="{EC3BB496-FF81-4A4C-A8BB-4016A31F8B80}"/>
              </a:ext>
            </a:extLst>
          </p:cNvPr>
          <p:cNvSpPr txBox="1"/>
          <p:nvPr/>
        </p:nvSpPr>
        <p:spPr>
          <a:xfrm>
            <a:off x="305590" y="884889"/>
            <a:ext cx="4389815" cy="489365"/>
          </a:xfrm>
          <a:prstGeom prst="rect">
            <a:avLst/>
          </a:prstGeom>
          <a:noFill/>
        </p:spPr>
        <p:txBody>
          <a:bodyPr wrap="square" lIns="182880" tIns="146304" rIns="182880" bIns="146304" rtlCol="0">
            <a:spAutoFit/>
          </a:bodyPr>
          <a:lstStyle/>
          <a:p>
            <a:pPr marL="0" marR="0" lvl="0" indent="0" algn="l" defTabSz="932218" rtl="0" eaLnBrk="1" fontAlgn="auto" latinLnBrk="0" hangingPunct="1">
              <a:lnSpc>
                <a:spcPct val="90000"/>
              </a:lnSpc>
              <a:spcBef>
                <a:spcPts val="0"/>
              </a:spcBef>
              <a:spcAft>
                <a:spcPts val="600"/>
              </a:spcAft>
              <a:buClrTx/>
              <a:buSzTx/>
              <a:buFontTx/>
              <a:buNone/>
              <a:tabLst/>
              <a:defRPr/>
            </a:pPr>
            <a:r>
              <a:rPr kumimoji="0" lang="en-CA" sz="1400" b="0" i="0" u="none" strike="noStrike" kern="1200" cap="none" spc="0" normalizeH="0" baseline="0" noProof="0" dirty="0">
                <a:ln>
                  <a:noFill/>
                </a:ln>
                <a:solidFill>
                  <a:srgbClr val="3C3C3C">
                    <a:lumMod val="75000"/>
                  </a:srgbClr>
                </a:solidFill>
                <a:effectLst/>
                <a:uLnTx/>
                <a:uFillTx/>
                <a:latin typeface="Segoe UI"/>
                <a:ea typeface="+mn-ea"/>
                <a:cs typeface="+mn-cs"/>
              </a:rPr>
              <a:t>Any language, Any Platform</a:t>
            </a:r>
          </a:p>
        </p:txBody>
      </p:sp>
      <p:grpSp>
        <p:nvGrpSpPr>
          <p:cNvPr id="7" name="Group 6">
            <a:extLst>
              <a:ext uri="{FF2B5EF4-FFF2-40B4-BE49-F238E27FC236}">
                <a16:creationId xmlns:a16="http://schemas.microsoft.com/office/drawing/2014/main" id="{49387150-6FD4-4E4B-942A-E0D80F77D2D4}"/>
              </a:ext>
            </a:extLst>
          </p:cNvPr>
          <p:cNvGrpSpPr/>
          <p:nvPr/>
        </p:nvGrpSpPr>
        <p:grpSpPr>
          <a:xfrm>
            <a:off x="5144429" y="2043079"/>
            <a:ext cx="1609344" cy="1609344"/>
            <a:chOff x="6842428" y="1399015"/>
            <a:chExt cx="1609344" cy="1609344"/>
          </a:xfrm>
        </p:grpSpPr>
        <p:sp>
          <p:nvSpPr>
            <p:cNvPr id="57" name="Flowchart: Connector 56">
              <a:extLst>
                <a:ext uri="{FF2B5EF4-FFF2-40B4-BE49-F238E27FC236}">
                  <a16:creationId xmlns:a16="http://schemas.microsoft.com/office/drawing/2014/main" id="{1D65DECD-9813-4CE2-926D-56BE44312B83}"/>
                </a:ext>
              </a:extLst>
            </p:cNvPr>
            <p:cNvSpPr/>
            <p:nvPr/>
          </p:nvSpPr>
          <p:spPr bwMode="auto">
            <a:xfrm>
              <a:off x="6842428" y="1399015"/>
              <a:ext cx="1609344" cy="1609344"/>
            </a:xfrm>
            <a:prstGeom prst="flowChartConnector">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CA"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6" name="Picture 55">
              <a:extLst>
                <a:ext uri="{FF2B5EF4-FFF2-40B4-BE49-F238E27FC236}">
                  <a16:creationId xmlns:a16="http://schemas.microsoft.com/office/drawing/2014/main" id="{87319700-AD36-42C7-898E-12D75487EBF1}"/>
                </a:ext>
              </a:extLst>
            </p:cNvPr>
            <p:cNvPicPr>
              <a:picLocks noChangeAspect="1"/>
            </p:cNvPicPr>
            <p:nvPr/>
          </p:nvPicPr>
          <p:blipFill rotWithShape="1">
            <a:blip r:embed="rId34">
              <a:extLst>
                <a:ext uri="{28A0092B-C50C-407E-A947-70E740481C1C}">
                  <a14:useLocalDpi xmlns:a14="http://schemas.microsoft.com/office/drawing/2010/main" val="0"/>
                </a:ext>
              </a:extLst>
            </a:blip>
            <a:srcRect/>
            <a:stretch/>
          </p:blipFill>
          <p:spPr>
            <a:xfrm>
              <a:off x="7016573" y="1564849"/>
              <a:ext cx="1332476" cy="1173357"/>
            </a:xfrm>
            <a:prstGeom prst="rect">
              <a:avLst/>
            </a:prstGeom>
          </p:spPr>
        </p:pic>
      </p:grpSp>
      <p:pic>
        <p:nvPicPr>
          <p:cNvPr id="58" name="Picture 57" descr="A close up of a logo&#10;&#10;Description generated with very high confidence">
            <a:extLst>
              <a:ext uri="{FF2B5EF4-FFF2-40B4-BE49-F238E27FC236}">
                <a16:creationId xmlns:a16="http://schemas.microsoft.com/office/drawing/2014/main" id="{CA56B963-189E-49F8-95A6-6A12BE279EE9}"/>
              </a:ext>
            </a:extLst>
          </p:cNvPr>
          <p:cNvPicPr>
            <a:picLocks noChangeAspect="1"/>
          </p:cNvPicPr>
          <p:nvPr/>
        </p:nvPicPr>
        <p:blipFill>
          <a:blip r:embed="rId42"/>
          <a:stretch>
            <a:fillRect/>
          </a:stretch>
        </p:blipFill>
        <p:spPr>
          <a:xfrm>
            <a:off x="9352525" y="4428890"/>
            <a:ext cx="1244496" cy="298328"/>
          </a:xfrm>
          <a:prstGeom prst="rect">
            <a:avLst/>
          </a:prstGeom>
        </p:spPr>
      </p:pic>
      <p:pic>
        <p:nvPicPr>
          <p:cNvPr id="59" name="Picture 58">
            <a:extLst>
              <a:ext uri="{FF2B5EF4-FFF2-40B4-BE49-F238E27FC236}">
                <a16:creationId xmlns:a16="http://schemas.microsoft.com/office/drawing/2014/main" id="{390A27DB-8C49-4EDA-8D4E-66D731948CD8}"/>
              </a:ext>
            </a:extLst>
          </p:cNvPr>
          <p:cNvPicPr>
            <a:picLocks noChangeAspect="1"/>
          </p:cNvPicPr>
          <p:nvPr/>
        </p:nvPicPr>
        <p:blipFill>
          <a:blip r:embed="rId43">
            <a:clrChange>
              <a:clrFrom>
                <a:srgbClr val="FFFFFF"/>
              </a:clrFrom>
              <a:clrTo>
                <a:srgbClr val="FFFFFF">
                  <a:alpha val="0"/>
                </a:srgbClr>
              </a:clrTo>
            </a:clrChange>
          </a:blip>
          <a:stretch>
            <a:fillRect/>
          </a:stretch>
        </p:blipFill>
        <p:spPr>
          <a:xfrm>
            <a:off x="8056443" y="4770583"/>
            <a:ext cx="760949" cy="760949"/>
          </a:xfrm>
          <a:prstGeom prst="rect">
            <a:avLst/>
          </a:prstGeom>
        </p:spPr>
      </p:pic>
    </p:spTree>
    <p:extLst>
      <p:ext uri="{BB962C8B-B14F-4D97-AF65-F5344CB8AC3E}">
        <p14:creationId xmlns:p14="http://schemas.microsoft.com/office/powerpoint/2010/main" val="2762358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250"/>
                                        <p:tgtEl>
                                          <p:spTgt spid="17"/>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250"/>
                                        <p:tgtEl>
                                          <p:spTgt spid="18"/>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250"/>
                                        <p:tgtEl>
                                          <p:spTgt spid="19"/>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250"/>
                                        <p:tgtEl>
                                          <p:spTgt spid="20"/>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250"/>
                                        <p:tgtEl>
                                          <p:spTgt spid="21"/>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250"/>
                                        <p:tgtEl>
                                          <p:spTgt spid="22"/>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250"/>
                                        <p:tgtEl>
                                          <p:spTgt spid="24"/>
                                        </p:tgtEl>
                                      </p:cBhvr>
                                    </p:animEffect>
                                  </p:childTnLst>
                                </p:cTn>
                              </p:par>
                            </p:childTnLst>
                          </p:cTn>
                        </p:par>
                        <p:par>
                          <p:cTn id="32" fill="hold">
                            <p:stCondLst>
                              <p:cond delay="1750"/>
                            </p:stCondLst>
                            <p:childTnLst>
                              <p:par>
                                <p:cTn id="33" presetID="10" presetClass="entr" presetSubtype="0" fill="hold"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250"/>
                                        <p:tgtEl>
                                          <p:spTgt spid="27"/>
                                        </p:tgtEl>
                                      </p:cBhvr>
                                    </p:animEffec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250"/>
                                        <p:tgtEl>
                                          <p:spTgt spid="34"/>
                                        </p:tgtEl>
                                      </p:cBhvr>
                                    </p:animEffect>
                                  </p:childTnLst>
                                </p:cTn>
                              </p:par>
                            </p:childTnLst>
                          </p:cTn>
                        </p:par>
                        <p:par>
                          <p:cTn id="40" fill="hold">
                            <p:stCondLst>
                              <p:cond delay="225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250"/>
                                        <p:tgtEl>
                                          <p:spTgt spid="35"/>
                                        </p:tgtEl>
                                      </p:cBhvr>
                                    </p:animEffect>
                                  </p:childTnLst>
                                </p:cTn>
                              </p:par>
                            </p:childTnLst>
                          </p:cTn>
                        </p:par>
                        <p:par>
                          <p:cTn id="44" fill="hold">
                            <p:stCondLst>
                              <p:cond delay="2500"/>
                            </p:stCondLst>
                            <p:childTnLst>
                              <p:par>
                                <p:cTn id="45" presetID="10" presetClass="entr" presetSubtype="0" fill="hold" nodeType="afterEffect">
                                  <p:stCondLst>
                                    <p:cond delay="0"/>
                                  </p:stCondLst>
                                  <p:childTnLst>
                                    <p:set>
                                      <p:cBhvr>
                                        <p:cTn id="46" dur="1" fill="hold">
                                          <p:stCondLst>
                                            <p:cond delay="0"/>
                                          </p:stCondLst>
                                        </p:cTn>
                                        <p:tgtEl>
                                          <p:spTgt spid="76"/>
                                        </p:tgtEl>
                                        <p:attrNameLst>
                                          <p:attrName>style.visibility</p:attrName>
                                        </p:attrNameLst>
                                      </p:cBhvr>
                                      <p:to>
                                        <p:strVal val="visible"/>
                                      </p:to>
                                    </p:set>
                                    <p:animEffect transition="in" filter="fade">
                                      <p:cBhvr>
                                        <p:cTn id="47" dur="250"/>
                                        <p:tgtEl>
                                          <p:spTgt spid="76"/>
                                        </p:tgtEl>
                                      </p:cBhvr>
                                    </p:animEffect>
                                  </p:childTnLst>
                                </p:cTn>
                              </p:par>
                            </p:childTnLst>
                          </p:cTn>
                        </p:par>
                        <p:par>
                          <p:cTn id="48" fill="hold">
                            <p:stCondLst>
                              <p:cond delay="2750"/>
                            </p:stCondLst>
                            <p:childTnLst>
                              <p:par>
                                <p:cTn id="49" presetID="10" presetClass="entr" presetSubtype="0" fill="hold" nodeType="after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fade">
                                      <p:cBhvr>
                                        <p:cTn id="51" dur="250"/>
                                        <p:tgtEl>
                                          <p:spTgt spid="2"/>
                                        </p:tgtEl>
                                      </p:cBhvr>
                                    </p:animEffect>
                                  </p:childTnLst>
                                </p:cTn>
                              </p:par>
                            </p:childTnLst>
                          </p:cTn>
                        </p:par>
                        <p:par>
                          <p:cTn id="52" fill="hold">
                            <p:stCondLst>
                              <p:cond delay="3000"/>
                            </p:stCondLst>
                            <p:childTnLst>
                              <p:par>
                                <p:cTn id="53" presetID="10" presetClass="entr" presetSubtype="0" fill="hold" nodeType="after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250"/>
                                        <p:tgtEl>
                                          <p:spTgt spid="29"/>
                                        </p:tgtEl>
                                      </p:cBhvr>
                                    </p:animEffect>
                                  </p:childTnLst>
                                </p:cTn>
                              </p:par>
                            </p:childTnLst>
                          </p:cTn>
                        </p:par>
                        <p:par>
                          <p:cTn id="56" fill="hold">
                            <p:stCondLst>
                              <p:cond delay="3250"/>
                            </p:stCondLst>
                            <p:childTnLst>
                              <p:par>
                                <p:cTn id="57" presetID="10" presetClass="entr" presetSubtype="0" fill="hold" nodeType="afterEffect">
                                  <p:stCondLst>
                                    <p:cond delay="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250"/>
                                        <p:tgtEl>
                                          <p:spTgt spid="30"/>
                                        </p:tgtEl>
                                      </p:cBhvr>
                                    </p:animEffect>
                                  </p:childTnLst>
                                </p:cTn>
                              </p:par>
                            </p:childTnLst>
                          </p:cTn>
                        </p:par>
                        <p:par>
                          <p:cTn id="60" fill="hold">
                            <p:stCondLst>
                              <p:cond delay="3500"/>
                            </p:stCondLst>
                            <p:childTnLst>
                              <p:par>
                                <p:cTn id="61" presetID="10" presetClass="entr" presetSubtype="0" fill="hold" nodeType="after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250"/>
                                        <p:tgtEl>
                                          <p:spTgt spid="33"/>
                                        </p:tgtEl>
                                      </p:cBhvr>
                                    </p:animEffect>
                                  </p:childTnLst>
                                </p:cTn>
                              </p:par>
                            </p:childTnLst>
                          </p:cTn>
                        </p:par>
                        <p:par>
                          <p:cTn id="64" fill="hold">
                            <p:stCondLst>
                              <p:cond delay="3750"/>
                            </p:stCondLst>
                            <p:childTnLst>
                              <p:par>
                                <p:cTn id="65" presetID="10" presetClass="entr" presetSubtype="0" fill="hold" nodeType="after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fade">
                                      <p:cBhvr>
                                        <p:cTn id="67" dur="250"/>
                                        <p:tgtEl>
                                          <p:spTgt spid="37"/>
                                        </p:tgtEl>
                                      </p:cBhvr>
                                    </p:animEffect>
                                  </p:childTnLst>
                                </p:cTn>
                              </p:par>
                            </p:childTnLst>
                          </p:cTn>
                        </p:par>
                        <p:par>
                          <p:cTn id="68" fill="hold">
                            <p:stCondLst>
                              <p:cond delay="4000"/>
                            </p:stCondLst>
                            <p:childTnLst>
                              <p:par>
                                <p:cTn id="69" presetID="10" presetClass="entr" presetSubtype="0" fill="hold" nodeType="after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250"/>
                                        <p:tgtEl>
                                          <p:spTgt spid="38"/>
                                        </p:tgtEl>
                                      </p:cBhvr>
                                    </p:animEffect>
                                  </p:childTnLst>
                                </p:cTn>
                              </p:par>
                            </p:childTnLst>
                          </p:cTn>
                        </p:par>
                        <p:par>
                          <p:cTn id="72" fill="hold">
                            <p:stCondLst>
                              <p:cond delay="4250"/>
                            </p:stCondLst>
                            <p:childTnLst>
                              <p:par>
                                <p:cTn id="73" presetID="10" presetClass="entr" presetSubtype="0" fill="hold" nodeType="afterEffect">
                                  <p:stCondLst>
                                    <p:cond delay="0"/>
                                  </p:stCondLst>
                                  <p:childTnLst>
                                    <p:set>
                                      <p:cBhvr>
                                        <p:cTn id="74" dur="1" fill="hold">
                                          <p:stCondLst>
                                            <p:cond delay="0"/>
                                          </p:stCondLst>
                                        </p:cTn>
                                        <p:tgtEl>
                                          <p:spTgt spid="43"/>
                                        </p:tgtEl>
                                        <p:attrNameLst>
                                          <p:attrName>style.visibility</p:attrName>
                                        </p:attrNameLst>
                                      </p:cBhvr>
                                      <p:to>
                                        <p:strVal val="visible"/>
                                      </p:to>
                                    </p:set>
                                    <p:animEffect transition="in" filter="fade">
                                      <p:cBhvr>
                                        <p:cTn id="75" dur="250"/>
                                        <p:tgtEl>
                                          <p:spTgt spid="43"/>
                                        </p:tgtEl>
                                      </p:cBhvr>
                                    </p:animEffect>
                                  </p:childTnLst>
                                </p:cTn>
                              </p:par>
                            </p:childTnLst>
                          </p:cTn>
                        </p:par>
                        <p:par>
                          <p:cTn id="76" fill="hold">
                            <p:stCondLst>
                              <p:cond delay="4500"/>
                            </p:stCondLst>
                            <p:childTnLst>
                              <p:par>
                                <p:cTn id="77" presetID="10" presetClass="entr" presetSubtype="0" fill="hold" nodeType="afterEffect">
                                  <p:stCondLst>
                                    <p:cond delay="0"/>
                                  </p:stCondLst>
                                  <p:childTnLst>
                                    <p:set>
                                      <p:cBhvr>
                                        <p:cTn id="78" dur="1" fill="hold">
                                          <p:stCondLst>
                                            <p:cond delay="0"/>
                                          </p:stCondLst>
                                        </p:cTn>
                                        <p:tgtEl>
                                          <p:spTgt spid="5"/>
                                        </p:tgtEl>
                                        <p:attrNameLst>
                                          <p:attrName>style.visibility</p:attrName>
                                        </p:attrNameLst>
                                      </p:cBhvr>
                                      <p:to>
                                        <p:strVal val="visible"/>
                                      </p:to>
                                    </p:set>
                                    <p:animEffect transition="in" filter="fade">
                                      <p:cBhvr>
                                        <p:cTn id="79" dur="250"/>
                                        <p:tgtEl>
                                          <p:spTgt spid="5"/>
                                        </p:tgtEl>
                                      </p:cBhvr>
                                    </p:animEffect>
                                  </p:childTnLst>
                                </p:cTn>
                              </p:par>
                            </p:childTnLst>
                          </p:cTn>
                        </p:par>
                        <p:par>
                          <p:cTn id="80" fill="hold">
                            <p:stCondLst>
                              <p:cond delay="4750"/>
                            </p:stCondLst>
                            <p:childTnLst>
                              <p:par>
                                <p:cTn id="81" presetID="10" presetClass="entr" presetSubtype="0" fill="hold" nodeType="afterEffect">
                                  <p:stCondLst>
                                    <p:cond delay="0"/>
                                  </p:stCondLst>
                                  <p:childTnLst>
                                    <p:set>
                                      <p:cBhvr>
                                        <p:cTn id="82" dur="1" fill="hold">
                                          <p:stCondLst>
                                            <p:cond delay="0"/>
                                          </p:stCondLst>
                                        </p:cTn>
                                        <p:tgtEl>
                                          <p:spTgt spid="52"/>
                                        </p:tgtEl>
                                        <p:attrNameLst>
                                          <p:attrName>style.visibility</p:attrName>
                                        </p:attrNameLst>
                                      </p:cBhvr>
                                      <p:to>
                                        <p:strVal val="visible"/>
                                      </p:to>
                                    </p:set>
                                    <p:animEffect transition="in" filter="fade">
                                      <p:cBhvr>
                                        <p:cTn id="83" dur="250"/>
                                        <p:tgtEl>
                                          <p:spTgt spid="52"/>
                                        </p:tgtEl>
                                      </p:cBhvr>
                                    </p:animEffect>
                                  </p:childTnLst>
                                </p:cTn>
                              </p:par>
                            </p:childTnLst>
                          </p:cTn>
                        </p:par>
                        <p:par>
                          <p:cTn id="84" fill="hold">
                            <p:stCondLst>
                              <p:cond delay="5000"/>
                            </p:stCondLst>
                            <p:childTnLst>
                              <p:par>
                                <p:cTn id="85" presetID="10" presetClass="entr" presetSubtype="0" fill="hold" nodeType="after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fade">
                                      <p:cBhvr>
                                        <p:cTn id="87" dur="250"/>
                                        <p:tgtEl>
                                          <p:spTgt spid="36"/>
                                        </p:tgtEl>
                                      </p:cBhvr>
                                    </p:animEffect>
                                  </p:childTnLst>
                                </p:cTn>
                              </p:par>
                            </p:childTnLst>
                          </p:cTn>
                        </p:par>
                        <p:par>
                          <p:cTn id="88" fill="hold">
                            <p:stCondLst>
                              <p:cond delay="5250"/>
                            </p:stCondLst>
                            <p:childTnLst>
                              <p:par>
                                <p:cTn id="89" presetID="10" presetClass="entr" presetSubtype="0" fill="hold" nodeType="afterEffect">
                                  <p:stCondLst>
                                    <p:cond delay="0"/>
                                  </p:stCondLst>
                                  <p:childTnLst>
                                    <p:set>
                                      <p:cBhvr>
                                        <p:cTn id="90" dur="1" fill="hold">
                                          <p:stCondLst>
                                            <p:cond delay="0"/>
                                          </p:stCondLst>
                                        </p:cTn>
                                        <p:tgtEl>
                                          <p:spTgt spid="3"/>
                                        </p:tgtEl>
                                        <p:attrNameLst>
                                          <p:attrName>style.visibility</p:attrName>
                                        </p:attrNameLst>
                                      </p:cBhvr>
                                      <p:to>
                                        <p:strVal val="visible"/>
                                      </p:to>
                                    </p:set>
                                    <p:animEffect transition="in" filter="fade">
                                      <p:cBhvr>
                                        <p:cTn id="91" dur="250"/>
                                        <p:tgtEl>
                                          <p:spTgt spid="3"/>
                                        </p:tgtEl>
                                      </p:cBhvr>
                                    </p:animEffect>
                                  </p:childTnLst>
                                </p:cTn>
                              </p:par>
                            </p:childTnLst>
                          </p:cTn>
                        </p:par>
                        <p:par>
                          <p:cTn id="92" fill="hold">
                            <p:stCondLst>
                              <p:cond delay="5500"/>
                            </p:stCondLst>
                            <p:childTnLst>
                              <p:par>
                                <p:cTn id="93" presetID="10" presetClass="entr" presetSubtype="0" fill="hold" nodeType="afterEffect">
                                  <p:stCondLst>
                                    <p:cond delay="0"/>
                                  </p:stCondLst>
                                  <p:childTnLst>
                                    <p:set>
                                      <p:cBhvr>
                                        <p:cTn id="94" dur="1" fill="hold">
                                          <p:stCondLst>
                                            <p:cond delay="0"/>
                                          </p:stCondLst>
                                        </p:cTn>
                                        <p:tgtEl>
                                          <p:spTgt spid="26"/>
                                        </p:tgtEl>
                                        <p:attrNameLst>
                                          <p:attrName>style.visibility</p:attrName>
                                        </p:attrNameLst>
                                      </p:cBhvr>
                                      <p:to>
                                        <p:strVal val="visible"/>
                                      </p:to>
                                    </p:set>
                                    <p:animEffect transition="in" filter="fade">
                                      <p:cBhvr>
                                        <p:cTn id="95" dur="250"/>
                                        <p:tgtEl>
                                          <p:spTgt spid="26"/>
                                        </p:tgtEl>
                                      </p:cBhvr>
                                    </p:animEffect>
                                  </p:childTnLst>
                                </p:cTn>
                              </p:par>
                            </p:childTnLst>
                          </p:cTn>
                        </p:par>
                        <p:par>
                          <p:cTn id="96" fill="hold">
                            <p:stCondLst>
                              <p:cond delay="5750"/>
                            </p:stCondLst>
                            <p:childTnLst>
                              <p:par>
                                <p:cTn id="97" presetID="10" presetClass="entr" presetSubtype="0" fill="hold" nodeType="afterEffect">
                                  <p:stCondLst>
                                    <p:cond delay="0"/>
                                  </p:stCondLst>
                                  <p:childTnLst>
                                    <p:set>
                                      <p:cBhvr>
                                        <p:cTn id="98" dur="1" fill="hold">
                                          <p:stCondLst>
                                            <p:cond delay="0"/>
                                          </p:stCondLst>
                                        </p:cTn>
                                        <p:tgtEl>
                                          <p:spTgt spid="45"/>
                                        </p:tgtEl>
                                        <p:attrNameLst>
                                          <p:attrName>style.visibility</p:attrName>
                                        </p:attrNameLst>
                                      </p:cBhvr>
                                      <p:to>
                                        <p:strVal val="visible"/>
                                      </p:to>
                                    </p:set>
                                    <p:animEffect transition="in" filter="fade">
                                      <p:cBhvr>
                                        <p:cTn id="99" dur="250"/>
                                        <p:tgtEl>
                                          <p:spTgt spid="45"/>
                                        </p:tgtEl>
                                      </p:cBhvr>
                                    </p:animEffect>
                                  </p:childTnLst>
                                </p:cTn>
                              </p:par>
                            </p:childTnLst>
                          </p:cTn>
                        </p:par>
                        <p:par>
                          <p:cTn id="100" fill="hold">
                            <p:stCondLst>
                              <p:cond delay="6000"/>
                            </p:stCondLst>
                            <p:childTnLst>
                              <p:par>
                                <p:cTn id="101" presetID="10" presetClass="entr" presetSubtype="0" fill="hold" nodeType="afterEffect">
                                  <p:stCondLst>
                                    <p:cond delay="0"/>
                                  </p:stCondLst>
                                  <p:childTnLst>
                                    <p:set>
                                      <p:cBhvr>
                                        <p:cTn id="102" dur="1" fill="hold">
                                          <p:stCondLst>
                                            <p:cond delay="0"/>
                                          </p:stCondLst>
                                        </p:cTn>
                                        <p:tgtEl>
                                          <p:spTgt spid="58"/>
                                        </p:tgtEl>
                                        <p:attrNameLst>
                                          <p:attrName>style.visibility</p:attrName>
                                        </p:attrNameLst>
                                      </p:cBhvr>
                                      <p:to>
                                        <p:strVal val="visible"/>
                                      </p:to>
                                    </p:set>
                                    <p:animEffect transition="in" filter="fade">
                                      <p:cBhvr>
                                        <p:cTn id="103" dur="250"/>
                                        <p:tgtEl>
                                          <p:spTgt spid="58"/>
                                        </p:tgtEl>
                                      </p:cBhvr>
                                    </p:animEffect>
                                  </p:childTnLst>
                                </p:cTn>
                              </p:par>
                            </p:childTnLst>
                          </p:cTn>
                        </p:par>
                        <p:par>
                          <p:cTn id="104" fill="hold">
                            <p:stCondLst>
                              <p:cond delay="6250"/>
                            </p:stCondLst>
                            <p:childTnLst>
                              <p:par>
                                <p:cTn id="105" presetID="10" presetClass="entr" presetSubtype="0" fill="hold" nodeType="afterEffect">
                                  <p:stCondLst>
                                    <p:cond delay="0"/>
                                  </p:stCondLst>
                                  <p:childTnLst>
                                    <p:set>
                                      <p:cBhvr>
                                        <p:cTn id="106" dur="1" fill="hold">
                                          <p:stCondLst>
                                            <p:cond delay="0"/>
                                          </p:stCondLst>
                                        </p:cTn>
                                        <p:tgtEl>
                                          <p:spTgt spid="46"/>
                                        </p:tgtEl>
                                        <p:attrNameLst>
                                          <p:attrName>style.visibility</p:attrName>
                                        </p:attrNameLst>
                                      </p:cBhvr>
                                      <p:to>
                                        <p:strVal val="visible"/>
                                      </p:to>
                                    </p:set>
                                    <p:animEffect transition="in" filter="fade">
                                      <p:cBhvr>
                                        <p:cTn id="107" dur="250"/>
                                        <p:tgtEl>
                                          <p:spTgt spid="46"/>
                                        </p:tgtEl>
                                      </p:cBhvr>
                                    </p:animEffect>
                                  </p:childTnLst>
                                </p:cTn>
                              </p:par>
                            </p:childTnLst>
                          </p:cTn>
                        </p:par>
                        <p:par>
                          <p:cTn id="108" fill="hold">
                            <p:stCondLst>
                              <p:cond delay="6500"/>
                            </p:stCondLst>
                            <p:childTnLst>
                              <p:par>
                                <p:cTn id="109" presetID="10" presetClass="entr" presetSubtype="0" fill="hold" nodeType="afterEffect">
                                  <p:stCondLst>
                                    <p:cond delay="0"/>
                                  </p:stCondLst>
                                  <p:childTnLst>
                                    <p:set>
                                      <p:cBhvr>
                                        <p:cTn id="110" dur="1" fill="hold">
                                          <p:stCondLst>
                                            <p:cond delay="0"/>
                                          </p:stCondLst>
                                        </p:cTn>
                                        <p:tgtEl>
                                          <p:spTgt spid="47"/>
                                        </p:tgtEl>
                                        <p:attrNameLst>
                                          <p:attrName>style.visibility</p:attrName>
                                        </p:attrNameLst>
                                      </p:cBhvr>
                                      <p:to>
                                        <p:strVal val="visible"/>
                                      </p:to>
                                    </p:set>
                                    <p:animEffect transition="in" filter="fade">
                                      <p:cBhvr>
                                        <p:cTn id="111" dur="250"/>
                                        <p:tgtEl>
                                          <p:spTgt spid="47"/>
                                        </p:tgtEl>
                                      </p:cBhvr>
                                    </p:animEffect>
                                  </p:childTnLst>
                                </p:cTn>
                              </p:par>
                            </p:childTnLst>
                          </p:cTn>
                        </p:par>
                        <p:par>
                          <p:cTn id="112" fill="hold">
                            <p:stCondLst>
                              <p:cond delay="6750"/>
                            </p:stCondLst>
                            <p:childTnLst>
                              <p:par>
                                <p:cTn id="113" presetID="10" presetClass="entr" presetSubtype="0" fill="hold" nodeType="afterEffect">
                                  <p:stCondLst>
                                    <p:cond delay="0"/>
                                  </p:stCondLst>
                                  <p:childTnLst>
                                    <p:set>
                                      <p:cBhvr>
                                        <p:cTn id="114" dur="1" fill="hold">
                                          <p:stCondLst>
                                            <p:cond delay="0"/>
                                          </p:stCondLst>
                                        </p:cTn>
                                        <p:tgtEl>
                                          <p:spTgt spid="59"/>
                                        </p:tgtEl>
                                        <p:attrNameLst>
                                          <p:attrName>style.visibility</p:attrName>
                                        </p:attrNameLst>
                                      </p:cBhvr>
                                      <p:to>
                                        <p:strVal val="visible"/>
                                      </p:to>
                                    </p:set>
                                    <p:animEffect transition="in" filter="fade">
                                      <p:cBhvr>
                                        <p:cTn id="115" dur="250"/>
                                        <p:tgtEl>
                                          <p:spTgt spid="59"/>
                                        </p:tgtEl>
                                      </p:cBhvr>
                                    </p:animEffect>
                                  </p:childTnLst>
                                </p:cTn>
                              </p:par>
                            </p:childTnLst>
                          </p:cTn>
                        </p:par>
                        <p:par>
                          <p:cTn id="116" fill="hold">
                            <p:stCondLst>
                              <p:cond delay="7000"/>
                            </p:stCondLst>
                            <p:childTnLst>
                              <p:par>
                                <p:cTn id="117" presetID="10" presetClass="entr" presetSubtype="0" fill="hold" nodeType="afterEffect">
                                  <p:stCondLst>
                                    <p:cond delay="0"/>
                                  </p:stCondLst>
                                  <p:childTnLst>
                                    <p:set>
                                      <p:cBhvr>
                                        <p:cTn id="118" dur="1" fill="hold">
                                          <p:stCondLst>
                                            <p:cond delay="0"/>
                                          </p:stCondLst>
                                        </p:cTn>
                                        <p:tgtEl>
                                          <p:spTgt spid="83"/>
                                        </p:tgtEl>
                                        <p:attrNameLst>
                                          <p:attrName>style.visibility</p:attrName>
                                        </p:attrNameLst>
                                      </p:cBhvr>
                                      <p:to>
                                        <p:strVal val="visible"/>
                                      </p:to>
                                    </p:set>
                                    <p:animEffect transition="in" filter="fade">
                                      <p:cBhvr>
                                        <p:cTn id="119" dur="250"/>
                                        <p:tgtEl>
                                          <p:spTgt spid="83"/>
                                        </p:tgtEl>
                                      </p:cBhvr>
                                    </p:animEffect>
                                  </p:childTnLst>
                                </p:cTn>
                              </p:par>
                            </p:childTnLst>
                          </p:cTn>
                        </p:par>
                        <p:par>
                          <p:cTn id="120" fill="hold">
                            <p:stCondLst>
                              <p:cond delay="7250"/>
                            </p:stCondLst>
                            <p:childTnLst>
                              <p:par>
                                <p:cTn id="121" presetID="10" presetClass="entr" presetSubtype="0" fill="hold" grpId="0" nodeType="afterEffect">
                                  <p:stCondLst>
                                    <p:cond delay="0"/>
                                  </p:stCondLst>
                                  <p:childTnLst>
                                    <p:set>
                                      <p:cBhvr>
                                        <p:cTn id="122" dur="1" fill="hold">
                                          <p:stCondLst>
                                            <p:cond delay="0"/>
                                          </p:stCondLst>
                                        </p:cTn>
                                        <p:tgtEl>
                                          <p:spTgt spid="84"/>
                                        </p:tgtEl>
                                        <p:attrNameLst>
                                          <p:attrName>style.visibility</p:attrName>
                                        </p:attrNameLst>
                                      </p:cBhvr>
                                      <p:to>
                                        <p:strVal val="visible"/>
                                      </p:to>
                                    </p:set>
                                    <p:animEffect transition="in" filter="fade">
                                      <p:cBhvr>
                                        <p:cTn id="123" dur="250"/>
                                        <p:tgtEl>
                                          <p:spTgt spid="84"/>
                                        </p:tgtEl>
                                      </p:cBhvr>
                                    </p:animEffect>
                                  </p:childTnLst>
                                </p:cTn>
                              </p:par>
                            </p:childTnLst>
                          </p:cTn>
                        </p:par>
                        <p:par>
                          <p:cTn id="124" fill="hold">
                            <p:stCondLst>
                              <p:cond delay="7500"/>
                            </p:stCondLst>
                            <p:childTnLst>
                              <p:par>
                                <p:cTn id="125" presetID="10" presetClass="entr" presetSubtype="0" fill="hold" nodeType="afterEffect">
                                  <p:stCondLst>
                                    <p:cond delay="0"/>
                                  </p:stCondLst>
                                  <p:childTnLst>
                                    <p:set>
                                      <p:cBhvr>
                                        <p:cTn id="126" dur="1" fill="hold">
                                          <p:stCondLst>
                                            <p:cond delay="0"/>
                                          </p:stCondLst>
                                        </p:cTn>
                                        <p:tgtEl>
                                          <p:spTgt spid="85"/>
                                        </p:tgtEl>
                                        <p:attrNameLst>
                                          <p:attrName>style.visibility</p:attrName>
                                        </p:attrNameLst>
                                      </p:cBhvr>
                                      <p:to>
                                        <p:strVal val="visible"/>
                                      </p:to>
                                    </p:set>
                                    <p:animEffect transition="in" filter="fade">
                                      <p:cBhvr>
                                        <p:cTn id="127" dur="250"/>
                                        <p:tgtEl>
                                          <p:spTgt spid="85"/>
                                        </p:tgtEl>
                                      </p:cBhvr>
                                    </p:animEffect>
                                  </p:childTnLst>
                                </p:cTn>
                              </p:par>
                            </p:childTnLst>
                          </p:cTn>
                        </p:par>
                        <p:par>
                          <p:cTn id="128" fill="hold">
                            <p:stCondLst>
                              <p:cond delay="7750"/>
                            </p:stCondLst>
                            <p:childTnLst>
                              <p:par>
                                <p:cTn id="129" presetID="10" presetClass="entr" presetSubtype="0" fill="hold" nodeType="afterEffect">
                                  <p:stCondLst>
                                    <p:cond delay="0"/>
                                  </p:stCondLst>
                                  <p:childTnLst>
                                    <p:set>
                                      <p:cBhvr>
                                        <p:cTn id="130" dur="1" fill="hold">
                                          <p:stCondLst>
                                            <p:cond delay="0"/>
                                          </p:stCondLst>
                                        </p:cTn>
                                        <p:tgtEl>
                                          <p:spTgt spid="31"/>
                                        </p:tgtEl>
                                        <p:attrNameLst>
                                          <p:attrName>style.visibility</p:attrName>
                                        </p:attrNameLst>
                                      </p:cBhvr>
                                      <p:to>
                                        <p:strVal val="visible"/>
                                      </p:to>
                                    </p:set>
                                    <p:animEffect transition="in" filter="fade">
                                      <p:cBhvr>
                                        <p:cTn id="131" dur="250"/>
                                        <p:tgtEl>
                                          <p:spTgt spid="31"/>
                                        </p:tgtEl>
                                      </p:cBhvr>
                                    </p:animEffect>
                                  </p:childTnLst>
                                </p:cTn>
                              </p:par>
                            </p:childTnLst>
                          </p:cTn>
                        </p:par>
                        <p:par>
                          <p:cTn id="132" fill="hold">
                            <p:stCondLst>
                              <p:cond delay="8000"/>
                            </p:stCondLst>
                            <p:childTnLst>
                              <p:par>
                                <p:cTn id="133" presetID="10" presetClass="exit" presetSubtype="0" fill="hold" nodeType="afterEffect">
                                  <p:stCondLst>
                                    <p:cond delay="0"/>
                                  </p:stCondLst>
                                  <p:childTnLst>
                                    <p:animEffect transition="out" filter="fade">
                                      <p:cBhvr>
                                        <p:cTn id="134" dur="500"/>
                                        <p:tgtEl>
                                          <p:spTgt spid="54"/>
                                        </p:tgtEl>
                                      </p:cBhvr>
                                    </p:animEffect>
                                    <p:set>
                                      <p:cBhvr>
                                        <p:cTn id="135" dur="1" fill="hold">
                                          <p:stCondLst>
                                            <p:cond delay="499"/>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Test portfolio over time</a:t>
            </a:r>
          </a:p>
        </p:txBody>
      </p:sp>
      <p:sp>
        <p:nvSpPr>
          <p:cNvPr id="3" name="Text Placeholder 2">
            <a:extLst>
              <a:ext uri="{FF2B5EF4-FFF2-40B4-BE49-F238E27FC236}">
                <a16:creationId xmlns:a16="http://schemas.microsoft.com/office/drawing/2014/main" id="{7E36935D-7248-4690-98EB-D80B126AC0E0}"/>
              </a:ext>
            </a:extLst>
          </p:cNvPr>
          <p:cNvSpPr>
            <a:spLocks noGrp="1"/>
          </p:cNvSpPr>
          <p:nvPr>
            <p:ph type="body" sz="quarter" idx="10"/>
          </p:nvPr>
        </p:nvSpPr>
        <p:spPr/>
        <p:txBody>
          <a:bodyPr/>
          <a:lstStyle/>
          <a:p>
            <a:endParaRPr lang="en-AU"/>
          </a:p>
        </p:txBody>
      </p:sp>
      <p:graphicFrame>
        <p:nvGraphicFramePr>
          <p:cNvPr id="10" name="Chart 9">
            <a:extLst>
              <a:ext uri="{FF2B5EF4-FFF2-40B4-BE49-F238E27FC236}">
                <a16:creationId xmlns:a16="http://schemas.microsoft.com/office/drawing/2014/main" id="{00000000-0008-0000-0000-000003000000}"/>
              </a:ext>
            </a:extLst>
          </p:cNvPr>
          <p:cNvGraphicFramePr>
            <a:graphicFrameLocks/>
          </p:cNvGraphicFramePr>
          <p:nvPr/>
        </p:nvGraphicFramePr>
        <p:xfrm>
          <a:off x="-12209512" y="1587029"/>
          <a:ext cx="21353887" cy="446325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Table 5">
            <a:extLst>
              <a:ext uri="{FF2B5EF4-FFF2-40B4-BE49-F238E27FC236}">
                <a16:creationId xmlns:a16="http://schemas.microsoft.com/office/drawing/2014/main" id="{C1CD5862-0F28-489C-B6FC-773DFA27AFE6}"/>
              </a:ext>
            </a:extLst>
          </p:cNvPr>
          <p:cNvGraphicFramePr>
            <a:graphicFrameLocks noGrp="1"/>
          </p:cNvGraphicFramePr>
          <p:nvPr/>
        </p:nvGraphicFramePr>
        <p:xfrm>
          <a:off x="9219684" y="3226377"/>
          <a:ext cx="2942153" cy="1559350"/>
        </p:xfrm>
        <a:graphic>
          <a:graphicData uri="http://schemas.openxmlformats.org/drawingml/2006/table">
            <a:tbl>
              <a:tblPr firstRow="1" bandRow="1">
                <a:tableStyleId>{5C22544A-7EE6-4342-B048-85BDC9FD1C3A}</a:tableStyleId>
              </a:tblPr>
              <a:tblGrid>
                <a:gridCol w="586665">
                  <a:extLst>
                    <a:ext uri="{9D8B030D-6E8A-4147-A177-3AD203B41FA5}">
                      <a16:colId xmlns:a16="http://schemas.microsoft.com/office/drawing/2014/main" val="1406370376"/>
                    </a:ext>
                  </a:extLst>
                </a:gridCol>
                <a:gridCol w="701707">
                  <a:extLst>
                    <a:ext uri="{9D8B030D-6E8A-4147-A177-3AD203B41FA5}">
                      <a16:colId xmlns:a16="http://schemas.microsoft.com/office/drawing/2014/main" val="3091029097"/>
                    </a:ext>
                  </a:extLst>
                </a:gridCol>
                <a:gridCol w="695299">
                  <a:extLst>
                    <a:ext uri="{9D8B030D-6E8A-4147-A177-3AD203B41FA5}">
                      <a16:colId xmlns:a16="http://schemas.microsoft.com/office/drawing/2014/main" val="1693098268"/>
                    </a:ext>
                  </a:extLst>
                </a:gridCol>
                <a:gridCol w="958482">
                  <a:extLst>
                    <a:ext uri="{9D8B030D-6E8A-4147-A177-3AD203B41FA5}">
                      <a16:colId xmlns:a16="http://schemas.microsoft.com/office/drawing/2014/main" val="2236971889"/>
                    </a:ext>
                  </a:extLst>
                </a:gridCol>
              </a:tblGrid>
              <a:tr h="311870">
                <a:tc>
                  <a:txBody>
                    <a:bodyPr/>
                    <a:lstStyle/>
                    <a:p>
                      <a:pPr algn="ctr"/>
                      <a:r>
                        <a:rPr lang="en-AU" sz="1200" dirty="0"/>
                        <a:t>TYPE</a:t>
                      </a:r>
                    </a:p>
                  </a:txBody>
                  <a:tcPr marL="76899" marR="76899" marT="38450" marB="38450"/>
                </a:tc>
                <a:tc>
                  <a:txBody>
                    <a:bodyPr/>
                    <a:lstStyle/>
                    <a:p>
                      <a:pPr algn="ctr"/>
                      <a:r>
                        <a:rPr lang="en-AU" sz="1200" dirty="0"/>
                        <a:t>M78</a:t>
                      </a:r>
                    </a:p>
                  </a:txBody>
                  <a:tcPr marL="76899" marR="76899" marT="38450" marB="38450"/>
                </a:tc>
                <a:tc>
                  <a:txBody>
                    <a:bodyPr/>
                    <a:lstStyle/>
                    <a:p>
                      <a:pPr algn="ctr"/>
                      <a:r>
                        <a:rPr lang="en-AU" sz="1200" dirty="0"/>
                        <a:t>M144</a:t>
                      </a:r>
                    </a:p>
                  </a:txBody>
                  <a:tcPr marL="76899" marR="76899" marT="38450" marB="38450"/>
                </a:tc>
                <a:tc>
                  <a:txBody>
                    <a:bodyPr/>
                    <a:lstStyle/>
                    <a:p>
                      <a:pPr algn="ctr"/>
                      <a:r>
                        <a:rPr lang="en-AU" sz="1200" dirty="0"/>
                        <a:t>DELTA</a:t>
                      </a:r>
                    </a:p>
                  </a:txBody>
                  <a:tcPr marL="76899" marR="76899" marT="38450" marB="38450"/>
                </a:tc>
                <a:extLst>
                  <a:ext uri="{0D108BD9-81ED-4DB2-BD59-A6C34878D82A}">
                    <a16:rowId xmlns:a16="http://schemas.microsoft.com/office/drawing/2014/main" val="3344712410"/>
                  </a:ext>
                </a:extLst>
              </a:tr>
              <a:tr h="311870">
                <a:tc>
                  <a:txBody>
                    <a:bodyPr/>
                    <a:lstStyle/>
                    <a:p>
                      <a:pPr algn="ctr"/>
                      <a:r>
                        <a:rPr lang="en-AU" sz="1200" dirty="0"/>
                        <a:t>L0</a:t>
                      </a:r>
                    </a:p>
                  </a:txBody>
                  <a:tcPr marL="76899" marR="76899" marT="38450" marB="38450"/>
                </a:tc>
                <a:tc>
                  <a:txBody>
                    <a:bodyPr/>
                    <a:lstStyle/>
                    <a:p>
                      <a:pPr algn="ctr"/>
                      <a:r>
                        <a:rPr lang="en-AU" sz="1200" dirty="0"/>
                        <a:t>2723</a:t>
                      </a:r>
                    </a:p>
                  </a:txBody>
                  <a:tcPr marL="76899" marR="76899" marT="38450" marB="38450"/>
                </a:tc>
                <a:tc>
                  <a:txBody>
                    <a:bodyPr/>
                    <a:lstStyle/>
                    <a:p>
                      <a:pPr algn="ctr"/>
                      <a:r>
                        <a:rPr lang="en-AU" sz="1200" dirty="0"/>
                        <a:t>77590</a:t>
                      </a:r>
                    </a:p>
                  </a:txBody>
                  <a:tcPr marL="76899" marR="76899" marT="38450" marB="38450"/>
                </a:tc>
                <a:tc>
                  <a:txBody>
                    <a:bodyPr/>
                    <a:lstStyle/>
                    <a:p>
                      <a:pPr algn="ctr"/>
                      <a:r>
                        <a:rPr lang="en-AU" sz="1200" dirty="0">
                          <a:sym typeface="Wingdings" panose="05000000000000000000" pitchFamily="2" charset="2"/>
                        </a:rPr>
                        <a:t>+ 74,867</a:t>
                      </a:r>
                      <a:endParaRPr lang="en-AU" sz="1200" dirty="0"/>
                    </a:p>
                  </a:txBody>
                  <a:tcPr marL="76899" marR="76899" marT="38450" marB="38450"/>
                </a:tc>
                <a:extLst>
                  <a:ext uri="{0D108BD9-81ED-4DB2-BD59-A6C34878D82A}">
                    <a16:rowId xmlns:a16="http://schemas.microsoft.com/office/drawing/2014/main" val="1740927378"/>
                  </a:ext>
                </a:extLst>
              </a:tr>
              <a:tr h="311870">
                <a:tc>
                  <a:txBody>
                    <a:bodyPr/>
                    <a:lstStyle/>
                    <a:p>
                      <a:pPr algn="ctr"/>
                      <a:r>
                        <a:rPr lang="en-AU" sz="1200" dirty="0"/>
                        <a:t>L1</a:t>
                      </a:r>
                    </a:p>
                  </a:txBody>
                  <a:tcPr marL="76899" marR="76899" marT="38450" marB="38450"/>
                </a:tc>
                <a:tc>
                  <a:txBody>
                    <a:bodyPr/>
                    <a:lstStyle/>
                    <a:p>
                      <a:pPr algn="ctr"/>
                      <a:endParaRPr lang="en-AU" sz="1200"/>
                    </a:p>
                  </a:txBody>
                  <a:tcPr marL="76899" marR="76899" marT="38450" marB="38450"/>
                </a:tc>
                <a:tc>
                  <a:txBody>
                    <a:bodyPr/>
                    <a:lstStyle/>
                    <a:p>
                      <a:pPr algn="ctr"/>
                      <a:r>
                        <a:rPr lang="en-AU" sz="1200" dirty="0"/>
                        <a:t>6906</a:t>
                      </a:r>
                    </a:p>
                  </a:txBody>
                  <a:tcPr marL="76899" marR="76899" marT="38450" marB="38450"/>
                </a:tc>
                <a:tc>
                  <a:txBody>
                    <a:bodyPr/>
                    <a:lstStyle/>
                    <a:p>
                      <a:pPr algn="ctr"/>
                      <a:r>
                        <a:rPr lang="en-AU" sz="1200" dirty="0"/>
                        <a:t>+ 6,906</a:t>
                      </a:r>
                    </a:p>
                  </a:txBody>
                  <a:tcPr marL="76899" marR="76899" marT="38450" marB="38450"/>
                </a:tc>
                <a:extLst>
                  <a:ext uri="{0D108BD9-81ED-4DB2-BD59-A6C34878D82A}">
                    <a16:rowId xmlns:a16="http://schemas.microsoft.com/office/drawing/2014/main" val="1230709724"/>
                  </a:ext>
                </a:extLst>
              </a:tr>
              <a:tr h="311870">
                <a:tc>
                  <a:txBody>
                    <a:bodyPr/>
                    <a:lstStyle/>
                    <a:p>
                      <a:pPr algn="ctr"/>
                      <a:r>
                        <a:rPr lang="en-AU" sz="1200" dirty="0"/>
                        <a:t>L2</a:t>
                      </a:r>
                    </a:p>
                  </a:txBody>
                  <a:tcPr marL="76899" marR="76899" marT="38450" marB="38450"/>
                </a:tc>
                <a:tc>
                  <a:txBody>
                    <a:bodyPr/>
                    <a:lstStyle/>
                    <a:p>
                      <a:pPr algn="ctr"/>
                      <a:endParaRPr lang="en-AU" sz="1200"/>
                    </a:p>
                  </a:txBody>
                  <a:tcPr marL="76899" marR="76899" marT="38450" marB="38450"/>
                </a:tc>
                <a:tc>
                  <a:txBody>
                    <a:bodyPr/>
                    <a:lstStyle/>
                    <a:p>
                      <a:pPr algn="ctr"/>
                      <a:r>
                        <a:rPr lang="en-AU" sz="1200" dirty="0"/>
                        <a:t>6851</a:t>
                      </a:r>
                    </a:p>
                  </a:txBody>
                  <a:tcPr marL="76899" marR="76899" marT="38450" marB="38450"/>
                </a:tc>
                <a:tc>
                  <a:txBody>
                    <a:bodyPr/>
                    <a:lstStyle/>
                    <a:p>
                      <a:pPr algn="ctr"/>
                      <a:r>
                        <a:rPr lang="en-AU" sz="1200" dirty="0"/>
                        <a:t>+ 6,851</a:t>
                      </a:r>
                    </a:p>
                  </a:txBody>
                  <a:tcPr marL="76899" marR="76899" marT="38450" marB="38450"/>
                </a:tc>
                <a:extLst>
                  <a:ext uri="{0D108BD9-81ED-4DB2-BD59-A6C34878D82A}">
                    <a16:rowId xmlns:a16="http://schemas.microsoft.com/office/drawing/2014/main" val="2761510678"/>
                  </a:ext>
                </a:extLst>
              </a:tr>
              <a:tr h="311870">
                <a:tc>
                  <a:txBody>
                    <a:bodyPr/>
                    <a:lstStyle/>
                    <a:p>
                      <a:pPr algn="ctr"/>
                      <a:r>
                        <a:rPr lang="en-AU" sz="1200" dirty="0"/>
                        <a:t>TRA</a:t>
                      </a:r>
                    </a:p>
                  </a:txBody>
                  <a:tcPr marL="76899" marR="76899" marT="38450" marB="38450"/>
                </a:tc>
                <a:tc>
                  <a:txBody>
                    <a:bodyPr/>
                    <a:lstStyle/>
                    <a:p>
                      <a:pPr algn="ctr"/>
                      <a:r>
                        <a:rPr lang="en-AU" sz="1200" dirty="0"/>
                        <a:t>27054</a:t>
                      </a:r>
                    </a:p>
                  </a:txBody>
                  <a:tcPr marL="76899" marR="76899" marT="38450" marB="38450"/>
                </a:tc>
                <a:tc>
                  <a:txBody>
                    <a:bodyPr/>
                    <a:lstStyle/>
                    <a:p>
                      <a:pPr algn="ctr"/>
                      <a:r>
                        <a:rPr lang="en-AU" sz="1200" dirty="0"/>
                        <a:t>0</a:t>
                      </a:r>
                    </a:p>
                  </a:txBody>
                  <a:tcPr marL="76899" marR="76899" marT="38450" marB="38450"/>
                </a:tc>
                <a:tc>
                  <a:txBody>
                    <a:bodyPr/>
                    <a:lstStyle/>
                    <a:p>
                      <a:pPr algn="ctr"/>
                      <a:r>
                        <a:rPr lang="en-AU" sz="1200" dirty="0"/>
                        <a:t>- 27,054</a:t>
                      </a:r>
                    </a:p>
                  </a:txBody>
                  <a:tcPr marL="76899" marR="76899" marT="38450" marB="38450"/>
                </a:tc>
                <a:extLst>
                  <a:ext uri="{0D108BD9-81ED-4DB2-BD59-A6C34878D82A}">
                    <a16:rowId xmlns:a16="http://schemas.microsoft.com/office/drawing/2014/main" val="2293161328"/>
                  </a:ext>
                </a:extLst>
              </a:tr>
            </a:tbl>
          </a:graphicData>
        </a:graphic>
      </p:graphicFrame>
    </p:spTree>
    <p:extLst>
      <p:ext uri="{BB962C8B-B14F-4D97-AF65-F5344CB8AC3E}">
        <p14:creationId xmlns:p14="http://schemas.microsoft.com/office/powerpoint/2010/main" val="3204591753"/>
      </p:ext>
    </p:extLst>
  </p:cSld>
  <p:clrMapOvr>
    <a:masterClrMapping/>
  </p:clrMapOvr>
  <p:transition spd="slow">
    <p:push/>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3AF02-13C1-4C44-BB7F-D0B102F4A249}"/>
              </a:ext>
            </a:extLst>
          </p:cNvPr>
          <p:cNvSpPr>
            <a:spLocks noGrp="1"/>
          </p:cNvSpPr>
          <p:nvPr>
            <p:ph type="title"/>
          </p:nvPr>
        </p:nvSpPr>
        <p:spPr>
          <a:xfrm>
            <a:off x="274639" y="295274"/>
            <a:ext cx="11889564" cy="917575"/>
          </a:xfrm>
        </p:spPr>
        <p:txBody>
          <a:bodyPr/>
          <a:lstStyle/>
          <a:p>
            <a:r>
              <a:rPr lang="en-GB"/>
              <a:t>Five habits we’ve learned so far</a:t>
            </a:r>
            <a:endParaRPr lang="en-US"/>
          </a:p>
        </p:txBody>
      </p:sp>
      <p:grpSp>
        <p:nvGrpSpPr>
          <p:cNvPr id="289" name="Group 288">
            <a:extLst>
              <a:ext uri="{FF2B5EF4-FFF2-40B4-BE49-F238E27FC236}">
                <a16:creationId xmlns:a16="http://schemas.microsoft.com/office/drawing/2014/main" id="{766B5B9D-157A-4B68-A49E-9BAC3508C192}"/>
              </a:ext>
            </a:extLst>
          </p:cNvPr>
          <p:cNvGrpSpPr/>
          <p:nvPr/>
        </p:nvGrpSpPr>
        <p:grpSpPr>
          <a:xfrm>
            <a:off x="3933843" y="1266946"/>
            <a:ext cx="8290983" cy="5527322"/>
            <a:chOff x="3697957" y="1282698"/>
            <a:chExt cx="8290983" cy="5527322"/>
          </a:xfrm>
        </p:grpSpPr>
        <p:graphicFrame>
          <p:nvGraphicFramePr>
            <p:cNvPr id="4" name="Diagram 3">
              <a:extLst>
                <a:ext uri="{FF2B5EF4-FFF2-40B4-BE49-F238E27FC236}">
                  <a16:creationId xmlns:a16="http://schemas.microsoft.com/office/drawing/2014/main" id="{3A16E288-F038-419F-A00E-4E02F867F4B5}"/>
                </a:ext>
              </a:extLst>
            </p:cNvPr>
            <p:cNvGraphicFramePr/>
            <p:nvPr>
              <p:extLst>
                <p:ext uri="{D42A27DB-BD31-4B8C-83A1-F6EECF244321}">
                  <p14:modId xmlns:p14="http://schemas.microsoft.com/office/powerpoint/2010/main" val="1544293805"/>
                </p:ext>
              </p:extLst>
            </p:nvPr>
          </p:nvGraphicFramePr>
          <p:xfrm>
            <a:off x="3697957" y="1282698"/>
            <a:ext cx="8290983" cy="55273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people_3" title="Icon of a person surrounded by brackets">
              <a:extLst>
                <a:ext uri="{FF2B5EF4-FFF2-40B4-BE49-F238E27FC236}">
                  <a16:creationId xmlns:a16="http://schemas.microsoft.com/office/drawing/2014/main" id="{143FBB90-9C0D-40A9-ACE6-32A7DDD28DFA}"/>
                </a:ext>
              </a:extLst>
            </p:cNvPr>
            <p:cNvSpPr>
              <a:spLocks noChangeAspect="1" noEditPoints="1"/>
            </p:cNvSpPr>
            <p:nvPr/>
          </p:nvSpPr>
          <p:spPr bwMode="auto">
            <a:xfrm>
              <a:off x="3996739" y="1748609"/>
              <a:ext cx="447187" cy="450759"/>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sq">
              <a:solidFill>
                <a:schemeClr val="accent6">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7" name="Health_E95E" title="Icon of a heart with a heartbeat monitor line through the middle">
              <a:extLst>
                <a:ext uri="{FF2B5EF4-FFF2-40B4-BE49-F238E27FC236}">
                  <a16:creationId xmlns:a16="http://schemas.microsoft.com/office/drawing/2014/main" id="{AF964C81-CD8A-407F-ACD6-1ADEC20A0242}"/>
                </a:ext>
              </a:extLst>
            </p:cNvPr>
            <p:cNvSpPr>
              <a:spLocks noChangeAspect="1"/>
            </p:cNvSpPr>
            <p:nvPr/>
          </p:nvSpPr>
          <p:spPr bwMode="auto">
            <a:xfrm>
              <a:off x="4463316" y="2815754"/>
              <a:ext cx="521802" cy="441877"/>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5875" cap="flat">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rrow_24" title="Icon of an arrow pointing out of a box">
              <a:extLst>
                <a:ext uri="{FF2B5EF4-FFF2-40B4-BE49-F238E27FC236}">
                  <a16:creationId xmlns:a16="http://schemas.microsoft.com/office/drawing/2014/main" id="{2B87FB9F-759E-4F0E-9034-837BED44EDB1}"/>
                </a:ext>
              </a:extLst>
            </p:cNvPr>
            <p:cNvSpPr>
              <a:spLocks noChangeAspect="1" noEditPoints="1"/>
            </p:cNvSpPr>
            <p:nvPr/>
          </p:nvSpPr>
          <p:spPr bwMode="auto">
            <a:xfrm rot="10800000">
              <a:off x="4445846" y="4901492"/>
              <a:ext cx="478923" cy="365760"/>
            </a:xfrm>
            <a:custGeom>
              <a:avLst/>
              <a:gdLst>
                <a:gd name="T0" fmla="*/ 55 w 237"/>
                <a:gd name="T1" fmla="*/ 91 h 181"/>
                <a:gd name="T2" fmla="*/ 237 w 237"/>
                <a:gd name="T3" fmla="*/ 91 h 181"/>
                <a:gd name="T4" fmla="*/ 201 w 237"/>
                <a:gd name="T5" fmla="*/ 134 h 181"/>
                <a:gd name="T6" fmla="*/ 237 w 237"/>
                <a:gd name="T7" fmla="*/ 91 h 181"/>
                <a:gd name="T8" fmla="*/ 201 w 237"/>
                <a:gd name="T9" fmla="*/ 47 h 181"/>
                <a:gd name="T10" fmla="*/ 0 w 237"/>
                <a:gd name="T11" fmla="*/ 0 h 181"/>
                <a:gd name="T12" fmla="*/ 0 w 237"/>
                <a:gd name="T13" fmla="*/ 181 h 181"/>
                <a:gd name="T14" fmla="*/ 149 w 237"/>
                <a:gd name="T15" fmla="*/ 181 h 181"/>
                <a:gd name="T16" fmla="*/ 149 w 237"/>
                <a:gd name="T17" fmla="*/ 0 h 181"/>
                <a:gd name="T18" fmla="*/ 0 w 237"/>
                <a:gd name="T19" fmla="*/ 0 h 181"/>
                <a:gd name="T20" fmla="*/ 0 w 237"/>
                <a:gd name="T21"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7" h="181">
                  <a:moveTo>
                    <a:pt x="55" y="91"/>
                  </a:moveTo>
                  <a:lnTo>
                    <a:pt x="237" y="91"/>
                  </a:lnTo>
                  <a:moveTo>
                    <a:pt x="201" y="134"/>
                  </a:moveTo>
                  <a:lnTo>
                    <a:pt x="237" y="91"/>
                  </a:lnTo>
                  <a:lnTo>
                    <a:pt x="201" y="47"/>
                  </a:lnTo>
                  <a:moveTo>
                    <a:pt x="0" y="0"/>
                  </a:moveTo>
                  <a:lnTo>
                    <a:pt x="0" y="181"/>
                  </a:lnTo>
                  <a:lnTo>
                    <a:pt x="149" y="181"/>
                  </a:lnTo>
                  <a:lnTo>
                    <a:pt x="149" y="0"/>
                  </a:lnTo>
                  <a:lnTo>
                    <a:pt x="0" y="0"/>
                  </a:lnTo>
                  <a:lnTo>
                    <a:pt x="0" y="0"/>
                  </a:lnTo>
                </a:path>
              </a:pathLst>
            </a:custGeom>
            <a:noFill/>
            <a:ln w="15875" cap="sq">
              <a:solidFill>
                <a:schemeClr val="accent6">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10" name="cloud_2" title="Icon of a cloud made of two arrows pointing towards eachother">
              <a:extLst>
                <a:ext uri="{FF2B5EF4-FFF2-40B4-BE49-F238E27FC236}">
                  <a16:creationId xmlns:a16="http://schemas.microsoft.com/office/drawing/2014/main" id="{7586CDEF-A780-46F8-BE0A-A3D2641B020A}"/>
                </a:ext>
              </a:extLst>
            </p:cNvPr>
            <p:cNvSpPr>
              <a:spLocks noChangeAspect="1" noEditPoints="1"/>
            </p:cNvSpPr>
            <p:nvPr/>
          </p:nvSpPr>
          <p:spPr bwMode="auto">
            <a:xfrm>
              <a:off x="3943037" y="5959755"/>
              <a:ext cx="554589" cy="320040"/>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rgbClr val="0070C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1" name="Modern_workplace" title="Icon of three people connected by a dotted line">
              <a:extLst>
                <a:ext uri="{FF2B5EF4-FFF2-40B4-BE49-F238E27FC236}">
                  <a16:creationId xmlns:a16="http://schemas.microsoft.com/office/drawing/2014/main" id="{3307B489-A465-435C-BAB7-9F753D36CF48}"/>
                </a:ext>
              </a:extLst>
            </p:cNvPr>
            <p:cNvSpPr>
              <a:spLocks noChangeAspect="1" noEditPoints="1"/>
            </p:cNvSpPr>
            <p:nvPr/>
          </p:nvSpPr>
          <p:spPr bwMode="auto">
            <a:xfrm>
              <a:off x="4623675" y="3774959"/>
              <a:ext cx="495378" cy="480081"/>
            </a:xfrm>
            <a:custGeom>
              <a:avLst/>
              <a:gdLst>
                <a:gd name="T0" fmla="*/ 210 w 584"/>
                <a:gd name="T1" fmla="*/ 515 h 564"/>
                <a:gd name="T2" fmla="*/ 226 w 584"/>
                <a:gd name="T3" fmla="*/ 515 h 564"/>
                <a:gd name="T4" fmla="*/ 239 w 584"/>
                <a:gd name="T5" fmla="*/ 515 h 564"/>
                <a:gd name="T6" fmla="*/ 255 w 584"/>
                <a:gd name="T7" fmla="*/ 515 h 564"/>
                <a:gd name="T8" fmla="*/ 269 w 584"/>
                <a:gd name="T9" fmla="*/ 515 h 564"/>
                <a:gd name="T10" fmla="*/ 285 w 584"/>
                <a:gd name="T11" fmla="*/ 515 h 564"/>
                <a:gd name="T12" fmla="*/ 298 w 584"/>
                <a:gd name="T13" fmla="*/ 515 h 564"/>
                <a:gd name="T14" fmla="*/ 314 w 584"/>
                <a:gd name="T15" fmla="*/ 515 h 564"/>
                <a:gd name="T16" fmla="*/ 328 w 584"/>
                <a:gd name="T17" fmla="*/ 515 h 564"/>
                <a:gd name="T18" fmla="*/ 344 w 584"/>
                <a:gd name="T19" fmla="*/ 515 h 564"/>
                <a:gd name="T20" fmla="*/ 357 w 584"/>
                <a:gd name="T21" fmla="*/ 515 h 564"/>
                <a:gd name="T22" fmla="*/ 373 w 584"/>
                <a:gd name="T23" fmla="*/ 515 h 564"/>
                <a:gd name="T24" fmla="*/ 366 w 584"/>
                <a:gd name="T25" fmla="*/ 247 h 564"/>
                <a:gd name="T26" fmla="*/ 358 w 584"/>
                <a:gd name="T27" fmla="*/ 233 h 564"/>
                <a:gd name="T28" fmla="*/ 372 w 584"/>
                <a:gd name="T29" fmla="*/ 259 h 564"/>
                <a:gd name="T30" fmla="*/ 380 w 584"/>
                <a:gd name="T31" fmla="*/ 273 h 564"/>
                <a:gd name="T32" fmla="*/ 386 w 584"/>
                <a:gd name="T33" fmla="*/ 285 h 564"/>
                <a:gd name="T34" fmla="*/ 393 w 584"/>
                <a:gd name="T35" fmla="*/ 299 h 564"/>
                <a:gd name="T36" fmla="*/ 400 w 584"/>
                <a:gd name="T37" fmla="*/ 311 h 564"/>
                <a:gd name="T38" fmla="*/ 407 w 584"/>
                <a:gd name="T39" fmla="*/ 325 h 564"/>
                <a:gd name="T40" fmla="*/ 414 w 584"/>
                <a:gd name="T41" fmla="*/ 337 h 564"/>
                <a:gd name="T42" fmla="*/ 421 w 584"/>
                <a:gd name="T43" fmla="*/ 351 h 564"/>
                <a:gd name="T44" fmla="*/ 226 w 584"/>
                <a:gd name="T45" fmla="*/ 233 h 564"/>
                <a:gd name="T46" fmla="*/ 218 w 584"/>
                <a:gd name="T47" fmla="*/ 247 h 564"/>
                <a:gd name="T48" fmla="*/ 212 w 584"/>
                <a:gd name="T49" fmla="*/ 259 h 564"/>
                <a:gd name="T50" fmla="*/ 204 w 584"/>
                <a:gd name="T51" fmla="*/ 273 h 564"/>
                <a:gd name="T52" fmla="*/ 198 w 584"/>
                <a:gd name="T53" fmla="*/ 285 h 564"/>
                <a:gd name="T54" fmla="*/ 191 w 584"/>
                <a:gd name="T55" fmla="*/ 299 h 564"/>
                <a:gd name="T56" fmla="*/ 184 w 584"/>
                <a:gd name="T57" fmla="*/ 311 h 564"/>
                <a:gd name="T58" fmla="*/ 177 w 584"/>
                <a:gd name="T59" fmla="*/ 325 h 564"/>
                <a:gd name="T60" fmla="*/ 170 w 584"/>
                <a:gd name="T61" fmla="*/ 337 h 564"/>
                <a:gd name="T62" fmla="*/ 163 w 584"/>
                <a:gd name="T63" fmla="*/ 351 h 564"/>
                <a:gd name="T64" fmla="*/ 239 w 584"/>
                <a:gd name="T65" fmla="*/ 53 h 564"/>
                <a:gd name="T66" fmla="*/ 293 w 584"/>
                <a:gd name="T67" fmla="*/ 105 h 564"/>
                <a:gd name="T68" fmla="*/ 347 w 584"/>
                <a:gd name="T69" fmla="*/ 53 h 564"/>
                <a:gd name="T70" fmla="*/ 293 w 584"/>
                <a:gd name="T71" fmla="*/ 0 h 564"/>
                <a:gd name="T72" fmla="*/ 239 w 584"/>
                <a:gd name="T73" fmla="*/ 53 h 564"/>
                <a:gd name="T74" fmla="*/ 205 w 584"/>
                <a:gd name="T75" fmla="*/ 190 h 564"/>
                <a:gd name="T76" fmla="*/ 292 w 584"/>
                <a:gd name="T77" fmla="*/ 105 h 564"/>
                <a:gd name="T78" fmla="*/ 379 w 584"/>
                <a:gd name="T79" fmla="*/ 190 h 564"/>
                <a:gd name="T80" fmla="*/ 444 w 584"/>
                <a:gd name="T81" fmla="*/ 427 h 564"/>
                <a:gd name="T82" fmla="*/ 498 w 584"/>
                <a:gd name="T83" fmla="*/ 479 h 564"/>
                <a:gd name="T84" fmla="*/ 553 w 584"/>
                <a:gd name="T85" fmla="*/ 427 h 564"/>
                <a:gd name="T86" fmla="*/ 498 w 584"/>
                <a:gd name="T87" fmla="*/ 374 h 564"/>
                <a:gd name="T88" fmla="*/ 444 w 584"/>
                <a:gd name="T89" fmla="*/ 427 h 564"/>
                <a:gd name="T90" fmla="*/ 411 w 584"/>
                <a:gd name="T91" fmla="*/ 564 h 564"/>
                <a:gd name="T92" fmla="*/ 498 w 584"/>
                <a:gd name="T93" fmla="*/ 479 h 564"/>
                <a:gd name="T94" fmla="*/ 584 w 584"/>
                <a:gd name="T95" fmla="*/ 564 h 564"/>
                <a:gd name="T96" fmla="*/ 34 w 584"/>
                <a:gd name="T97" fmla="*/ 427 h 564"/>
                <a:gd name="T98" fmla="*/ 87 w 584"/>
                <a:gd name="T99" fmla="*/ 479 h 564"/>
                <a:gd name="T100" fmla="*/ 142 w 584"/>
                <a:gd name="T101" fmla="*/ 427 h 564"/>
                <a:gd name="T102" fmla="*/ 87 w 584"/>
                <a:gd name="T103" fmla="*/ 374 h 564"/>
                <a:gd name="T104" fmla="*/ 34 w 584"/>
                <a:gd name="T105" fmla="*/ 427 h 564"/>
                <a:gd name="T106" fmla="*/ 0 w 584"/>
                <a:gd name="T107" fmla="*/ 564 h 564"/>
                <a:gd name="T108" fmla="*/ 87 w 584"/>
                <a:gd name="T109" fmla="*/ 479 h 564"/>
                <a:gd name="T110" fmla="*/ 173 w 584"/>
                <a:gd name="T11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4" h="564">
                  <a:moveTo>
                    <a:pt x="210" y="515"/>
                  </a:moveTo>
                  <a:cubicBezTo>
                    <a:pt x="226" y="515"/>
                    <a:pt x="226" y="515"/>
                    <a:pt x="226" y="515"/>
                  </a:cubicBezTo>
                  <a:moveTo>
                    <a:pt x="239" y="515"/>
                  </a:moveTo>
                  <a:cubicBezTo>
                    <a:pt x="255" y="515"/>
                    <a:pt x="255" y="515"/>
                    <a:pt x="255" y="515"/>
                  </a:cubicBezTo>
                  <a:moveTo>
                    <a:pt x="269" y="515"/>
                  </a:moveTo>
                  <a:cubicBezTo>
                    <a:pt x="285" y="515"/>
                    <a:pt x="285" y="515"/>
                    <a:pt x="285" y="515"/>
                  </a:cubicBezTo>
                  <a:moveTo>
                    <a:pt x="298" y="515"/>
                  </a:moveTo>
                  <a:cubicBezTo>
                    <a:pt x="314" y="515"/>
                    <a:pt x="314" y="515"/>
                    <a:pt x="314" y="515"/>
                  </a:cubicBezTo>
                  <a:moveTo>
                    <a:pt x="328" y="515"/>
                  </a:moveTo>
                  <a:cubicBezTo>
                    <a:pt x="344" y="515"/>
                    <a:pt x="344" y="515"/>
                    <a:pt x="344" y="515"/>
                  </a:cubicBezTo>
                  <a:moveTo>
                    <a:pt x="357" y="515"/>
                  </a:moveTo>
                  <a:cubicBezTo>
                    <a:pt x="373" y="515"/>
                    <a:pt x="373" y="515"/>
                    <a:pt x="373" y="515"/>
                  </a:cubicBezTo>
                  <a:moveTo>
                    <a:pt x="366" y="247"/>
                  </a:moveTo>
                  <a:cubicBezTo>
                    <a:pt x="358" y="233"/>
                    <a:pt x="358" y="233"/>
                    <a:pt x="358" y="233"/>
                  </a:cubicBezTo>
                  <a:moveTo>
                    <a:pt x="372" y="259"/>
                  </a:moveTo>
                  <a:cubicBezTo>
                    <a:pt x="380" y="273"/>
                    <a:pt x="380" y="273"/>
                    <a:pt x="380" y="273"/>
                  </a:cubicBezTo>
                  <a:moveTo>
                    <a:pt x="386" y="285"/>
                  </a:moveTo>
                  <a:cubicBezTo>
                    <a:pt x="393" y="299"/>
                    <a:pt x="393" y="299"/>
                    <a:pt x="393" y="299"/>
                  </a:cubicBezTo>
                  <a:moveTo>
                    <a:pt x="400" y="311"/>
                  </a:moveTo>
                  <a:cubicBezTo>
                    <a:pt x="407" y="325"/>
                    <a:pt x="407" y="325"/>
                    <a:pt x="407" y="325"/>
                  </a:cubicBezTo>
                  <a:moveTo>
                    <a:pt x="414" y="337"/>
                  </a:moveTo>
                  <a:cubicBezTo>
                    <a:pt x="421" y="351"/>
                    <a:pt x="421" y="351"/>
                    <a:pt x="421" y="351"/>
                  </a:cubicBezTo>
                  <a:moveTo>
                    <a:pt x="226" y="233"/>
                  </a:moveTo>
                  <a:cubicBezTo>
                    <a:pt x="218" y="247"/>
                    <a:pt x="218" y="247"/>
                    <a:pt x="218" y="247"/>
                  </a:cubicBezTo>
                  <a:moveTo>
                    <a:pt x="212" y="259"/>
                  </a:moveTo>
                  <a:cubicBezTo>
                    <a:pt x="204" y="273"/>
                    <a:pt x="204" y="273"/>
                    <a:pt x="204" y="273"/>
                  </a:cubicBezTo>
                  <a:moveTo>
                    <a:pt x="198" y="285"/>
                  </a:moveTo>
                  <a:cubicBezTo>
                    <a:pt x="191" y="299"/>
                    <a:pt x="191" y="299"/>
                    <a:pt x="191" y="299"/>
                  </a:cubicBezTo>
                  <a:moveTo>
                    <a:pt x="184" y="311"/>
                  </a:moveTo>
                  <a:cubicBezTo>
                    <a:pt x="177" y="325"/>
                    <a:pt x="177" y="325"/>
                    <a:pt x="177" y="325"/>
                  </a:cubicBezTo>
                  <a:moveTo>
                    <a:pt x="170" y="337"/>
                  </a:moveTo>
                  <a:cubicBezTo>
                    <a:pt x="163" y="351"/>
                    <a:pt x="163" y="351"/>
                    <a:pt x="163" y="351"/>
                  </a:cubicBezTo>
                  <a:moveTo>
                    <a:pt x="239" y="53"/>
                  </a:moveTo>
                  <a:cubicBezTo>
                    <a:pt x="239" y="82"/>
                    <a:pt x="263" y="105"/>
                    <a:pt x="293" y="105"/>
                  </a:cubicBezTo>
                  <a:cubicBezTo>
                    <a:pt x="322" y="105"/>
                    <a:pt x="347" y="82"/>
                    <a:pt x="347" y="53"/>
                  </a:cubicBezTo>
                  <a:cubicBezTo>
                    <a:pt x="347" y="24"/>
                    <a:pt x="322" y="0"/>
                    <a:pt x="293" y="0"/>
                  </a:cubicBezTo>
                  <a:cubicBezTo>
                    <a:pt x="263" y="0"/>
                    <a:pt x="239" y="24"/>
                    <a:pt x="239" y="53"/>
                  </a:cubicBezTo>
                  <a:close/>
                  <a:moveTo>
                    <a:pt x="205" y="190"/>
                  </a:moveTo>
                  <a:cubicBezTo>
                    <a:pt x="205" y="143"/>
                    <a:pt x="244" y="105"/>
                    <a:pt x="292" y="105"/>
                  </a:cubicBezTo>
                  <a:cubicBezTo>
                    <a:pt x="340" y="105"/>
                    <a:pt x="379" y="143"/>
                    <a:pt x="379" y="190"/>
                  </a:cubicBezTo>
                  <a:moveTo>
                    <a:pt x="444" y="427"/>
                  </a:moveTo>
                  <a:cubicBezTo>
                    <a:pt x="444" y="456"/>
                    <a:pt x="469" y="479"/>
                    <a:pt x="498" y="479"/>
                  </a:cubicBezTo>
                  <a:cubicBezTo>
                    <a:pt x="528" y="479"/>
                    <a:pt x="553" y="456"/>
                    <a:pt x="553" y="427"/>
                  </a:cubicBezTo>
                  <a:cubicBezTo>
                    <a:pt x="553" y="398"/>
                    <a:pt x="528" y="374"/>
                    <a:pt x="498" y="374"/>
                  </a:cubicBezTo>
                  <a:cubicBezTo>
                    <a:pt x="469" y="374"/>
                    <a:pt x="444" y="398"/>
                    <a:pt x="444" y="427"/>
                  </a:cubicBezTo>
                  <a:close/>
                  <a:moveTo>
                    <a:pt x="411" y="564"/>
                  </a:moveTo>
                  <a:cubicBezTo>
                    <a:pt x="411" y="517"/>
                    <a:pt x="449" y="479"/>
                    <a:pt x="498" y="479"/>
                  </a:cubicBezTo>
                  <a:cubicBezTo>
                    <a:pt x="546" y="479"/>
                    <a:pt x="584" y="517"/>
                    <a:pt x="584" y="564"/>
                  </a:cubicBezTo>
                  <a:moveTo>
                    <a:pt x="34" y="427"/>
                  </a:moveTo>
                  <a:cubicBezTo>
                    <a:pt x="34" y="456"/>
                    <a:pt x="58" y="479"/>
                    <a:pt x="87" y="479"/>
                  </a:cubicBezTo>
                  <a:cubicBezTo>
                    <a:pt x="117" y="479"/>
                    <a:pt x="142" y="456"/>
                    <a:pt x="142" y="427"/>
                  </a:cubicBezTo>
                  <a:cubicBezTo>
                    <a:pt x="142" y="398"/>
                    <a:pt x="117" y="374"/>
                    <a:pt x="87" y="374"/>
                  </a:cubicBezTo>
                  <a:cubicBezTo>
                    <a:pt x="58" y="374"/>
                    <a:pt x="34" y="398"/>
                    <a:pt x="34" y="427"/>
                  </a:cubicBezTo>
                  <a:close/>
                  <a:moveTo>
                    <a:pt x="0" y="564"/>
                  </a:moveTo>
                  <a:cubicBezTo>
                    <a:pt x="0" y="517"/>
                    <a:pt x="38" y="479"/>
                    <a:pt x="87" y="479"/>
                  </a:cubicBezTo>
                  <a:cubicBezTo>
                    <a:pt x="135" y="479"/>
                    <a:pt x="173" y="517"/>
                    <a:pt x="173" y="564"/>
                  </a:cubicBezTo>
                </a:path>
              </a:pathLst>
            </a:custGeom>
            <a:noFill/>
            <a:ln w="15875" cap="flat">
              <a:solidFill>
                <a:schemeClr val="accent6">
                  <a:lumMod val="7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pic>
        <p:nvPicPr>
          <p:cNvPr id="14" name="Picture 13">
            <a:extLst>
              <a:ext uri="{FF2B5EF4-FFF2-40B4-BE49-F238E27FC236}">
                <a16:creationId xmlns:a16="http://schemas.microsoft.com/office/drawing/2014/main" id="{1880CEC6-1209-4C9C-9783-E5CF8A26DC40}"/>
              </a:ext>
            </a:extLst>
          </p:cNvPr>
          <p:cNvPicPr>
            <a:picLocks noChangeAspect="1"/>
          </p:cNvPicPr>
          <p:nvPr/>
        </p:nvPicPr>
        <p:blipFill>
          <a:blip r:embed="rId8"/>
          <a:stretch>
            <a:fillRect/>
          </a:stretch>
        </p:blipFill>
        <p:spPr>
          <a:xfrm>
            <a:off x="1410627" y="2090516"/>
            <a:ext cx="2102645" cy="829905"/>
          </a:xfrm>
          <a:prstGeom prst="rect">
            <a:avLst/>
          </a:prstGeom>
        </p:spPr>
      </p:pic>
      <p:sp>
        <p:nvSpPr>
          <p:cNvPr id="219" name="Rectangle 20">
            <a:extLst>
              <a:ext uri="{FF2B5EF4-FFF2-40B4-BE49-F238E27FC236}">
                <a16:creationId xmlns:a16="http://schemas.microsoft.com/office/drawing/2014/main" id="{DCA17379-A902-4CF0-8D44-DC5B226737F4}"/>
              </a:ext>
            </a:extLst>
          </p:cNvPr>
          <p:cNvSpPr>
            <a:spLocks noChangeArrowheads="1"/>
          </p:cNvSpPr>
          <p:nvPr/>
        </p:nvSpPr>
        <p:spPr bwMode="auto">
          <a:xfrm>
            <a:off x="254753" y="1163734"/>
            <a:ext cx="4349036" cy="5613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nvGrpSpPr>
          <p:cNvPr id="226" name="Group 225">
            <a:extLst>
              <a:ext uri="{FF2B5EF4-FFF2-40B4-BE49-F238E27FC236}">
                <a16:creationId xmlns:a16="http://schemas.microsoft.com/office/drawing/2014/main" id="{19B0575A-C3FD-4667-81A2-30B3919D4772}"/>
              </a:ext>
            </a:extLst>
          </p:cNvPr>
          <p:cNvGrpSpPr/>
          <p:nvPr/>
        </p:nvGrpSpPr>
        <p:grpSpPr>
          <a:xfrm>
            <a:off x="2429271" y="3284044"/>
            <a:ext cx="537211" cy="813716"/>
            <a:chOff x="9939685" y="4431514"/>
            <a:chExt cx="215900" cy="327025"/>
          </a:xfrm>
        </p:grpSpPr>
        <p:sp>
          <p:nvSpPr>
            <p:cNvPr id="227" name="Freeform 38">
              <a:extLst>
                <a:ext uri="{FF2B5EF4-FFF2-40B4-BE49-F238E27FC236}">
                  <a16:creationId xmlns:a16="http://schemas.microsoft.com/office/drawing/2014/main" id="{3FC3EB1B-C4A5-43E6-B5B0-EBF7A9C39112}"/>
                </a:ext>
              </a:extLst>
            </p:cNvPr>
            <p:cNvSpPr>
              <a:spLocks noEditPoints="1"/>
            </p:cNvSpPr>
            <p:nvPr/>
          </p:nvSpPr>
          <p:spPr bwMode="auto">
            <a:xfrm>
              <a:off x="9939685" y="4431514"/>
              <a:ext cx="215900" cy="279400"/>
            </a:xfrm>
            <a:custGeom>
              <a:avLst/>
              <a:gdLst>
                <a:gd name="T0" fmla="*/ 35 w 71"/>
                <a:gd name="T1" fmla="*/ 92 h 92"/>
                <a:gd name="T2" fmla="*/ 35 w 71"/>
                <a:gd name="T3" fmla="*/ 87 h 92"/>
                <a:gd name="T4" fmla="*/ 36 w 71"/>
                <a:gd name="T5" fmla="*/ 87 h 92"/>
                <a:gd name="T6" fmla="*/ 35 w 71"/>
                <a:gd name="T7" fmla="*/ 92 h 92"/>
                <a:gd name="T8" fmla="*/ 71 w 71"/>
                <a:gd name="T9" fmla="*/ 35 h 92"/>
                <a:gd name="T10" fmla="*/ 35 w 71"/>
                <a:gd name="T11" fmla="*/ 0 h 92"/>
                <a:gd name="T12" fmla="*/ 0 w 71"/>
                <a:gd name="T13" fmla="*/ 35 h 92"/>
                <a:gd name="T14" fmla="*/ 16 w 71"/>
                <a:gd name="T15" fmla="*/ 64 h 92"/>
                <a:gd name="T16" fmla="*/ 24 w 71"/>
                <a:gd name="T17" fmla="*/ 87 h 92"/>
                <a:gd name="T18" fmla="*/ 35 w 71"/>
                <a:gd name="T19" fmla="*/ 92 h 92"/>
                <a:gd name="T20" fmla="*/ 47 w 71"/>
                <a:gd name="T21" fmla="*/ 87 h 92"/>
                <a:gd name="T22" fmla="*/ 47 w 71"/>
                <a:gd name="T23" fmla="*/ 86 h 92"/>
                <a:gd name="T24" fmla="*/ 55 w 71"/>
                <a:gd name="T25" fmla="*/ 64 h 92"/>
                <a:gd name="T26" fmla="*/ 71 w 71"/>
                <a:gd name="T27" fmla="*/ 3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 h="92">
                  <a:moveTo>
                    <a:pt x="35" y="92"/>
                  </a:moveTo>
                  <a:cubicBezTo>
                    <a:pt x="35" y="87"/>
                    <a:pt x="35" y="87"/>
                    <a:pt x="35" y="87"/>
                  </a:cubicBezTo>
                  <a:cubicBezTo>
                    <a:pt x="36" y="87"/>
                    <a:pt x="36" y="87"/>
                    <a:pt x="36" y="87"/>
                  </a:cubicBezTo>
                  <a:cubicBezTo>
                    <a:pt x="35" y="92"/>
                    <a:pt x="35" y="92"/>
                    <a:pt x="35" y="92"/>
                  </a:cubicBezTo>
                  <a:close/>
                  <a:moveTo>
                    <a:pt x="71" y="35"/>
                  </a:moveTo>
                  <a:cubicBezTo>
                    <a:pt x="71" y="16"/>
                    <a:pt x="55" y="0"/>
                    <a:pt x="35" y="0"/>
                  </a:cubicBezTo>
                  <a:cubicBezTo>
                    <a:pt x="16" y="0"/>
                    <a:pt x="0" y="16"/>
                    <a:pt x="0" y="35"/>
                  </a:cubicBezTo>
                  <a:cubicBezTo>
                    <a:pt x="0" y="47"/>
                    <a:pt x="7" y="58"/>
                    <a:pt x="16" y="64"/>
                  </a:cubicBezTo>
                  <a:cubicBezTo>
                    <a:pt x="16" y="64"/>
                    <a:pt x="24" y="70"/>
                    <a:pt x="24" y="87"/>
                  </a:cubicBezTo>
                  <a:cubicBezTo>
                    <a:pt x="35" y="92"/>
                    <a:pt x="35" y="92"/>
                    <a:pt x="35" y="92"/>
                  </a:cubicBezTo>
                  <a:cubicBezTo>
                    <a:pt x="47" y="87"/>
                    <a:pt x="47" y="87"/>
                    <a:pt x="47" y="87"/>
                  </a:cubicBezTo>
                  <a:cubicBezTo>
                    <a:pt x="47" y="86"/>
                    <a:pt x="47" y="86"/>
                    <a:pt x="47" y="86"/>
                  </a:cubicBezTo>
                  <a:cubicBezTo>
                    <a:pt x="48" y="70"/>
                    <a:pt x="54" y="65"/>
                    <a:pt x="55" y="64"/>
                  </a:cubicBezTo>
                  <a:cubicBezTo>
                    <a:pt x="65" y="58"/>
                    <a:pt x="71" y="47"/>
                    <a:pt x="71" y="35"/>
                  </a:cubicBezTo>
                  <a:close/>
                </a:path>
              </a:pathLst>
            </a:custGeom>
            <a:solidFill>
              <a:srgbClr val="FFFF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8" name="Rectangle 39">
              <a:extLst>
                <a:ext uri="{FF2B5EF4-FFF2-40B4-BE49-F238E27FC236}">
                  <a16:creationId xmlns:a16="http://schemas.microsoft.com/office/drawing/2014/main" id="{BB8FF4F9-DF42-4BF6-ABBD-C45D0BF74318}"/>
                </a:ext>
              </a:extLst>
            </p:cNvPr>
            <p:cNvSpPr>
              <a:spLocks noChangeArrowheads="1"/>
            </p:cNvSpPr>
            <p:nvPr/>
          </p:nvSpPr>
          <p:spPr bwMode="auto">
            <a:xfrm>
              <a:off x="10012710" y="4695039"/>
              <a:ext cx="73025" cy="47625"/>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9" name="Freeform 40">
              <a:extLst>
                <a:ext uri="{FF2B5EF4-FFF2-40B4-BE49-F238E27FC236}">
                  <a16:creationId xmlns:a16="http://schemas.microsoft.com/office/drawing/2014/main" id="{F0DE6581-20BA-458F-A577-9E54583F1936}"/>
                </a:ext>
              </a:extLst>
            </p:cNvPr>
            <p:cNvSpPr>
              <a:spLocks/>
            </p:cNvSpPr>
            <p:nvPr/>
          </p:nvSpPr>
          <p:spPr bwMode="auto">
            <a:xfrm>
              <a:off x="10012710" y="4704564"/>
              <a:ext cx="73025" cy="14287"/>
            </a:xfrm>
            <a:custGeom>
              <a:avLst/>
              <a:gdLst>
                <a:gd name="T0" fmla="*/ 0 w 46"/>
                <a:gd name="T1" fmla="*/ 9 h 9"/>
                <a:gd name="T2" fmla="*/ 0 w 46"/>
                <a:gd name="T3" fmla="*/ 7 h 9"/>
                <a:gd name="T4" fmla="*/ 46 w 46"/>
                <a:gd name="T5" fmla="*/ 0 h 9"/>
                <a:gd name="T6" fmla="*/ 46 w 46"/>
                <a:gd name="T7" fmla="*/ 2 h 9"/>
                <a:gd name="T8" fmla="*/ 0 w 46"/>
                <a:gd name="T9" fmla="*/ 9 h 9"/>
              </a:gdLst>
              <a:ahLst/>
              <a:cxnLst>
                <a:cxn ang="0">
                  <a:pos x="T0" y="T1"/>
                </a:cxn>
                <a:cxn ang="0">
                  <a:pos x="T2" y="T3"/>
                </a:cxn>
                <a:cxn ang="0">
                  <a:pos x="T4" y="T5"/>
                </a:cxn>
                <a:cxn ang="0">
                  <a:pos x="T6" y="T7"/>
                </a:cxn>
                <a:cxn ang="0">
                  <a:pos x="T8" y="T9"/>
                </a:cxn>
              </a:cxnLst>
              <a:rect l="0" t="0" r="r" b="b"/>
              <a:pathLst>
                <a:path w="46" h="9">
                  <a:moveTo>
                    <a:pt x="0" y="9"/>
                  </a:moveTo>
                  <a:lnTo>
                    <a:pt x="0" y="7"/>
                  </a:lnTo>
                  <a:lnTo>
                    <a:pt x="46" y="0"/>
                  </a:lnTo>
                  <a:lnTo>
                    <a:pt x="46" y="2"/>
                  </a:lnTo>
                  <a:lnTo>
                    <a:pt x="0" y="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0" name="Freeform 41">
              <a:extLst>
                <a:ext uri="{FF2B5EF4-FFF2-40B4-BE49-F238E27FC236}">
                  <a16:creationId xmlns:a16="http://schemas.microsoft.com/office/drawing/2014/main" id="{894AB765-1C55-4C32-A846-F4BDF85C37ED}"/>
                </a:ext>
              </a:extLst>
            </p:cNvPr>
            <p:cNvSpPr>
              <a:spLocks/>
            </p:cNvSpPr>
            <p:nvPr/>
          </p:nvSpPr>
          <p:spPr bwMode="auto">
            <a:xfrm>
              <a:off x="10012710" y="4718851"/>
              <a:ext cx="73025" cy="15875"/>
            </a:xfrm>
            <a:custGeom>
              <a:avLst/>
              <a:gdLst>
                <a:gd name="T0" fmla="*/ 0 w 46"/>
                <a:gd name="T1" fmla="*/ 10 h 10"/>
                <a:gd name="T2" fmla="*/ 0 w 46"/>
                <a:gd name="T3" fmla="*/ 8 h 10"/>
                <a:gd name="T4" fmla="*/ 46 w 46"/>
                <a:gd name="T5" fmla="*/ 0 h 10"/>
                <a:gd name="T6" fmla="*/ 46 w 46"/>
                <a:gd name="T7" fmla="*/ 2 h 10"/>
                <a:gd name="T8" fmla="*/ 0 w 46"/>
                <a:gd name="T9" fmla="*/ 10 h 10"/>
              </a:gdLst>
              <a:ahLst/>
              <a:cxnLst>
                <a:cxn ang="0">
                  <a:pos x="T0" y="T1"/>
                </a:cxn>
                <a:cxn ang="0">
                  <a:pos x="T2" y="T3"/>
                </a:cxn>
                <a:cxn ang="0">
                  <a:pos x="T4" y="T5"/>
                </a:cxn>
                <a:cxn ang="0">
                  <a:pos x="T6" y="T7"/>
                </a:cxn>
                <a:cxn ang="0">
                  <a:pos x="T8" y="T9"/>
                </a:cxn>
              </a:cxnLst>
              <a:rect l="0" t="0" r="r" b="b"/>
              <a:pathLst>
                <a:path w="46" h="10">
                  <a:moveTo>
                    <a:pt x="0" y="10"/>
                  </a:moveTo>
                  <a:lnTo>
                    <a:pt x="0" y="8"/>
                  </a:lnTo>
                  <a:lnTo>
                    <a:pt x="46" y="0"/>
                  </a:lnTo>
                  <a:lnTo>
                    <a:pt x="46" y="2"/>
                  </a:lnTo>
                  <a:lnTo>
                    <a:pt x="0" y="1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1" name="Freeform 42">
              <a:extLst>
                <a:ext uri="{FF2B5EF4-FFF2-40B4-BE49-F238E27FC236}">
                  <a16:creationId xmlns:a16="http://schemas.microsoft.com/office/drawing/2014/main" id="{CB839D0F-32A7-411B-A3FA-12ADAB3B7079}"/>
                </a:ext>
              </a:extLst>
            </p:cNvPr>
            <p:cNvSpPr>
              <a:spLocks/>
            </p:cNvSpPr>
            <p:nvPr/>
          </p:nvSpPr>
          <p:spPr bwMode="auto">
            <a:xfrm>
              <a:off x="10012710" y="4731551"/>
              <a:ext cx="73025" cy="14287"/>
            </a:xfrm>
            <a:custGeom>
              <a:avLst/>
              <a:gdLst>
                <a:gd name="T0" fmla="*/ 0 w 46"/>
                <a:gd name="T1" fmla="*/ 9 h 9"/>
                <a:gd name="T2" fmla="*/ 0 w 46"/>
                <a:gd name="T3" fmla="*/ 7 h 9"/>
                <a:gd name="T4" fmla="*/ 46 w 46"/>
                <a:gd name="T5" fmla="*/ 0 h 9"/>
                <a:gd name="T6" fmla="*/ 46 w 46"/>
                <a:gd name="T7" fmla="*/ 2 h 9"/>
                <a:gd name="T8" fmla="*/ 0 w 46"/>
                <a:gd name="T9" fmla="*/ 9 h 9"/>
              </a:gdLst>
              <a:ahLst/>
              <a:cxnLst>
                <a:cxn ang="0">
                  <a:pos x="T0" y="T1"/>
                </a:cxn>
                <a:cxn ang="0">
                  <a:pos x="T2" y="T3"/>
                </a:cxn>
                <a:cxn ang="0">
                  <a:pos x="T4" y="T5"/>
                </a:cxn>
                <a:cxn ang="0">
                  <a:pos x="T6" y="T7"/>
                </a:cxn>
                <a:cxn ang="0">
                  <a:pos x="T8" y="T9"/>
                </a:cxn>
              </a:cxnLst>
              <a:rect l="0" t="0" r="r" b="b"/>
              <a:pathLst>
                <a:path w="46" h="9">
                  <a:moveTo>
                    <a:pt x="0" y="9"/>
                  </a:moveTo>
                  <a:lnTo>
                    <a:pt x="0" y="7"/>
                  </a:lnTo>
                  <a:lnTo>
                    <a:pt x="46" y="0"/>
                  </a:lnTo>
                  <a:lnTo>
                    <a:pt x="46" y="2"/>
                  </a:lnTo>
                  <a:lnTo>
                    <a:pt x="0" y="9"/>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2" name="Freeform 43">
              <a:extLst>
                <a:ext uri="{FF2B5EF4-FFF2-40B4-BE49-F238E27FC236}">
                  <a16:creationId xmlns:a16="http://schemas.microsoft.com/office/drawing/2014/main" id="{FF097023-2A75-4CD9-A60B-542236A41872}"/>
                </a:ext>
              </a:extLst>
            </p:cNvPr>
            <p:cNvSpPr>
              <a:spLocks/>
            </p:cNvSpPr>
            <p:nvPr/>
          </p:nvSpPr>
          <p:spPr bwMode="auto">
            <a:xfrm>
              <a:off x="10030172" y="4742664"/>
              <a:ext cx="36512" cy="15875"/>
            </a:xfrm>
            <a:custGeom>
              <a:avLst/>
              <a:gdLst>
                <a:gd name="T0" fmla="*/ 0 w 23"/>
                <a:gd name="T1" fmla="*/ 0 h 10"/>
                <a:gd name="T2" fmla="*/ 4 w 23"/>
                <a:gd name="T3" fmla="*/ 10 h 10"/>
                <a:gd name="T4" fmla="*/ 19 w 23"/>
                <a:gd name="T5" fmla="*/ 10 h 10"/>
                <a:gd name="T6" fmla="*/ 23 w 23"/>
                <a:gd name="T7" fmla="*/ 0 h 10"/>
                <a:gd name="T8" fmla="*/ 0 w 23"/>
                <a:gd name="T9" fmla="*/ 0 h 10"/>
              </a:gdLst>
              <a:ahLst/>
              <a:cxnLst>
                <a:cxn ang="0">
                  <a:pos x="T0" y="T1"/>
                </a:cxn>
                <a:cxn ang="0">
                  <a:pos x="T2" y="T3"/>
                </a:cxn>
                <a:cxn ang="0">
                  <a:pos x="T4" y="T5"/>
                </a:cxn>
                <a:cxn ang="0">
                  <a:pos x="T6" y="T7"/>
                </a:cxn>
                <a:cxn ang="0">
                  <a:pos x="T8" y="T9"/>
                </a:cxn>
              </a:cxnLst>
              <a:rect l="0" t="0" r="r" b="b"/>
              <a:pathLst>
                <a:path w="23" h="10">
                  <a:moveTo>
                    <a:pt x="0" y="0"/>
                  </a:moveTo>
                  <a:lnTo>
                    <a:pt x="4" y="10"/>
                  </a:lnTo>
                  <a:lnTo>
                    <a:pt x="19" y="10"/>
                  </a:lnTo>
                  <a:lnTo>
                    <a:pt x="23" y="0"/>
                  </a:lnTo>
                  <a:lnTo>
                    <a:pt x="0"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3" name="Freeform 44">
              <a:extLst>
                <a:ext uri="{FF2B5EF4-FFF2-40B4-BE49-F238E27FC236}">
                  <a16:creationId xmlns:a16="http://schemas.microsoft.com/office/drawing/2014/main" id="{38A6E5AC-F199-481E-A34E-E5EA84DD7CF8}"/>
                </a:ext>
              </a:extLst>
            </p:cNvPr>
            <p:cNvSpPr>
              <a:spLocks noEditPoints="1"/>
            </p:cNvSpPr>
            <p:nvPr/>
          </p:nvSpPr>
          <p:spPr bwMode="auto">
            <a:xfrm>
              <a:off x="10006360" y="4537876"/>
              <a:ext cx="149225" cy="166687"/>
            </a:xfrm>
            <a:custGeom>
              <a:avLst/>
              <a:gdLst>
                <a:gd name="T0" fmla="*/ 49 w 49"/>
                <a:gd name="T1" fmla="*/ 0 h 55"/>
                <a:gd name="T2" fmla="*/ 49 w 49"/>
                <a:gd name="T3" fmla="*/ 0 h 55"/>
                <a:gd name="T4" fmla="*/ 0 w 49"/>
                <a:gd name="T5" fmla="*/ 40 h 55"/>
                <a:gd name="T6" fmla="*/ 0 w 49"/>
                <a:gd name="T7" fmla="*/ 40 h 55"/>
                <a:gd name="T8" fmla="*/ 1 w 49"/>
                <a:gd name="T9" fmla="*/ 44 h 55"/>
                <a:gd name="T10" fmla="*/ 0 w 49"/>
                <a:gd name="T11" fmla="*/ 40 h 55"/>
                <a:gd name="T12" fmla="*/ 25 w 49"/>
                <a:gd name="T13" fmla="*/ 51 h 55"/>
                <a:gd name="T14" fmla="*/ 25 w 49"/>
                <a:gd name="T15" fmla="*/ 51 h 55"/>
                <a:gd name="T16" fmla="*/ 25 w 49"/>
                <a:gd name="T17" fmla="*/ 52 h 55"/>
                <a:gd name="T18" fmla="*/ 26 w 49"/>
                <a:gd name="T19" fmla="*/ 52 h 55"/>
                <a:gd name="T20" fmla="*/ 26 w 49"/>
                <a:gd name="T21" fmla="*/ 55 h 55"/>
                <a:gd name="T22" fmla="*/ 26 w 49"/>
                <a:gd name="T23" fmla="*/ 52 h 55"/>
                <a:gd name="T24" fmla="*/ 25 w 49"/>
                <a:gd name="T25" fmla="*/ 52 h 55"/>
                <a:gd name="T26" fmla="*/ 25 w 49"/>
                <a:gd name="T27" fmla="*/ 51 h 55"/>
                <a:gd name="T28" fmla="*/ 2 w 49"/>
                <a:gd name="T29" fmla="*/ 52 h 55"/>
                <a:gd name="T30" fmla="*/ 2 w 49"/>
                <a:gd name="T31" fmla="*/ 52 h 55"/>
                <a:gd name="T32" fmla="*/ 2 w 49"/>
                <a:gd name="T33" fmla="*/ 52 h 55"/>
                <a:gd name="T34" fmla="*/ 2 w 49"/>
                <a:gd name="T35" fmla="*/ 53 h 55"/>
                <a:gd name="T36" fmla="*/ 2 w 49"/>
                <a:gd name="T37" fmla="*/ 5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55">
                  <a:moveTo>
                    <a:pt x="49" y="0"/>
                  </a:moveTo>
                  <a:cubicBezTo>
                    <a:pt x="49" y="0"/>
                    <a:pt x="49" y="0"/>
                    <a:pt x="49" y="0"/>
                  </a:cubicBezTo>
                  <a:close/>
                  <a:moveTo>
                    <a:pt x="0" y="40"/>
                  </a:moveTo>
                  <a:cubicBezTo>
                    <a:pt x="0" y="40"/>
                    <a:pt x="0" y="40"/>
                    <a:pt x="0" y="40"/>
                  </a:cubicBezTo>
                  <a:cubicBezTo>
                    <a:pt x="0" y="41"/>
                    <a:pt x="1" y="43"/>
                    <a:pt x="1" y="44"/>
                  </a:cubicBezTo>
                  <a:cubicBezTo>
                    <a:pt x="1" y="43"/>
                    <a:pt x="0" y="41"/>
                    <a:pt x="0" y="40"/>
                  </a:cubicBezTo>
                  <a:close/>
                  <a:moveTo>
                    <a:pt x="25" y="51"/>
                  </a:moveTo>
                  <a:cubicBezTo>
                    <a:pt x="25" y="51"/>
                    <a:pt x="25" y="51"/>
                    <a:pt x="25" y="51"/>
                  </a:cubicBezTo>
                  <a:cubicBezTo>
                    <a:pt x="25" y="52"/>
                    <a:pt x="25" y="52"/>
                    <a:pt x="25" y="52"/>
                  </a:cubicBezTo>
                  <a:cubicBezTo>
                    <a:pt x="26" y="52"/>
                    <a:pt x="26" y="52"/>
                    <a:pt x="26" y="52"/>
                  </a:cubicBezTo>
                  <a:cubicBezTo>
                    <a:pt x="26" y="55"/>
                    <a:pt x="26" y="55"/>
                    <a:pt x="26" y="55"/>
                  </a:cubicBezTo>
                  <a:cubicBezTo>
                    <a:pt x="26" y="52"/>
                    <a:pt x="26" y="52"/>
                    <a:pt x="26" y="52"/>
                  </a:cubicBezTo>
                  <a:cubicBezTo>
                    <a:pt x="25" y="52"/>
                    <a:pt x="25" y="52"/>
                    <a:pt x="25" y="52"/>
                  </a:cubicBezTo>
                  <a:cubicBezTo>
                    <a:pt x="25" y="51"/>
                    <a:pt x="25" y="51"/>
                    <a:pt x="25" y="51"/>
                  </a:cubicBezTo>
                  <a:close/>
                  <a:moveTo>
                    <a:pt x="2" y="52"/>
                  </a:moveTo>
                  <a:cubicBezTo>
                    <a:pt x="2" y="52"/>
                    <a:pt x="2" y="52"/>
                    <a:pt x="2" y="52"/>
                  </a:cubicBezTo>
                  <a:close/>
                  <a:moveTo>
                    <a:pt x="2" y="52"/>
                  </a:moveTo>
                  <a:cubicBezTo>
                    <a:pt x="2" y="53"/>
                    <a:pt x="2" y="53"/>
                    <a:pt x="2" y="53"/>
                  </a:cubicBezTo>
                  <a:lnTo>
                    <a:pt x="2" y="52"/>
                  </a:lnTo>
                  <a:close/>
                </a:path>
              </a:pathLst>
            </a:custGeom>
            <a:solidFill>
              <a:srgbClr val="F0E3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4" name="Freeform 45">
              <a:extLst>
                <a:ext uri="{FF2B5EF4-FFF2-40B4-BE49-F238E27FC236}">
                  <a16:creationId xmlns:a16="http://schemas.microsoft.com/office/drawing/2014/main" id="{EA0947A7-CC37-4A6D-998F-2B97AF8CE8AA}"/>
                </a:ext>
              </a:extLst>
            </p:cNvPr>
            <p:cNvSpPr>
              <a:spLocks/>
            </p:cNvSpPr>
            <p:nvPr/>
          </p:nvSpPr>
          <p:spPr bwMode="auto">
            <a:xfrm>
              <a:off x="10006360" y="4517239"/>
              <a:ext cx="149225" cy="180975"/>
            </a:xfrm>
            <a:custGeom>
              <a:avLst/>
              <a:gdLst>
                <a:gd name="T0" fmla="*/ 48 w 49"/>
                <a:gd name="T1" fmla="*/ 0 h 60"/>
                <a:gd name="T2" fmla="*/ 47 w 49"/>
                <a:gd name="T3" fmla="*/ 0 h 60"/>
                <a:gd name="T4" fmla="*/ 0 w 49"/>
                <a:gd name="T5" fmla="*/ 47 h 60"/>
                <a:gd name="T6" fmla="*/ 1 w 49"/>
                <a:gd name="T7" fmla="*/ 51 h 60"/>
                <a:gd name="T8" fmla="*/ 1 w 49"/>
                <a:gd name="T9" fmla="*/ 51 h 60"/>
                <a:gd name="T10" fmla="*/ 2 w 49"/>
                <a:gd name="T11" fmla="*/ 59 h 60"/>
                <a:gd name="T12" fmla="*/ 2 w 49"/>
                <a:gd name="T13" fmla="*/ 59 h 60"/>
                <a:gd name="T14" fmla="*/ 2 w 49"/>
                <a:gd name="T15" fmla="*/ 60 h 60"/>
                <a:gd name="T16" fmla="*/ 2 w 49"/>
                <a:gd name="T17" fmla="*/ 59 h 60"/>
                <a:gd name="T18" fmla="*/ 25 w 49"/>
                <a:gd name="T19" fmla="*/ 59 h 60"/>
                <a:gd name="T20" fmla="*/ 25 w 49"/>
                <a:gd name="T21" fmla="*/ 58 h 60"/>
                <a:gd name="T22" fmla="*/ 33 w 49"/>
                <a:gd name="T23" fmla="*/ 36 h 60"/>
                <a:gd name="T24" fmla="*/ 49 w 49"/>
                <a:gd name="T25" fmla="*/ 7 h 60"/>
                <a:gd name="T26" fmla="*/ 49 w 49"/>
                <a:gd name="T27" fmla="*/ 7 h 60"/>
                <a:gd name="T28" fmla="*/ 48 w 49"/>
                <a:gd name="T29"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 h="60">
                  <a:moveTo>
                    <a:pt x="48" y="0"/>
                  </a:moveTo>
                  <a:cubicBezTo>
                    <a:pt x="47" y="0"/>
                    <a:pt x="47" y="0"/>
                    <a:pt x="47" y="0"/>
                  </a:cubicBezTo>
                  <a:cubicBezTo>
                    <a:pt x="0" y="47"/>
                    <a:pt x="0" y="47"/>
                    <a:pt x="0" y="47"/>
                  </a:cubicBezTo>
                  <a:cubicBezTo>
                    <a:pt x="0" y="48"/>
                    <a:pt x="1" y="50"/>
                    <a:pt x="1" y="51"/>
                  </a:cubicBezTo>
                  <a:cubicBezTo>
                    <a:pt x="1" y="51"/>
                    <a:pt x="1" y="51"/>
                    <a:pt x="1" y="51"/>
                  </a:cubicBezTo>
                  <a:cubicBezTo>
                    <a:pt x="1" y="54"/>
                    <a:pt x="2" y="56"/>
                    <a:pt x="2" y="59"/>
                  </a:cubicBezTo>
                  <a:cubicBezTo>
                    <a:pt x="2" y="59"/>
                    <a:pt x="2" y="59"/>
                    <a:pt x="2" y="59"/>
                  </a:cubicBezTo>
                  <a:cubicBezTo>
                    <a:pt x="2" y="60"/>
                    <a:pt x="2" y="60"/>
                    <a:pt x="2" y="60"/>
                  </a:cubicBezTo>
                  <a:cubicBezTo>
                    <a:pt x="2" y="59"/>
                    <a:pt x="2" y="59"/>
                    <a:pt x="2" y="59"/>
                  </a:cubicBezTo>
                  <a:cubicBezTo>
                    <a:pt x="25" y="59"/>
                    <a:pt x="25" y="59"/>
                    <a:pt x="25" y="59"/>
                  </a:cubicBezTo>
                  <a:cubicBezTo>
                    <a:pt x="25" y="58"/>
                    <a:pt x="25" y="58"/>
                    <a:pt x="25" y="58"/>
                  </a:cubicBezTo>
                  <a:cubicBezTo>
                    <a:pt x="26" y="42"/>
                    <a:pt x="32" y="37"/>
                    <a:pt x="33" y="36"/>
                  </a:cubicBezTo>
                  <a:cubicBezTo>
                    <a:pt x="43" y="30"/>
                    <a:pt x="49" y="19"/>
                    <a:pt x="49" y="7"/>
                  </a:cubicBezTo>
                  <a:cubicBezTo>
                    <a:pt x="49" y="7"/>
                    <a:pt x="49" y="7"/>
                    <a:pt x="49" y="7"/>
                  </a:cubicBezTo>
                  <a:cubicBezTo>
                    <a:pt x="49" y="4"/>
                    <a:pt x="48" y="2"/>
                    <a:pt x="48" y="0"/>
                  </a:cubicBez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5" name="Freeform 46">
              <a:extLst>
                <a:ext uri="{FF2B5EF4-FFF2-40B4-BE49-F238E27FC236}">
                  <a16:creationId xmlns:a16="http://schemas.microsoft.com/office/drawing/2014/main" id="{DA126B0A-6E65-4114-A5F9-FBEA75649F54}"/>
                </a:ext>
              </a:extLst>
            </p:cNvPr>
            <p:cNvSpPr>
              <a:spLocks noEditPoints="1"/>
            </p:cNvSpPr>
            <p:nvPr/>
          </p:nvSpPr>
          <p:spPr bwMode="auto">
            <a:xfrm>
              <a:off x="10012710" y="4695039"/>
              <a:ext cx="73025" cy="36512"/>
            </a:xfrm>
            <a:custGeom>
              <a:avLst/>
              <a:gdLst>
                <a:gd name="T0" fmla="*/ 46 w 46"/>
                <a:gd name="T1" fmla="*/ 0 h 23"/>
                <a:gd name="T2" fmla="*/ 44 w 46"/>
                <a:gd name="T3" fmla="*/ 0 h 23"/>
                <a:gd name="T4" fmla="*/ 0 w 46"/>
                <a:gd name="T5" fmla="*/ 0 h 23"/>
                <a:gd name="T6" fmla="*/ 0 w 46"/>
                <a:gd name="T7" fmla="*/ 2 h 23"/>
                <a:gd name="T8" fmla="*/ 0 w 46"/>
                <a:gd name="T9" fmla="*/ 13 h 23"/>
                <a:gd name="T10" fmla="*/ 46 w 46"/>
                <a:gd name="T11" fmla="*/ 6 h 23"/>
                <a:gd name="T12" fmla="*/ 46 w 46"/>
                <a:gd name="T13" fmla="*/ 6 h 23"/>
                <a:gd name="T14" fmla="*/ 46 w 46"/>
                <a:gd name="T15" fmla="*/ 0 h 23"/>
                <a:gd name="T16" fmla="*/ 46 w 46"/>
                <a:gd name="T17" fmla="*/ 8 h 23"/>
                <a:gd name="T18" fmla="*/ 0 w 46"/>
                <a:gd name="T19" fmla="*/ 15 h 23"/>
                <a:gd name="T20" fmla="*/ 0 w 46"/>
                <a:gd name="T21" fmla="*/ 13 h 23"/>
                <a:gd name="T22" fmla="*/ 0 w 46"/>
                <a:gd name="T23" fmla="*/ 23 h 23"/>
                <a:gd name="T24" fmla="*/ 46 w 46"/>
                <a:gd name="T25" fmla="*/ 15 h 23"/>
                <a:gd name="T26" fmla="*/ 46 w 46"/>
                <a:gd name="T27" fmla="*/ 15 h 23"/>
                <a:gd name="T28" fmla="*/ 46 w 46"/>
                <a:gd name="T29" fmla="*/ 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23">
                  <a:moveTo>
                    <a:pt x="46" y="0"/>
                  </a:moveTo>
                  <a:lnTo>
                    <a:pt x="44" y="0"/>
                  </a:lnTo>
                  <a:lnTo>
                    <a:pt x="0" y="0"/>
                  </a:lnTo>
                  <a:lnTo>
                    <a:pt x="0" y="2"/>
                  </a:lnTo>
                  <a:lnTo>
                    <a:pt x="0" y="13"/>
                  </a:lnTo>
                  <a:lnTo>
                    <a:pt x="46" y="6"/>
                  </a:lnTo>
                  <a:lnTo>
                    <a:pt x="46" y="6"/>
                  </a:lnTo>
                  <a:lnTo>
                    <a:pt x="46" y="0"/>
                  </a:lnTo>
                  <a:close/>
                  <a:moveTo>
                    <a:pt x="46" y="8"/>
                  </a:moveTo>
                  <a:lnTo>
                    <a:pt x="0" y="15"/>
                  </a:lnTo>
                  <a:lnTo>
                    <a:pt x="0" y="13"/>
                  </a:lnTo>
                  <a:lnTo>
                    <a:pt x="0" y="23"/>
                  </a:lnTo>
                  <a:lnTo>
                    <a:pt x="46" y="15"/>
                  </a:lnTo>
                  <a:lnTo>
                    <a:pt x="46" y="15"/>
                  </a:lnTo>
                  <a:lnTo>
                    <a:pt x="46" y="8"/>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6" name="Freeform 47">
              <a:extLst>
                <a:ext uri="{FF2B5EF4-FFF2-40B4-BE49-F238E27FC236}">
                  <a16:creationId xmlns:a16="http://schemas.microsoft.com/office/drawing/2014/main" id="{0F70632B-D34E-4712-B12D-61C63C1E0219}"/>
                </a:ext>
              </a:extLst>
            </p:cNvPr>
            <p:cNvSpPr>
              <a:spLocks/>
            </p:cNvSpPr>
            <p:nvPr/>
          </p:nvSpPr>
          <p:spPr bwMode="auto">
            <a:xfrm>
              <a:off x="10012710" y="4704564"/>
              <a:ext cx="73025" cy="14287"/>
            </a:xfrm>
            <a:custGeom>
              <a:avLst/>
              <a:gdLst>
                <a:gd name="T0" fmla="*/ 46 w 46"/>
                <a:gd name="T1" fmla="*/ 0 h 9"/>
                <a:gd name="T2" fmla="*/ 0 w 46"/>
                <a:gd name="T3" fmla="*/ 7 h 9"/>
                <a:gd name="T4" fmla="*/ 0 w 46"/>
                <a:gd name="T5" fmla="*/ 7 h 9"/>
                <a:gd name="T6" fmla="*/ 0 w 46"/>
                <a:gd name="T7" fmla="*/ 9 h 9"/>
                <a:gd name="T8" fmla="*/ 46 w 46"/>
                <a:gd name="T9" fmla="*/ 2 h 9"/>
                <a:gd name="T10" fmla="*/ 46 w 46"/>
                <a:gd name="T11" fmla="*/ 0 h 9"/>
                <a:gd name="T12" fmla="*/ 46 w 46"/>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46" h="9">
                  <a:moveTo>
                    <a:pt x="46" y="0"/>
                  </a:moveTo>
                  <a:lnTo>
                    <a:pt x="0" y="7"/>
                  </a:lnTo>
                  <a:lnTo>
                    <a:pt x="0" y="7"/>
                  </a:lnTo>
                  <a:lnTo>
                    <a:pt x="0" y="9"/>
                  </a:lnTo>
                  <a:lnTo>
                    <a:pt x="46" y="2"/>
                  </a:lnTo>
                  <a:lnTo>
                    <a:pt x="46" y="0"/>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7" name="Freeform 48">
              <a:extLst>
                <a:ext uri="{FF2B5EF4-FFF2-40B4-BE49-F238E27FC236}">
                  <a16:creationId xmlns:a16="http://schemas.microsoft.com/office/drawing/2014/main" id="{34A7CEBD-FACE-42A2-9BE6-45EB736E3DE0}"/>
                </a:ext>
              </a:extLst>
            </p:cNvPr>
            <p:cNvSpPr>
              <a:spLocks/>
            </p:cNvSpPr>
            <p:nvPr/>
          </p:nvSpPr>
          <p:spPr bwMode="auto">
            <a:xfrm>
              <a:off x="10012710" y="4722026"/>
              <a:ext cx="73025" cy="20637"/>
            </a:xfrm>
            <a:custGeom>
              <a:avLst/>
              <a:gdLst>
                <a:gd name="T0" fmla="*/ 46 w 46"/>
                <a:gd name="T1" fmla="*/ 0 h 13"/>
                <a:gd name="T2" fmla="*/ 0 w 46"/>
                <a:gd name="T3" fmla="*/ 8 h 13"/>
                <a:gd name="T4" fmla="*/ 0 w 46"/>
                <a:gd name="T5" fmla="*/ 6 h 13"/>
                <a:gd name="T6" fmla="*/ 0 w 46"/>
                <a:gd name="T7" fmla="*/ 13 h 13"/>
                <a:gd name="T8" fmla="*/ 46 w 46"/>
                <a:gd name="T9" fmla="*/ 6 h 13"/>
                <a:gd name="T10" fmla="*/ 46 w 46"/>
                <a:gd name="T11" fmla="*/ 8 h 13"/>
                <a:gd name="T12" fmla="*/ 46 w 46"/>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46" h="13">
                  <a:moveTo>
                    <a:pt x="46" y="0"/>
                  </a:moveTo>
                  <a:lnTo>
                    <a:pt x="0" y="8"/>
                  </a:lnTo>
                  <a:lnTo>
                    <a:pt x="0" y="6"/>
                  </a:lnTo>
                  <a:lnTo>
                    <a:pt x="0" y="13"/>
                  </a:lnTo>
                  <a:lnTo>
                    <a:pt x="46" y="6"/>
                  </a:lnTo>
                  <a:lnTo>
                    <a:pt x="46" y="8"/>
                  </a:lnTo>
                  <a:lnTo>
                    <a:pt x="4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8" name="Freeform 49">
              <a:extLst>
                <a:ext uri="{FF2B5EF4-FFF2-40B4-BE49-F238E27FC236}">
                  <a16:creationId xmlns:a16="http://schemas.microsoft.com/office/drawing/2014/main" id="{D92BEE3C-0C6E-4154-AAA2-A39A3C76FDD0}"/>
                </a:ext>
              </a:extLst>
            </p:cNvPr>
            <p:cNvSpPr>
              <a:spLocks/>
            </p:cNvSpPr>
            <p:nvPr/>
          </p:nvSpPr>
          <p:spPr bwMode="auto">
            <a:xfrm>
              <a:off x="10023822" y="4734726"/>
              <a:ext cx="61912" cy="7937"/>
            </a:xfrm>
            <a:custGeom>
              <a:avLst/>
              <a:gdLst>
                <a:gd name="T0" fmla="*/ 39 w 39"/>
                <a:gd name="T1" fmla="*/ 0 h 5"/>
                <a:gd name="T2" fmla="*/ 0 w 39"/>
                <a:gd name="T3" fmla="*/ 5 h 5"/>
                <a:gd name="T4" fmla="*/ 27 w 39"/>
                <a:gd name="T5" fmla="*/ 5 h 5"/>
                <a:gd name="T6" fmla="*/ 39 w 39"/>
                <a:gd name="T7" fmla="*/ 5 h 5"/>
                <a:gd name="T8" fmla="*/ 39 w 39"/>
                <a:gd name="T9" fmla="*/ 0 h 5"/>
              </a:gdLst>
              <a:ahLst/>
              <a:cxnLst>
                <a:cxn ang="0">
                  <a:pos x="T0" y="T1"/>
                </a:cxn>
                <a:cxn ang="0">
                  <a:pos x="T2" y="T3"/>
                </a:cxn>
                <a:cxn ang="0">
                  <a:pos x="T4" y="T5"/>
                </a:cxn>
                <a:cxn ang="0">
                  <a:pos x="T6" y="T7"/>
                </a:cxn>
                <a:cxn ang="0">
                  <a:pos x="T8" y="T9"/>
                </a:cxn>
              </a:cxnLst>
              <a:rect l="0" t="0" r="r" b="b"/>
              <a:pathLst>
                <a:path w="39" h="5">
                  <a:moveTo>
                    <a:pt x="39" y="0"/>
                  </a:moveTo>
                  <a:lnTo>
                    <a:pt x="0" y="5"/>
                  </a:lnTo>
                  <a:lnTo>
                    <a:pt x="27" y="5"/>
                  </a:lnTo>
                  <a:lnTo>
                    <a:pt x="39" y="5"/>
                  </a:lnTo>
                  <a:lnTo>
                    <a:pt x="39"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39" name="Freeform 50">
              <a:extLst>
                <a:ext uri="{FF2B5EF4-FFF2-40B4-BE49-F238E27FC236}">
                  <a16:creationId xmlns:a16="http://schemas.microsoft.com/office/drawing/2014/main" id="{6973EF22-B146-4CFF-BA63-5255D18D8AFB}"/>
                </a:ext>
              </a:extLst>
            </p:cNvPr>
            <p:cNvSpPr>
              <a:spLocks/>
            </p:cNvSpPr>
            <p:nvPr/>
          </p:nvSpPr>
          <p:spPr bwMode="auto">
            <a:xfrm>
              <a:off x="10012710" y="4718851"/>
              <a:ext cx="73025" cy="15875"/>
            </a:xfrm>
            <a:custGeom>
              <a:avLst/>
              <a:gdLst>
                <a:gd name="T0" fmla="*/ 46 w 46"/>
                <a:gd name="T1" fmla="*/ 0 h 10"/>
                <a:gd name="T2" fmla="*/ 0 w 46"/>
                <a:gd name="T3" fmla="*/ 8 h 10"/>
                <a:gd name="T4" fmla="*/ 0 w 46"/>
                <a:gd name="T5" fmla="*/ 8 h 10"/>
                <a:gd name="T6" fmla="*/ 0 w 46"/>
                <a:gd name="T7" fmla="*/ 10 h 10"/>
                <a:gd name="T8" fmla="*/ 46 w 46"/>
                <a:gd name="T9" fmla="*/ 2 h 10"/>
                <a:gd name="T10" fmla="*/ 46 w 46"/>
                <a:gd name="T11" fmla="*/ 0 h 10"/>
                <a:gd name="T12" fmla="*/ 46 w 46"/>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46" h="10">
                  <a:moveTo>
                    <a:pt x="46" y="0"/>
                  </a:moveTo>
                  <a:lnTo>
                    <a:pt x="0" y="8"/>
                  </a:lnTo>
                  <a:lnTo>
                    <a:pt x="0" y="8"/>
                  </a:lnTo>
                  <a:lnTo>
                    <a:pt x="0" y="10"/>
                  </a:lnTo>
                  <a:lnTo>
                    <a:pt x="46" y="2"/>
                  </a:lnTo>
                  <a:lnTo>
                    <a:pt x="46" y="0"/>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0" name="Freeform 51">
              <a:extLst>
                <a:ext uri="{FF2B5EF4-FFF2-40B4-BE49-F238E27FC236}">
                  <a16:creationId xmlns:a16="http://schemas.microsoft.com/office/drawing/2014/main" id="{C5DCF6EA-B416-4541-8761-BC8AD92FBE9E}"/>
                </a:ext>
              </a:extLst>
            </p:cNvPr>
            <p:cNvSpPr>
              <a:spLocks/>
            </p:cNvSpPr>
            <p:nvPr/>
          </p:nvSpPr>
          <p:spPr bwMode="auto">
            <a:xfrm>
              <a:off x="10012710" y="4731551"/>
              <a:ext cx="73025" cy="11112"/>
            </a:xfrm>
            <a:custGeom>
              <a:avLst/>
              <a:gdLst>
                <a:gd name="T0" fmla="*/ 46 w 46"/>
                <a:gd name="T1" fmla="*/ 0 h 7"/>
                <a:gd name="T2" fmla="*/ 0 w 46"/>
                <a:gd name="T3" fmla="*/ 7 h 7"/>
                <a:gd name="T4" fmla="*/ 0 w 46"/>
                <a:gd name="T5" fmla="*/ 7 h 7"/>
                <a:gd name="T6" fmla="*/ 7 w 46"/>
                <a:gd name="T7" fmla="*/ 7 h 7"/>
                <a:gd name="T8" fmla="*/ 46 w 46"/>
                <a:gd name="T9" fmla="*/ 2 h 7"/>
                <a:gd name="T10" fmla="*/ 46 w 46"/>
                <a:gd name="T11" fmla="*/ 2 h 7"/>
                <a:gd name="T12" fmla="*/ 46 w 46"/>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46" h="7">
                  <a:moveTo>
                    <a:pt x="46" y="0"/>
                  </a:moveTo>
                  <a:lnTo>
                    <a:pt x="0" y="7"/>
                  </a:lnTo>
                  <a:lnTo>
                    <a:pt x="0" y="7"/>
                  </a:lnTo>
                  <a:lnTo>
                    <a:pt x="7" y="7"/>
                  </a:lnTo>
                  <a:lnTo>
                    <a:pt x="46" y="2"/>
                  </a:lnTo>
                  <a:lnTo>
                    <a:pt x="46" y="2"/>
                  </a:lnTo>
                  <a:lnTo>
                    <a:pt x="46"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1" name="Freeform 52">
              <a:extLst>
                <a:ext uri="{FF2B5EF4-FFF2-40B4-BE49-F238E27FC236}">
                  <a16:creationId xmlns:a16="http://schemas.microsoft.com/office/drawing/2014/main" id="{BEA41F62-9CF3-402A-940E-9C8D67F3C92D}"/>
                </a:ext>
              </a:extLst>
            </p:cNvPr>
            <p:cNvSpPr>
              <a:spLocks/>
            </p:cNvSpPr>
            <p:nvPr/>
          </p:nvSpPr>
          <p:spPr bwMode="auto">
            <a:xfrm>
              <a:off x="10030172" y="4742664"/>
              <a:ext cx="36512" cy="15875"/>
            </a:xfrm>
            <a:custGeom>
              <a:avLst/>
              <a:gdLst>
                <a:gd name="T0" fmla="*/ 23 w 23"/>
                <a:gd name="T1" fmla="*/ 0 h 10"/>
                <a:gd name="T2" fmla="*/ 0 w 23"/>
                <a:gd name="T3" fmla="*/ 0 h 10"/>
                <a:gd name="T4" fmla="*/ 4 w 23"/>
                <a:gd name="T5" fmla="*/ 10 h 10"/>
                <a:gd name="T6" fmla="*/ 19 w 23"/>
                <a:gd name="T7" fmla="*/ 10 h 10"/>
                <a:gd name="T8" fmla="*/ 23 w 23"/>
                <a:gd name="T9" fmla="*/ 0 h 10"/>
              </a:gdLst>
              <a:ahLst/>
              <a:cxnLst>
                <a:cxn ang="0">
                  <a:pos x="T0" y="T1"/>
                </a:cxn>
                <a:cxn ang="0">
                  <a:pos x="T2" y="T3"/>
                </a:cxn>
                <a:cxn ang="0">
                  <a:pos x="T4" y="T5"/>
                </a:cxn>
                <a:cxn ang="0">
                  <a:pos x="T6" y="T7"/>
                </a:cxn>
                <a:cxn ang="0">
                  <a:pos x="T8" y="T9"/>
                </a:cxn>
              </a:cxnLst>
              <a:rect l="0" t="0" r="r" b="b"/>
              <a:pathLst>
                <a:path w="23" h="10">
                  <a:moveTo>
                    <a:pt x="23" y="0"/>
                  </a:moveTo>
                  <a:lnTo>
                    <a:pt x="0" y="0"/>
                  </a:lnTo>
                  <a:lnTo>
                    <a:pt x="4" y="10"/>
                  </a:lnTo>
                  <a:lnTo>
                    <a:pt x="19" y="10"/>
                  </a:lnTo>
                  <a:lnTo>
                    <a:pt x="23" y="0"/>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grpSp>
        <p:nvGrpSpPr>
          <p:cNvPr id="288" name="Group 287">
            <a:extLst>
              <a:ext uri="{FF2B5EF4-FFF2-40B4-BE49-F238E27FC236}">
                <a16:creationId xmlns:a16="http://schemas.microsoft.com/office/drawing/2014/main" id="{C6073244-EF75-46CF-81A7-AE5632EA175F}"/>
              </a:ext>
            </a:extLst>
          </p:cNvPr>
          <p:cNvGrpSpPr/>
          <p:nvPr/>
        </p:nvGrpSpPr>
        <p:grpSpPr>
          <a:xfrm>
            <a:off x="638861" y="3497348"/>
            <a:ext cx="3295365" cy="2180446"/>
            <a:chOff x="668512" y="3600929"/>
            <a:chExt cx="3295365" cy="2180446"/>
          </a:xfrm>
        </p:grpSpPr>
        <p:sp>
          <p:nvSpPr>
            <p:cNvPr id="222" name="Freeform 90">
              <a:extLst>
                <a:ext uri="{FF2B5EF4-FFF2-40B4-BE49-F238E27FC236}">
                  <a16:creationId xmlns:a16="http://schemas.microsoft.com/office/drawing/2014/main" id="{B33FD6E6-F41D-4033-BFD0-5290A41F50B2}"/>
                </a:ext>
              </a:extLst>
            </p:cNvPr>
            <p:cNvSpPr>
              <a:spLocks/>
            </p:cNvSpPr>
            <p:nvPr/>
          </p:nvSpPr>
          <p:spPr bwMode="auto">
            <a:xfrm>
              <a:off x="1329175" y="4311946"/>
              <a:ext cx="2294995" cy="1441778"/>
            </a:xfrm>
            <a:custGeom>
              <a:avLst/>
              <a:gdLst>
                <a:gd name="T0" fmla="*/ 464 w 581"/>
                <a:gd name="T1" fmla="*/ 0 h 365"/>
                <a:gd name="T2" fmla="*/ 464 w 581"/>
                <a:gd name="T3" fmla="*/ 72 h 365"/>
                <a:gd name="T4" fmla="*/ 347 w 581"/>
                <a:gd name="T5" fmla="*/ 72 h 365"/>
                <a:gd name="T6" fmla="*/ 347 w 581"/>
                <a:gd name="T7" fmla="*/ 145 h 365"/>
                <a:gd name="T8" fmla="*/ 231 w 581"/>
                <a:gd name="T9" fmla="*/ 145 h 365"/>
                <a:gd name="T10" fmla="*/ 231 w 581"/>
                <a:gd name="T11" fmla="*/ 219 h 365"/>
                <a:gd name="T12" fmla="*/ 233 w 581"/>
                <a:gd name="T13" fmla="*/ 219 h 365"/>
                <a:gd name="T14" fmla="*/ 231 w 581"/>
                <a:gd name="T15" fmla="*/ 219 h 365"/>
                <a:gd name="T16" fmla="*/ 231 w 581"/>
                <a:gd name="T17" fmla="*/ 219 h 365"/>
                <a:gd name="T18" fmla="*/ 114 w 581"/>
                <a:gd name="T19" fmla="*/ 219 h 365"/>
                <a:gd name="T20" fmla="*/ 114 w 581"/>
                <a:gd name="T21" fmla="*/ 291 h 365"/>
                <a:gd name="T22" fmla="*/ 0 w 581"/>
                <a:gd name="T23" fmla="*/ 291 h 365"/>
                <a:gd name="T24" fmla="*/ 0 w 581"/>
                <a:gd name="T25" fmla="*/ 365 h 365"/>
                <a:gd name="T26" fmla="*/ 114 w 581"/>
                <a:gd name="T27" fmla="*/ 365 h 365"/>
                <a:gd name="T28" fmla="*/ 581 w 581"/>
                <a:gd name="T29" fmla="*/ 365 h 365"/>
                <a:gd name="T30" fmla="*/ 581 w 581"/>
                <a:gd name="T31" fmla="*/ 74 h 365"/>
                <a:gd name="T32" fmla="*/ 581 w 581"/>
                <a:gd name="T33" fmla="*/ 0 h 365"/>
                <a:gd name="T34" fmla="*/ 464 w 581"/>
                <a:gd name="T35" fmla="*/ 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1" h="365">
                  <a:moveTo>
                    <a:pt x="464" y="0"/>
                  </a:moveTo>
                  <a:lnTo>
                    <a:pt x="464" y="72"/>
                  </a:lnTo>
                  <a:lnTo>
                    <a:pt x="347" y="72"/>
                  </a:lnTo>
                  <a:lnTo>
                    <a:pt x="347" y="145"/>
                  </a:lnTo>
                  <a:lnTo>
                    <a:pt x="231" y="145"/>
                  </a:lnTo>
                  <a:lnTo>
                    <a:pt x="231" y="219"/>
                  </a:lnTo>
                  <a:lnTo>
                    <a:pt x="233" y="219"/>
                  </a:lnTo>
                  <a:lnTo>
                    <a:pt x="231" y="219"/>
                  </a:lnTo>
                  <a:lnTo>
                    <a:pt x="231" y="219"/>
                  </a:lnTo>
                  <a:lnTo>
                    <a:pt x="114" y="219"/>
                  </a:lnTo>
                  <a:lnTo>
                    <a:pt x="114" y="291"/>
                  </a:lnTo>
                  <a:lnTo>
                    <a:pt x="0" y="291"/>
                  </a:lnTo>
                  <a:lnTo>
                    <a:pt x="0" y="365"/>
                  </a:lnTo>
                  <a:lnTo>
                    <a:pt x="114" y="365"/>
                  </a:lnTo>
                  <a:lnTo>
                    <a:pt x="581" y="365"/>
                  </a:lnTo>
                  <a:lnTo>
                    <a:pt x="581" y="74"/>
                  </a:lnTo>
                  <a:lnTo>
                    <a:pt x="581" y="0"/>
                  </a:lnTo>
                  <a:lnTo>
                    <a:pt x="464"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3" name="Freeform 91">
              <a:extLst>
                <a:ext uri="{FF2B5EF4-FFF2-40B4-BE49-F238E27FC236}">
                  <a16:creationId xmlns:a16="http://schemas.microsoft.com/office/drawing/2014/main" id="{F8F66EC1-151E-4DF1-8767-C21AEFDE0EDF}"/>
                </a:ext>
              </a:extLst>
            </p:cNvPr>
            <p:cNvSpPr>
              <a:spLocks/>
            </p:cNvSpPr>
            <p:nvPr/>
          </p:nvSpPr>
          <p:spPr bwMode="auto">
            <a:xfrm>
              <a:off x="3458266" y="4726705"/>
              <a:ext cx="165903" cy="268605"/>
            </a:xfrm>
            <a:custGeom>
              <a:avLst/>
              <a:gdLst>
                <a:gd name="T0" fmla="*/ 22 w 22"/>
                <a:gd name="T1" fmla="*/ 0 h 36"/>
                <a:gd name="T2" fmla="*/ 8 w 22"/>
                <a:gd name="T3" fmla="*/ 11 h 36"/>
                <a:gd name="T4" fmla="*/ 0 w 22"/>
                <a:gd name="T5" fmla="*/ 23 h 36"/>
                <a:gd name="T6" fmla="*/ 14 w 22"/>
                <a:gd name="T7" fmla="*/ 36 h 36"/>
                <a:gd name="T8" fmla="*/ 22 w 22"/>
                <a:gd name="T9" fmla="*/ 36 h 36"/>
                <a:gd name="T10" fmla="*/ 22 w 22"/>
                <a:gd name="T11" fmla="*/ 0 h 36"/>
              </a:gdLst>
              <a:ahLst/>
              <a:cxnLst>
                <a:cxn ang="0">
                  <a:pos x="T0" y="T1"/>
                </a:cxn>
                <a:cxn ang="0">
                  <a:pos x="T2" y="T3"/>
                </a:cxn>
                <a:cxn ang="0">
                  <a:pos x="T4" y="T5"/>
                </a:cxn>
                <a:cxn ang="0">
                  <a:pos x="T6" y="T7"/>
                </a:cxn>
                <a:cxn ang="0">
                  <a:pos x="T8" y="T9"/>
                </a:cxn>
                <a:cxn ang="0">
                  <a:pos x="T10" y="T11"/>
                </a:cxn>
              </a:cxnLst>
              <a:rect l="0" t="0" r="r" b="b"/>
              <a:pathLst>
                <a:path w="22" h="36">
                  <a:moveTo>
                    <a:pt x="22" y="0"/>
                  </a:moveTo>
                  <a:cubicBezTo>
                    <a:pt x="15" y="0"/>
                    <a:pt x="10" y="5"/>
                    <a:pt x="8" y="11"/>
                  </a:cubicBezTo>
                  <a:cubicBezTo>
                    <a:pt x="4" y="13"/>
                    <a:pt x="0" y="17"/>
                    <a:pt x="0" y="23"/>
                  </a:cubicBezTo>
                  <a:cubicBezTo>
                    <a:pt x="0" y="30"/>
                    <a:pt x="6" y="36"/>
                    <a:pt x="14" y="36"/>
                  </a:cubicBezTo>
                  <a:cubicBezTo>
                    <a:pt x="22" y="36"/>
                    <a:pt x="22" y="36"/>
                    <a:pt x="22" y="36"/>
                  </a:cubicBezTo>
                  <a:cubicBezTo>
                    <a:pt x="22" y="0"/>
                    <a:pt x="22" y="0"/>
                    <a:pt x="22" y="0"/>
                  </a:cubicBezTo>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4" name="Freeform 92">
              <a:extLst>
                <a:ext uri="{FF2B5EF4-FFF2-40B4-BE49-F238E27FC236}">
                  <a16:creationId xmlns:a16="http://schemas.microsoft.com/office/drawing/2014/main" id="{4AA948E8-90ED-449D-B843-8C5C252768CC}"/>
                </a:ext>
              </a:extLst>
            </p:cNvPr>
            <p:cNvSpPr>
              <a:spLocks/>
            </p:cNvSpPr>
            <p:nvPr/>
          </p:nvSpPr>
          <p:spPr bwMode="auto">
            <a:xfrm>
              <a:off x="3327915" y="4371198"/>
              <a:ext cx="635962" cy="383156"/>
            </a:xfrm>
            <a:custGeom>
              <a:avLst/>
              <a:gdLst>
                <a:gd name="T0" fmla="*/ 8 w 84"/>
                <a:gd name="T1" fmla="*/ 26 h 51"/>
                <a:gd name="T2" fmla="*/ 22 w 84"/>
                <a:gd name="T3" fmla="*/ 15 h 51"/>
                <a:gd name="T4" fmla="*/ 36 w 84"/>
                <a:gd name="T5" fmla="*/ 0 h 51"/>
                <a:gd name="T6" fmla="*/ 49 w 84"/>
                <a:gd name="T7" fmla="*/ 8 h 51"/>
                <a:gd name="T8" fmla="*/ 54 w 84"/>
                <a:gd name="T9" fmla="*/ 7 h 51"/>
                <a:gd name="T10" fmla="*/ 67 w 84"/>
                <a:gd name="T11" fmla="*/ 21 h 51"/>
                <a:gd name="T12" fmla="*/ 69 w 84"/>
                <a:gd name="T13" fmla="*/ 21 h 51"/>
                <a:gd name="T14" fmla="*/ 84 w 84"/>
                <a:gd name="T15" fmla="*/ 36 h 51"/>
                <a:gd name="T16" fmla="*/ 69 w 84"/>
                <a:gd name="T17" fmla="*/ 51 h 51"/>
                <a:gd name="T18" fmla="*/ 13 w 84"/>
                <a:gd name="T19" fmla="*/ 51 h 51"/>
                <a:gd name="T20" fmla="*/ 0 w 84"/>
                <a:gd name="T21" fmla="*/ 38 h 51"/>
                <a:gd name="T22" fmla="*/ 8 w 84"/>
                <a:gd name="T23" fmla="*/ 2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51">
                  <a:moveTo>
                    <a:pt x="8" y="26"/>
                  </a:moveTo>
                  <a:cubicBezTo>
                    <a:pt x="9" y="19"/>
                    <a:pt x="15" y="15"/>
                    <a:pt x="22" y="15"/>
                  </a:cubicBezTo>
                  <a:cubicBezTo>
                    <a:pt x="22" y="7"/>
                    <a:pt x="28" y="0"/>
                    <a:pt x="36" y="0"/>
                  </a:cubicBezTo>
                  <a:cubicBezTo>
                    <a:pt x="42" y="0"/>
                    <a:pt x="47" y="3"/>
                    <a:pt x="49" y="8"/>
                  </a:cubicBezTo>
                  <a:cubicBezTo>
                    <a:pt x="50" y="7"/>
                    <a:pt x="52" y="7"/>
                    <a:pt x="54" y="7"/>
                  </a:cubicBezTo>
                  <a:cubicBezTo>
                    <a:pt x="61" y="7"/>
                    <a:pt x="67" y="13"/>
                    <a:pt x="67" y="21"/>
                  </a:cubicBezTo>
                  <a:cubicBezTo>
                    <a:pt x="69" y="21"/>
                    <a:pt x="69" y="21"/>
                    <a:pt x="69" y="21"/>
                  </a:cubicBezTo>
                  <a:cubicBezTo>
                    <a:pt x="77" y="21"/>
                    <a:pt x="84" y="27"/>
                    <a:pt x="84" y="36"/>
                  </a:cubicBezTo>
                  <a:cubicBezTo>
                    <a:pt x="84" y="44"/>
                    <a:pt x="77" y="51"/>
                    <a:pt x="69" y="51"/>
                  </a:cubicBezTo>
                  <a:cubicBezTo>
                    <a:pt x="13" y="51"/>
                    <a:pt x="13" y="51"/>
                    <a:pt x="13" y="51"/>
                  </a:cubicBezTo>
                  <a:cubicBezTo>
                    <a:pt x="5" y="51"/>
                    <a:pt x="0" y="45"/>
                    <a:pt x="0" y="38"/>
                  </a:cubicBezTo>
                  <a:cubicBezTo>
                    <a:pt x="0" y="32"/>
                    <a:pt x="3" y="28"/>
                    <a:pt x="8"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25" name="Freeform 93">
              <a:extLst>
                <a:ext uri="{FF2B5EF4-FFF2-40B4-BE49-F238E27FC236}">
                  <a16:creationId xmlns:a16="http://schemas.microsoft.com/office/drawing/2014/main" id="{C0C69977-0027-4B09-88F5-739CE7E176FD}"/>
                </a:ext>
              </a:extLst>
            </p:cNvPr>
            <p:cNvSpPr>
              <a:spLocks noEditPoints="1"/>
            </p:cNvSpPr>
            <p:nvPr/>
          </p:nvSpPr>
          <p:spPr bwMode="auto">
            <a:xfrm>
              <a:off x="1329175" y="4884708"/>
              <a:ext cx="2294995" cy="869017"/>
            </a:xfrm>
            <a:custGeom>
              <a:avLst/>
              <a:gdLst>
                <a:gd name="T0" fmla="*/ 231 w 581"/>
                <a:gd name="T1" fmla="*/ 0 h 220"/>
                <a:gd name="T2" fmla="*/ 231 w 581"/>
                <a:gd name="T3" fmla="*/ 0 h 220"/>
                <a:gd name="T4" fmla="*/ 231 w 581"/>
                <a:gd name="T5" fmla="*/ 74 h 220"/>
                <a:gd name="T6" fmla="*/ 114 w 581"/>
                <a:gd name="T7" fmla="*/ 74 h 220"/>
                <a:gd name="T8" fmla="*/ 114 w 581"/>
                <a:gd name="T9" fmla="*/ 146 h 220"/>
                <a:gd name="T10" fmla="*/ 13 w 581"/>
                <a:gd name="T11" fmla="*/ 146 h 220"/>
                <a:gd name="T12" fmla="*/ 0 w 581"/>
                <a:gd name="T13" fmla="*/ 146 h 220"/>
                <a:gd name="T14" fmla="*/ 0 w 581"/>
                <a:gd name="T15" fmla="*/ 220 h 220"/>
                <a:gd name="T16" fmla="*/ 114 w 581"/>
                <a:gd name="T17" fmla="*/ 220 h 220"/>
                <a:gd name="T18" fmla="*/ 581 w 581"/>
                <a:gd name="T19" fmla="*/ 220 h 220"/>
                <a:gd name="T20" fmla="*/ 231 w 581"/>
                <a:gd name="T21" fmla="*/ 0 h 220"/>
                <a:gd name="T22" fmla="*/ 231 w 581"/>
                <a:gd name="T23" fmla="*/ 74 h 220"/>
                <a:gd name="T24" fmla="*/ 233 w 581"/>
                <a:gd name="T25" fmla="*/ 74 h 220"/>
                <a:gd name="T26" fmla="*/ 231 w 581"/>
                <a:gd name="T27" fmla="*/ 74 h 220"/>
                <a:gd name="T28" fmla="*/ 231 w 581"/>
                <a:gd name="T29" fmla="*/ 7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1" h="220">
                  <a:moveTo>
                    <a:pt x="231" y="0"/>
                  </a:moveTo>
                  <a:lnTo>
                    <a:pt x="231" y="0"/>
                  </a:lnTo>
                  <a:lnTo>
                    <a:pt x="231" y="74"/>
                  </a:lnTo>
                  <a:lnTo>
                    <a:pt x="114" y="74"/>
                  </a:lnTo>
                  <a:lnTo>
                    <a:pt x="114" y="146"/>
                  </a:lnTo>
                  <a:lnTo>
                    <a:pt x="13" y="146"/>
                  </a:lnTo>
                  <a:lnTo>
                    <a:pt x="0" y="146"/>
                  </a:lnTo>
                  <a:lnTo>
                    <a:pt x="0" y="220"/>
                  </a:lnTo>
                  <a:lnTo>
                    <a:pt x="114" y="220"/>
                  </a:lnTo>
                  <a:lnTo>
                    <a:pt x="581" y="220"/>
                  </a:lnTo>
                  <a:lnTo>
                    <a:pt x="231" y="0"/>
                  </a:lnTo>
                  <a:close/>
                  <a:moveTo>
                    <a:pt x="231" y="74"/>
                  </a:moveTo>
                  <a:lnTo>
                    <a:pt x="233" y="74"/>
                  </a:lnTo>
                  <a:lnTo>
                    <a:pt x="231" y="74"/>
                  </a:lnTo>
                  <a:lnTo>
                    <a:pt x="231" y="74"/>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nvGrpSpPr>
            <p:cNvPr id="242" name="Group 241">
              <a:extLst>
                <a:ext uri="{FF2B5EF4-FFF2-40B4-BE49-F238E27FC236}">
                  <a16:creationId xmlns:a16="http://schemas.microsoft.com/office/drawing/2014/main" id="{36FB4170-43F9-4847-9267-97ECADE98B54}"/>
                </a:ext>
              </a:extLst>
            </p:cNvPr>
            <p:cNvGrpSpPr/>
            <p:nvPr/>
          </p:nvGrpSpPr>
          <p:grpSpPr>
            <a:xfrm>
              <a:off x="668512" y="3600929"/>
              <a:ext cx="1027021" cy="2180446"/>
              <a:chOff x="3379145" y="2411843"/>
              <a:chExt cx="412750" cy="876301"/>
            </a:xfrm>
          </p:grpSpPr>
          <p:sp>
            <p:nvSpPr>
              <p:cNvPr id="243" name="Freeform 342">
                <a:extLst>
                  <a:ext uri="{FF2B5EF4-FFF2-40B4-BE49-F238E27FC236}">
                    <a16:creationId xmlns:a16="http://schemas.microsoft.com/office/drawing/2014/main" id="{931DF36C-B77C-4F58-A55E-A3A8547D91D7}"/>
                  </a:ext>
                </a:extLst>
              </p:cNvPr>
              <p:cNvSpPr>
                <a:spLocks/>
              </p:cNvSpPr>
              <p:nvPr/>
            </p:nvSpPr>
            <p:spPr bwMode="auto">
              <a:xfrm>
                <a:off x="3671245" y="3146856"/>
                <a:ext cx="39687" cy="20638"/>
              </a:xfrm>
              <a:custGeom>
                <a:avLst/>
                <a:gdLst>
                  <a:gd name="T0" fmla="*/ 0 w 13"/>
                  <a:gd name="T1" fmla="*/ 0 h 7"/>
                  <a:gd name="T2" fmla="*/ 3 w 13"/>
                  <a:gd name="T3" fmla="*/ 7 h 7"/>
                  <a:gd name="T4" fmla="*/ 9 w 13"/>
                  <a:gd name="T5" fmla="*/ 7 h 7"/>
                  <a:gd name="T6" fmla="*/ 13 w 13"/>
                  <a:gd name="T7" fmla="*/ 4 h 7"/>
                </a:gdLst>
                <a:ahLst/>
                <a:cxnLst>
                  <a:cxn ang="0">
                    <a:pos x="T0" y="T1"/>
                  </a:cxn>
                  <a:cxn ang="0">
                    <a:pos x="T2" y="T3"/>
                  </a:cxn>
                  <a:cxn ang="0">
                    <a:pos x="T4" y="T5"/>
                  </a:cxn>
                  <a:cxn ang="0">
                    <a:pos x="T6" y="T7"/>
                  </a:cxn>
                </a:cxnLst>
                <a:rect l="0" t="0" r="r" b="b"/>
                <a:pathLst>
                  <a:path w="13" h="7">
                    <a:moveTo>
                      <a:pt x="0" y="0"/>
                    </a:moveTo>
                    <a:cubicBezTo>
                      <a:pt x="3" y="4"/>
                      <a:pt x="2" y="4"/>
                      <a:pt x="3" y="7"/>
                    </a:cubicBezTo>
                    <a:cubicBezTo>
                      <a:pt x="9" y="7"/>
                      <a:pt x="9" y="7"/>
                      <a:pt x="9" y="7"/>
                    </a:cubicBezTo>
                    <a:cubicBezTo>
                      <a:pt x="8" y="5"/>
                      <a:pt x="9" y="3"/>
                      <a:pt x="13" y="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4" name="Freeform 343">
                <a:extLst>
                  <a:ext uri="{FF2B5EF4-FFF2-40B4-BE49-F238E27FC236}">
                    <a16:creationId xmlns:a16="http://schemas.microsoft.com/office/drawing/2014/main" id="{EA1E7878-90F0-4ED9-900F-D6C1EF49B756}"/>
                  </a:ext>
                </a:extLst>
              </p:cNvPr>
              <p:cNvSpPr>
                <a:spLocks/>
              </p:cNvSpPr>
              <p:nvPr/>
            </p:nvSpPr>
            <p:spPr bwMode="auto">
              <a:xfrm>
                <a:off x="3668070" y="3123043"/>
                <a:ext cx="123825" cy="44450"/>
              </a:xfrm>
              <a:custGeom>
                <a:avLst/>
                <a:gdLst>
                  <a:gd name="T0" fmla="*/ 2 w 41"/>
                  <a:gd name="T1" fmla="*/ 0 h 15"/>
                  <a:gd name="T2" fmla="*/ 0 w 41"/>
                  <a:gd name="T3" fmla="*/ 7 h 15"/>
                  <a:gd name="T4" fmla="*/ 4 w 41"/>
                  <a:gd name="T5" fmla="*/ 10 h 15"/>
                  <a:gd name="T6" fmla="*/ 18 w 41"/>
                  <a:gd name="T7" fmla="*/ 14 h 15"/>
                  <a:gd name="T8" fmla="*/ 28 w 41"/>
                  <a:gd name="T9" fmla="*/ 15 h 15"/>
                  <a:gd name="T10" fmla="*/ 37 w 41"/>
                  <a:gd name="T11" fmla="*/ 15 h 15"/>
                  <a:gd name="T12" fmla="*/ 39 w 41"/>
                  <a:gd name="T13" fmla="*/ 13 h 15"/>
                  <a:gd name="T14" fmla="*/ 21 w 41"/>
                  <a:gd name="T15" fmla="*/ 6 h 15"/>
                  <a:gd name="T16" fmla="*/ 2 w 4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5">
                    <a:moveTo>
                      <a:pt x="2" y="0"/>
                    </a:moveTo>
                    <a:cubicBezTo>
                      <a:pt x="0" y="7"/>
                      <a:pt x="0" y="7"/>
                      <a:pt x="0" y="7"/>
                    </a:cubicBezTo>
                    <a:cubicBezTo>
                      <a:pt x="0" y="8"/>
                      <a:pt x="1" y="9"/>
                      <a:pt x="4" y="10"/>
                    </a:cubicBezTo>
                    <a:cubicBezTo>
                      <a:pt x="18" y="14"/>
                      <a:pt x="18" y="14"/>
                      <a:pt x="18" y="14"/>
                    </a:cubicBezTo>
                    <a:cubicBezTo>
                      <a:pt x="21" y="15"/>
                      <a:pt x="25" y="15"/>
                      <a:pt x="28" y="15"/>
                    </a:cubicBezTo>
                    <a:cubicBezTo>
                      <a:pt x="37" y="15"/>
                      <a:pt x="37" y="15"/>
                      <a:pt x="37" y="15"/>
                    </a:cubicBezTo>
                    <a:cubicBezTo>
                      <a:pt x="41" y="15"/>
                      <a:pt x="39" y="13"/>
                      <a:pt x="39" y="13"/>
                    </a:cubicBezTo>
                    <a:cubicBezTo>
                      <a:pt x="35" y="12"/>
                      <a:pt x="27" y="9"/>
                      <a:pt x="21" y="6"/>
                    </a:cubicBezTo>
                    <a:cubicBezTo>
                      <a:pt x="16" y="3"/>
                      <a:pt x="2" y="0"/>
                      <a:pt x="2"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5" name="Freeform 344">
                <a:extLst>
                  <a:ext uri="{FF2B5EF4-FFF2-40B4-BE49-F238E27FC236}">
                    <a16:creationId xmlns:a16="http://schemas.microsoft.com/office/drawing/2014/main" id="{C561F2AB-E0EC-419D-8527-D0BFA0E87104}"/>
                  </a:ext>
                </a:extLst>
              </p:cNvPr>
              <p:cNvSpPr>
                <a:spLocks/>
              </p:cNvSpPr>
              <p:nvPr/>
            </p:nvSpPr>
            <p:spPr bwMode="auto">
              <a:xfrm>
                <a:off x="3671245" y="3107168"/>
                <a:ext cx="82550" cy="42863"/>
              </a:xfrm>
              <a:custGeom>
                <a:avLst/>
                <a:gdLst>
                  <a:gd name="T0" fmla="*/ 2 w 27"/>
                  <a:gd name="T1" fmla="*/ 0 h 14"/>
                  <a:gd name="T2" fmla="*/ 1 w 27"/>
                  <a:gd name="T3" fmla="*/ 5 h 14"/>
                  <a:gd name="T4" fmla="*/ 23 w 27"/>
                  <a:gd name="T5" fmla="*/ 14 h 14"/>
                  <a:gd name="T6" fmla="*/ 26 w 27"/>
                  <a:gd name="T7" fmla="*/ 14 h 14"/>
                  <a:gd name="T8" fmla="*/ 11 w 27"/>
                  <a:gd name="T9" fmla="*/ 2 h 14"/>
                  <a:gd name="T10" fmla="*/ 2 w 27"/>
                  <a:gd name="T11" fmla="*/ 0 h 14"/>
                </a:gdLst>
                <a:ahLst/>
                <a:cxnLst>
                  <a:cxn ang="0">
                    <a:pos x="T0" y="T1"/>
                  </a:cxn>
                  <a:cxn ang="0">
                    <a:pos x="T2" y="T3"/>
                  </a:cxn>
                  <a:cxn ang="0">
                    <a:pos x="T4" y="T5"/>
                  </a:cxn>
                  <a:cxn ang="0">
                    <a:pos x="T6" y="T7"/>
                  </a:cxn>
                  <a:cxn ang="0">
                    <a:pos x="T8" y="T9"/>
                  </a:cxn>
                  <a:cxn ang="0">
                    <a:pos x="T10" y="T11"/>
                  </a:cxn>
                </a:cxnLst>
                <a:rect l="0" t="0" r="r" b="b"/>
                <a:pathLst>
                  <a:path w="27" h="14">
                    <a:moveTo>
                      <a:pt x="2" y="0"/>
                    </a:moveTo>
                    <a:cubicBezTo>
                      <a:pt x="2" y="2"/>
                      <a:pt x="1" y="4"/>
                      <a:pt x="1" y="5"/>
                    </a:cubicBezTo>
                    <a:cubicBezTo>
                      <a:pt x="0" y="7"/>
                      <a:pt x="23" y="14"/>
                      <a:pt x="23" y="14"/>
                    </a:cubicBezTo>
                    <a:cubicBezTo>
                      <a:pt x="24" y="14"/>
                      <a:pt x="27" y="14"/>
                      <a:pt x="26" y="14"/>
                    </a:cubicBezTo>
                    <a:cubicBezTo>
                      <a:pt x="21" y="11"/>
                      <a:pt x="11" y="4"/>
                      <a:pt x="11" y="2"/>
                    </a:cubicBezTo>
                    <a:lnTo>
                      <a:pt x="2"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6" name="Freeform 345">
                <a:extLst>
                  <a:ext uri="{FF2B5EF4-FFF2-40B4-BE49-F238E27FC236}">
                    <a16:creationId xmlns:a16="http://schemas.microsoft.com/office/drawing/2014/main" id="{13236C71-1800-4268-A3C0-3C555E8EB3E8}"/>
                  </a:ext>
                </a:extLst>
              </p:cNvPr>
              <p:cNvSpPr>
                <a:spLocks/>
              </p:cNvSpPr>
              <p:nvPr/>
            </p:nvSpPr>
            <p:spPr bwMode="auto">
              <a:xfrm>
                <a:off x="3468045" y="3267506"/>
                <a:ext cx="39687" cy="20638"/>
              </a:xfrm>
              <a:custGeom>
                <a:avLst/>
                <a:gdLst>
                  <a:gd name="T0" fmla="*/ 0 w 13"/>
                  <a:gd name="T1" fmla="*/ 0 h 7"/>
                  <a:gd name="T2" fmla="*/ 3 w 13"/>
                  <a:gd name="T3" fmla="*/ 7 h 7"/>
                  <a:gd name="T4" fmla="*/ 9 w 13"/>
                  <a:gd name="T5" fmla="*/ 7 h 7"/>
                  <a:gd name="T6" fmla="*/ 13 w 13"/>
                  <a:gd name="T7" fmla="*/ 4 h 7"/>
                </a:gdLst>
                <a:ahLst/>
                <a:cxnLst>
                  <a:cxn ang="0">
                    <a:pos x="T0" y="T1"/>
                  </a:cxn>
                  <a:cxn ang="0">
                    <a:pos x="T2" y="T3"/>
                  </a:cxn>
                  <a:cxn ang="0">
                    <a:pos x="T4" y="T5"/>
                  </a:cxn>
                  <a:cxn ang="0">
                    <a:pos x="T6" y="T7"/>
                  </a:cxn>
                </a:cxnLst>
                <a:rect l="0" t="0" r="r" b="b"/>
                <a:pathLst>
                  <a:path w="13" h="7">
                    <a:moveTo>
                      <a:pt x="0" y="0"/>
                    </a:moveTo>
                    <a:cubicBezTo>
                      <a:pt x="3" y="3"/>
                      <a:pt x="2" y="3"/>
                      <a:pt x="3" y="7"/>
                    </a:cubicBezTo>
                    <a:cubicBezTo>
                      <a:pt x="9" y="7"/>
                      <a:pt x="9" y="7"/>
                      <a:pt x="9" y="7"/>
                    </a:cubicBezTo>
                    <a:cubicBezTo>
                      <a:pt x="8" y="4"/>
                      <a:pt x="9" y="3"/>
                      <a:pt x="13" y="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7" name="Freeform 346">
                <a:extLst>
                  <a:ext uri="{FF2B5EF4-FFF2-40B4-BE49-F238E27FC236}">
                    <a16:creationId xmlns:a16="http://schemas.microsoft.com/office/drawing/2014/main" id="{B4E633D9-8DE5-4483-9117-16BC19DC751B}"/>
                  </a:ext>
                </a:extLst>
              </p:cNvPr>
              <p:cNvSpPr>
                <a:spLocks/>
              </p:cNvSpPr>
              <p:nvPr/>
            </p:nvSpPr>
            <p:spPr bwMode="auto">
              <a:xfrm>
                <a:off x="3464870" y="3243693"/>
                <a:ext cx="123825" cy="44450"/>
              </a:xfrm>
              <a:custGeom>
                <a:avLst/>
                <a:gdLst>
                  <a:gd name="T0" fmla="*/ 2 w 41"/>
                  <a:gd name="T1" fmla="*/ 0 h 15"/>
                  <a:gd name="T2" fmla="*/ 0 w 41"/>
                  <a:gd name="T3" fmla="*/ 6 h 15"/>
                  <a:gd name="T4" fmla="*/ 4 w 41"/>
                  <a:gd name="T5" fmla="*/ 9 h 15"/>
                  <a:gd name="T6" fmla="*/ 19 w 41"/>
                  <a:gd name="T7" fmla="*/ 13 h 15"/>
                  <a:gd name="T8" fmla="*/ 28 w 41"/>
                  <a:gd name="T9" fmla="*/ 15 h 15"/>
                  <a:gd name="T10" fmla="*/ 37 w 41"/>
                  <a:gd name="T11" fmla="*/ 15 h 15"/>
                  <a:gd name="T12" fmla="*/ 39 w 41"/>
                  <a:gd name="T13" fmla="*/ 12 h 15"/>
                  <a:gd name="T14" fmla="*/ 21 w 41"/>
                  <a:gd name="T15" fmla="*/ 5 h 15"/>
                  <a:gd name="T16" fmla="*/ 2 w 41"/>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15">
                    <a:moveTo>
                      <a:pt x="2" y="0"/>
                    </a:moveTo>
                    <a:cubicBezTo>
                      <a:pt x="0" y="6"/>
                      <a:pt x="0" y="6"/>
                      <a:pt x="0" y="6"/>
                    </a:cubicBezTo>
                    <a:cubicBezTo>
                      <a:pt x="0" y="8"/>
                      <a:pt x="2" y="9"/>
                      <a:pt x="4" y="9"/>
                    </a:cubicBezTo>
                    <a:cubicBezTo>
                      <a:pt x="19" y="13"/>
                      <a:pt x="19" y="13"/>
                      <a:pt x="19" y="13"/>
                    </a:cubicBezTo>
                    <a:cubicBezTo>
                      <a:pt x="22" y="14"/>
                      <a:pt x="25" y="15"/>
                      <a:pt x="28" y="15"/>
                    </a:cubicBezTo>
                    <a:cubicBezTo>
                      <a:pt x="37" y="15"/>
                      <a:pt x="37" y="15"/>
                      <a:pt x="37" y="15"/>
                    </a:cubicBezTo>
                    <a:cubicBezTo>
                      <a:pt x="41" y="15"/>
                      <a:pt x="40" y="12"/>
                      <a:pt x="39" y="12"/>
                    </a:cubicBezTo>
                    <a:cubicBezTo>
                      <a:pt x="35" y="11"/>
                      <a:pt x="28" y="9"/>
                      <a:pt x="21" y="5"/>
                    </a:cubicBezTo>
                    <a:cubicBezTo>
                      <a:pt x="16" y="2"/>
                      <a:pt x="2" y="0"/>
                      <a:pt x="2"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8" name="Freeform 347">
                <a:extLst>
                  <a:ext uri="{FF2B5EF4-FFF2-40B4-BE49-F238E27FC236}">
                    <a16:creationId xmlns:a16="http://schemas.microsoft.com/office/drawing/2014/main" id="{FA2F86AE-33A2-4532-BA83-FBD879C7B11F}"/>
                  </a:ext>
                </a:extLst>
              </p:cNvPr>
              <p:cNvSpPr>
                <a:spLocks/>
              </p:cNvSpPr>
              <p:nvPr/>
            </p:nvSpPr>
            <p:spPr bwMode="auto">
              <a:xfrm>
                <a:off x="3468045" y="3227818"/>
                <a:ext cx="80962" cy="42863"/>
              </a:xfrm>
              <a:custGeom>
                <a:avLst/>
                <a:gdLst>
                  <a:gd name="T0" fmla="*/ 2 w 27"/>
                  <a:gd name="T1" fmla="*/ 0 h 14"/>
                  <a:gd name="T2" fmla="*/ 1 w 27"/>
                  <a:gd name="T3" fmla="*/ 5 h 14"/>
                  <a:gd name="T4" fmla="*/ 23 w 27"/>
                  <a:gd name="T5" fmla="*/ 13 h 14"/>
                  <a:gd name="T6" fmla="*/ 26 w 27"/>
                  <a:gd name="T7" fmla="*/ 13 h 14"/>
                  <a:gd name="T8" fmla="*/ 11 w 27"/>
                  <a:gd name="T9" fmla="*/ 1 h 14"/>
                  <a:gd name="T10" fmla="*/ 2 w 27"/>
                  <a:gd name="T11" fmla="*/ 0 h 14"/>
                </a:gdLst>
                <a:ahLst/>
                <a:cxnLst>
                  <a:cxn ang="0">
                    <a:pos x="T0" y="T1"/>
                  </a:cxn>
                  <a:cxn ang="0">
                    <a:pos x="T2" y="T3"/>
                  </a:cxn>
                  <a:cxn ang="0">
                    <a:pos x="T4" y="T5"/>
                  </a:cxn>
                  <a:cxn ang="0">
                    <a:pos x="T6" y="T7"/>
                  </a:cxn>
                  <a:cxn ang="0">
                    <a:pos x="T8" y="T9"/>
                  </a:cxn>
                  <a:cxn ang="0">
                    <a:pos x="T10" y="T11"/>
                  </a:cxn>
                </a:cxnLst>
                <a:rect l="0" t="0" r="r" b="b"/>
                <a:pathLst>
                  <a:path w="27" h="14">
                    <a:moveTo>
                      <a:pt x="2" y="0"/>
                    </a:moveTo>
                    <a:cubicBezTo>
                      <a:pt x="2" y="2"/>
                      <a:pt x="1" y="4"/>
                      <a:pt x="1" y="5"/>
                    </a:cubicBezTo>
                    <a:cubicBezTo>
                      <a:pt x="0" y="7"/>
                      <a:pt x="23" y="13"/>
                      <a:pt x="23" y="13"/>
                    </a:cubicBezTo>
                    <a:cubicBezTo>
                      <a:pt x="24" y="13"/>
                      <a:pt x="27" y="14"/>
                      <a:pt x="26" y="13"/>
                    </a:cubicBezTo>
                    <a:cubicBezTo>
                      <a:pt x="21" y="10"/>
                      <a:pt x="11" y="4"/>
                      <a:pt x="11" y="1"/>
                    </a:cubicBezTo>
                    <a:lnTo>
                      <a:pt x="2"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49" name="Freeform 348">
                <a:extLst>
                  <a:ext uri="{FF2B5EF4-FFF2-40B4-BE49-F238E27FC236}">
                    <a16:creationId xmlns:a16="http://schemas.microsoft.com/office/drawing/2014/main" id="{17384227-F7EC-4E60-8FB5-93EBDB282972}"/>
                  </a:ext>
                </a:extLst>
              </p:cNvPr>
              <p:cNvSpPr>
                <a:spLocks/>
              </p:cNvSpPr>
              <p:nvPr/>
            </p:nvSpPr>
            <p:spPr bwMode="auto">
              <a:xfrm>
                <a:off x="3510908" y="2802368"/>
                <a:ext cx="233362" cy="127000"/>
              </a:xfrm>
              <a:custGeom>
                <a:avLst/>
                <a:gdLst>
                  <a:gd name="T0" fmla="*/ 70 w 77"/>
                  <a:gd name="T1" fmla="*/ 26 h 42"/>
                  <a:gd name="T2" fmla="*/ 75 w 77"/>
                  <a:gd name="T3" fmla="*/ 35 h 42"/>
                  <a:gd name="T4" fmla="*/ 65 w 77"/>
                  <a:gd name="T5" fmla="*/ 40 h 42"/>
                  <a:gd name="T6" fmla="*/ 10 w 77"/>
                  <a:gd name="T7" fmla="*/ 27 h 42"/>
                  <a:gd name="T8" fmla="*/ 2 w 77"/>
                  <a:gd name="T9" fmla="*/ 11 h 42"/>
                  <a:gd name="T10" fmla="*/ 18 w 77"/>
                  <a:gd name="T11" fmla="*/ 3 h 42"/>
                  <a:gd name="T12" fmla="*/ 70 w 77"/>
                  <a:gd name="T13" fmla="*/ 26 h 42"/>
                </a:gdLst>
                <a:ahLst/>
                <a:cxnLst>
                  <a:cxn ang="0">
                    <a:pos x="T0" y="T1"/>
                  </a:cxn>
                  <a:cxn ang="0">
                    <a:pos x="T2" y="T3"/>
                  </a:cxn>
                  <a:cxn ang="0">
                    <a:pos x="T4" y="T5"/>
                  </a:cxn>
                  <a:cxn ang="0">
                    <a:pos x="T6" y="T7"/>
                  </a:cxn>
                  <a:cxn ang="0">
                    <a:pos x="T8" y="T9"/>
                  </a:cxn>
                  <a:cxn ang="0">
                    <a:pos x="T10" y="T11"/>
                  </a:cxn>
                  <a:cxn ang="0">
                    <a:pos x="T12" y="T13"/>
                  </a:cxn>
                </a:cxnLst>
                <a:rect l="0" t="0" r="r" b="b"/>
                <a:pathLst>
                  <a:path w="77" h="42">
                    <a:moveTo>
                      <a:pt x="70" y="26"/>
                    </a:moveTo>
                    <a:cubicBezTo>
                      <a:pt x="74" y="27"/>
                      <a:pt x="77" y="31"/>
                      <a:pt x="75" y="35"/>
                    </a:cubicBezTo>
                    <a:cubicBezTo>
                      <a:pt x="74" y="39"/>
                      <a:pt x="69" y="42"/>
                      <a:pt x="65" y="40"/>
                    </a:cubicBezTo>
                    <a:cubicBezTo>
                      <a:pt x="10" y="27"/>
                      <a:pt x="10" y="27"/>
                      <a:pt x="10" y="27"/>
                    </a:cubicBezTo>
                    <a:cubicBezTo>
                      <a:pt x="3" y="25"/>
                      <a:pt x="0" y="17"/>
                      <a:pt x="2" y="11"/>
                    </a:cubicBezTo>
                    <a:cubicBezTo>
                      <a:pt x="4" y="4"/>
                      <a:pt x="11" y="0"/>
                      <a:pt x="18" y="3"/>
                    </a:cubicBezTo>
                    <a:lnTo>
                      <a:pt x="70" y="26"/>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0" name="Freeform 349">
                <a:extLst>
                  <a:ext uri="{FF2B5EF4-FFF2-40B4-BE49-F238E27FC236}">
                    <a16:creationId xmlns:a16="http://schemas.microsoft.com/office/drawing/2014/main" id="{9AD6C1F9-FC67-4D49-918A-F6B06C0E7352}"/>
                  </a:ext>
                </a:extLst>
              </p:cNvPr>
              <p:cNvSpPr>
                <a:spLocks/>
              </p:cNvSpPr>
              <p:nvPr/>
            </p:nvSpPr>
            <p:spPr bwMode="auto">
              <a:xfrm>
                <a:off x="3474395" y="2996043"/>
                <a:ext cx="60325" cy="250825"/>
              </a:xfrm>
              <a:custGeom>
                <a:avLst/>
                <a:gdLst>
                  <a:gd name="T0" fmla="*/ 0 w 20"/>
                  <a:gd name="T1" fmla="*/ 80 h 83"/>
                  <a:gd name="T2" fmla="*/ 9 w 20"/>
                  <a:gd name="T3" fmla="*/ 80 h 83"/>
                  <a:gd name="T4" fmla="*/ 20 w 20"/>
                  <a:gd name="T5" fmla="*/ 9 h 83"/>
                  <a:gd name="T6" fmla="*/ 12 w 20"/>
                  <a:gd name="T7" fmla="*/ 0 h 83"/>
                  <a:gd name="T8" fmla="*/ 4 w 20"/>
                  <a:gd name="T9" fmla="*/ 8 h 83"/>
                  <a:gd name="T10" fmla="*/ 0 w 20"/>
                  <a:gd name="T11" fmla="*/ 80 h 83"/>
                </a:gdLst>
                <a:ahLst/>
                <a:cxnLst>
                  <a:cxn ang="0">
                    <a:pos x="T0" y="T1"/>
                  </a:cxn>
                  <a:cxn ang="0">
                    <a:pos x="T2" y="T3"/>
                  </a:cxn>
                  <a:cxn ang="0">
                    <a:pos x="T4" y="T5"/>
                  </a:cxn>
                  <a:cxn ang="0">
                    <a:pos x="T6" y="T7"/>
                  </a:cxn>
                  <a:cxn ang="0">
                    <a:pos x="T8" y="T9"/>
                  </a:cxn>
                  <a:cxn ang="0">
                    <a:pos x="T10" y="T11"/>
                  </a:cxn>
                </a:cxnLst>
                <a:rect l="0" t="0" r="r" b="b"/>
                <a:pathLst>
                  <a:path w="20" h="83">
                    <a:moveTo>
                      <a:pt x="0" y="80"/>
                    </a:moveTo>
                    <a:cubicBezTo>
                      <a:pt x="0" y="82"/>
                      <a:pt x="9" y="83"/>
                      <a:pt x="9" y="80"/>
                    </a:cubicBezTo>
                    <a:cubicBezTo>
                      <a:pt x="20" y="9"/>
                      <a:pt x="20" y="9"/>
                      <a:pt x="20" y="9"/>
                    </a:cubicBezTo>
                    <a:cubicBezTo>
                      <a:pt x="20" y="5"/>
                      <a:pt x="17" y="1"/>
                      <a:pt x="12" y="0"/>
                    </a:cubicBezTo>
                    <a:cubicBezTo>
                      <a:pt x="8" y="0"/>
                      <a:pt x="4" y="3"/>
                      <a:pt x="4" y="8"/>
                    </a:cubicBezTo>
                    <a:cubicBezTo>
                      <a:pt x="0" y="30"/>
                      <a:pt x="4" y="50"/>
                      <a:pt x="0" y="80"/>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1" name="Freeform 350">
                <a:extLst>
                  <a:ext uri="{FF2B5EF4-FFF2-40B4-BE49-F238E27FC236}">
                    <a16:creationId xmlns:a16="http://schemas.microsoft.com/office/drawing/2014/main" id="{4924E11F-6A3F-4252-AF59-9DCE5B3E3D64}"/>
                  </a:ext>
                </a:extLst>
              </p:cNvPr>
              <p:cNvSpPr>
                <a:spLocks/>
              </p:cNvSpPr>
              <p:nvPr/>
            </p:nvSpPr>
            <p:spPr bwMode="auto">
              <a:xfrm>
                <a:off x="3691883" y="2876981"/>
                <a:ext cx="49212" cy="49213"/>
              </a:xfrm>
              <a:custGeom>
                <a:avLst/>
                <a:gdLst>
                  <a:gd name="T0" fmla="*/ 16 w 16"/>
                  <a:gd name="T1" fmla="*/ 8 h 16"/>
                  <a:gd name="T2" fmla="*/ 7 w 16"/>
                  <a:gd name="T3" fmla="*/ 15 h 16"/>
                  <a:gd name="T4" fmla="*/ 0 w 16"/>
                  <a:gd name="T5" fmla="*/ 7 h 16"/>
                  <a:gd name="T6" fmla="*/ 9 w 16"/>
                  <a:gd name="T7" fmla="*/ 0 h 16"/>
                  <a:gd name="T8" fmla="*/ 16 w 16"/>
                  <a:gd name="T9" fmla="*/ 8 h 16"/>
                </a:gdLst>
                <a:ahLst/>
                <a:cxnLst>
                  <a:cxn ang="0">
                    <a:pos x="T0" y="T1"/>
                  </a:cxn>
                  <a:cxn ang="0">
                    <a:pos x="T2" y="T3"/>
                  </a:cxn>
                  <a:cxn ang="0">
                    <a:pos x="T4" y="T5"/>
                  </a:cxn>
                  <a:cxn ang="0">
                    <a:pos x="T6" y="T7"/>
                  </a:cxn>
                  <a:cxn ang="0">
                    <a:pos x="T8" y="T9"/>
                  </a:cxn>
                </a:cxnLst>
                <a:rect l="0" t="0" r="r" b="b"/>
                <a:pathLst>
                  <a:path w="16" h="16">
                    <a:moveTo>
                      <a:pt x="16" y="8"/>
                    </a:moveTo>
                    <a:cubicBezTo>
                      <a:pt x="15" y="13"/>
                      <a:pt x="11" y="16"/>
                      <a:pt x="7" y="15"/>
                    </a:cubicBezTo>
                    <a:cubicBezTo>
                      <a:pt x="3" y="15"/>
                      <a:pt x="0" y="11"/>
                      <a:pt x="0" y="7"/>
                    </a:cubicBezTo>
                    <a:cubicBezTo>
                      <a:pt x="0" y="3"/>
                      <a:pt x="4" y="0"/>
                      <a:pt x="9" y="0"/>
                    </a:cubicBezTo>
                    <a:cubicBezTo>
                      <a:pt x="13" y="0"/>
                      <a:pt x="16" y="4"/>
                      <a:pt x="16" y="8"/>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2" name="Freeform 351">
                <a:extLst>
                  <a:ext uri="{FF2B5EF4-FFF2-40B4-BE49-F238E27FC236}">
                    <a16:creationId xmlns:a16="http://schemas.microsoft.com/office/drawing/2014/main" id="{791126F9-8E19-4EF8-A30D-BC5276D3622C}"/>
                  </a:ext>
                </a:extLst>
              </p:cNvPr>
              <p:cNvSpPr>
                <a:spLocks/>
              </p:cNvSpPr>
              <p:nvPr/>
            </p:nvSpPr>
            <p:spPr bwMode="auto">
              <a:xfrm>
                <a:off x="3677595" y="2876981"/>
                <a:ext cx="63500" cy="247650"/>
              </a:xfrm>
              <a:custGeom>
                <a:avLst/>
                <a:gdLst>
                  <a:gd name="T0" fmla="*/ 0 w 21"/>
                  <a:gd name="T1" fmla="*/ 79 h 82"/>
                  <a:gd name="T2" fmla="*/ 9 w 21"/>
                  <a:gd name="T3" fmla="*/ 80 h 82"/>
                  <a:gd name="T4" fmla="*/ 21 w 21"/>
                  <a:gd name="T5" fmla="*/ 8 h 82"/>
                  <a:gd name="T6" fmla="*/ 14 w 21"/>
                  <a:gd name="T7" fmla="*/ 0 h 82"/>
                  <a:gd name="T8" fmla="*/ 5 w 21"/>
                  <a:gd name="T9" fmla="*/ 7 h 82"/>
                  <a:gd name="T10" fmla="*/ 0 w 21"/>
                  <a:gd name="T11" fmla="*/ 79 h 82"/>
                </a:gdLst>
                <a:ahLst/>
                <a:cxnLst>
                  <a:cxn ang="0">
                    <a:pos x="T0" y="T1"/>
                  </a:cxn>
                  <a:cxn ang="0">
                    <a:pos x="T2" y="T3"/>
                  </a:cxn>
                  <a:cxn ang="0">
                    <a:pos x="T4" y="T5"/>
                  </a:cxn>
                  <a:cxn ang="0">
                    <a:pos x="T6" y="T7"/>
                  </a:cxn>
                  <a:cxn ang="0">
                    <a:pos x="T8" y="T9"/>
                  </a:cxn>
                  <a:cxn ang="0">
                    <a:pos x="T10" y="T11"/>
                  </a:cxn>
                </a:cxnLst>
                <a:rect l="0" t="0" r="r" b="b"/>
                <a:pathLst>
                  <a:path w="21" h="82">
                    <a:moveTo>
                      <a:pt x="0" y="79"/>
                    </a:moveTo>
                    <a:cubicBezTo>
                      <a:pt x="0" y="81"/>
                      <a:pt x="9" y="82"/>
                      <a:pt x="9" y="80"/>
                    </a:cubicBezTo>
                    <a:cubicBezTo>
                      <a:pt x="21" y="8"/>
                      <a:pt x="21" y="8"/>
                      <a:pt x="21" y="8"/>
                    </a:cubicBezTo>
                    <a:cubicBezTo>
                      <a:pt x="21" y="4"/>
                      <a:pt x="18" y="0"/>
                      <a:pt x="14" y="0"/>
                    </a:cubicBezTo>
                    <a:cubicBezTo>
                      <a:pt x="9" y="0"/>
                      <a:pt x="5" y="3"/>
                      <a:pt x="5" y="7"/>
                    </a:cubicBezTo>
                    <a:cubicBezTo>
                      <a:pt x="1" y="29"/>
                      <a:pt x="4" y="50"/>
                      <a:pt x="0" y="79"/>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3" name="Freeform 352">
                <a:extLst>
                  <a:ext uri="{FF2B5EF4-FFF2-40B4-BE49-F238E27FC236}">
                    <a16:creationId xmlns:a16="http://schemas.microsoft.com/office/drawing/2014/main" id="{6D903428-A4DC-4B27-A195-E66F35AF38A3}"/>
                  </a:ext>
                </a:extLst>
              </p:cNvPr>
              <p:cNvSpPr>
                <a:spLocks/>
              </p:cNvSpPr>
              <p:nvPr/>
            </p:nvSpPr>
            <p:spPr bwMode="auto">
              <a:xfrm>
                <a:off x="3485508" y="2996043"/>
                <a:ext cx="49212" cy="47625"/>
              </a:xfrm>
              <a:custGeom>
                <a:avLst/>
                <a:gdLst>
                  <a:gd name="T0" fmla="*/ 16 w 16"/>
                  <a:gd name="T1" fmla="*/ 9 h 16"/>
                  <a:gd name="T2" fmla="*/ 7 w 16"/>
                  <a:gd name="T3" fmla="*/ 16 h 16"/>
                  <a:gd name="T4" fmla="*/ 0 w 16"/>
                  <a:gd name="T5" fmla="*/ 8 h 16"/>
                  <a:gd name="T6" fmla="*/ 8 w 16"/>
                  <a:gd name="T7" fmla="*/ 0 h 16"/>
                  <a:gd name="T8" fmla="*/ 16 w 16"/>
                  <a:gd name="T9" fmla="*/ 9 h 16"/>
                </a:gdLst>
                <a:ahLst/>
                <a:cxnLst>
                  <a:cxn ang="0">
                    <a:pos x="T0" y="T1"/>
                  </a:cxn>
                  <a:cxn ang="0">
                    <a:pos x="T2" y="T3"/>
                  </a:cxn>
                  <a:cxn ang="0">
                    <a:pos x="T4" y="T5"/>
                  </a:cxn>
                  <a:cxn ang="0">
                    <a:pos x="T6" y="T7"/>
                  </a:cxn>
                  <a:cxn ang="0">
                    <a:pos x="T8" y="T9"/>
                  </a:cxn>
                </a:cxnLst>
                <a:rect l="0" t="0" r="r" b="b"/>
                <a:pathLst>
                  <a:path w="16" h="16">
                    <a:moveTo>
                      <a:pt x="16" y="9"/>
                    </a:moveTo>
                    <a:cubicBezTo>
                      <a:pt x="15" y="13"/>
                      <a:pt x="12" y="16"/>
                      <a:pt x="7" y="16"/>
                    </a:cubicBezTo>
                    <a:cubicBezTo>
                      <a:pt x="3" y="16"/>
                      <a:pt x="0" y="12"/>
                      <a:pt x="0" y="8"/>
                    </a:cubicBezTo>
                    <a:cubicBezTo>
                      <a:pt x="0" y="3"/>
                      <a:pt x="4" y="0"/>
                      <a:pt x="8" y="0"/>
                    </a:cubicBezTo>
                    <a:cubicBezTo>
                      <a:pt x="13" y="1"/>
                      <a:pt x="16" y="5"/>
                      <a:pt x="16" y="9"/>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4" name="Freeform 353">
                <a:extLst>
                  <a:ext uri="{FF2B5EF4-FFF2-40B4-BE49-F238E27FC236}">
                    <a16:creationId xmlns:a16="http://schemas.microsoft.com/office/drawing/2014/main" id="{A9A488C2-A84B-40B0-8C23-A13E8BBEFD11}"/>
                  </a:ext>
                </a:extLst>
              </p:cNvPr>
              <p:cNvSpPr>
                <a:spLocks/>
              </p:cNvSpPr>
              <p:nvPr/>
            </p:nvSpPr>
            <p:spPr bwMode="auto">
              <a:xfrm>
                <a:off x="3461695" y="2808718"/>
                <a:ext cx="79375" cy="234950"/>
              </a:xfrm>
              <a:custGeom>
                <a:avLst/>
                <a:gdLst>
                  <a:gd name="T0" fmla="*/ 24 w 26"/>
                  <a:gd name="T1" fmla="*/ 70 h 78"/>
                  <a:gd name="T2" fmla="*/ 16 w 26"/>
                  <a:gd name="T3" fmla="*/ 78 h 78"/>
                  <a:gd name="T4" fmla="*/ 8 w 26"/>
                  <a:gd name="T5" fmla="*/ 71 h 78"/>
                  <a:gd name="T6" fmla="*/ 0 w 26"/>
                  <a:gd name="T7" fmla="*/ 14 h 78"/>
                  <a:gd name="T8" fmla="*/ 12 w 26"/>
                  <a:gd name="T9" fmla="*/ 1 h 78"/>
                  <a:gd name="T10" fmla="*/ 26 w 26"/>
                  <a:gd name="T11" fmla="*/ 13 h 78"/>
                  <a:gd name="T12" fmla="*/ 24 w 26"/>
                  <a:gd name="T13" fmla="*/ 70 h 78"/>
                </a:gdLst>
                <a:ahLst/>
                <a:cxnLst>
                  <a:cxn ang="0">
                    <a:pos x="T0" y="T1"/>
                  </a:cxn>
                  <a:cxn ang="0">
                    <a:pos x="T2" y="T3"/>
                  </a:cxn>
                  <a:cxn ang="0">
                    <a:pos x="T4" y="T5"/>
                  </a:cxn>
                  <a:cxn ang="0">
                    <a:pos x="T6" y="T7"/>
                  </a:cxn>
                  <a:cxn ang="0">
                    <a:pos x="T8" y="T9"/>
                  </a:cxn>
                  <a:cxn ang="0">
                    <a:pos x="T10" y="T11"/>
                  </a:cxn>
                  <a:cxn ang="0">
                    <a:pos x="T12" y="T13"/>
                  </a:cxn>
                </a:cxnLst>
                <a:rect l="0" t="0" r="r" b="b"/>
                <a:pathLst>
                  <a:path w="26" h="78">
                    <a:moveTo>
                      <a:pt x="24" y="70"/>
                    </a:moveTo>
                    <a:cubicBezTo>
                      <a:pt x="24" y="74"/>
                      <a:pt x="21" y="78"/>
                      <a:pt x="16" y="78"/>
                    </a:cubicBezTo>
                    <a:cubicBezTo>
                      <a:pt x="12" y="78"/>
                      <a:pt x="8" y="75"/>
                      <a:pt x="8" y="71"/>
                    </a:cubicBezTo>
                    <a:cubicBezTo>
                      <a:pt x="0" y="14"/>
                      <a:pt x="0" y="14"/>
                      <a:pt x="0" y="14"/>
                    </a:cubicBezTo>
                    <a:cubicBezTo>
                      <a:pt x="0" y="7"/>
                      <a:pt x="5" y="1"/>
                      <a:pt x="12" y="1"/>
                    </a:cubicBezTo>
                    <a:cubicBezTo>
                      <a:pt x="19" y="0"/>
                      <a:pt x="26" y="6"/>
                      <a:pt x="26" y="13"/>
                    </a:cubicBezTo>
                    <a:lnTo>
                      <a:pt x="24" y="7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5" name="Freeform 354">
                <a:extLst>
                  <a:ext uri="{FF2B5EF4-FFF2-40B4-BE49-F238E27FC236}">
                    <a16:creationId xmlns:a16="http://schemas.microsoft.com/office/drawing/2014/main" id="{8C153925-0F57-4C22-8CA3-D9CB8C190066}"/>
                  </a:ext>
                </a:extLst>
              </p:cNvPr>
              <p:cNvSpPr>
                <a:spLocks/>
              </p:cNvSpPr>
              <p:nvPr/>
            </p:nvSpPr>
            <p:spPr bwMode="auto">
              <a:xfrm>
                <a:off x="3418833" y="2796018"/>
                <a:ext cx="52387" cy="117475"/>
              </a:xfrm>
              <a:custGeom>
                <a:avLst/>
                <a:gdLst>
                  <a:gd name="T0" fmla="*/ 1 w 17"/>
                  <a:gd name="T1" fmla="*/ 17 h 39"/>
                  <a:gd name="T2" fmla="*/ 5 w 17"/>
                  <a:gd name="T3" fmla="*/ 32 h 39"/>
                  <a:gd name="T4" fmla="*/ 8 w 17"/>
                  <a:gd name="T5" fmla="*/ 34 h 39"/>
                  <a:gd name="T6" fmla="*/ 12 w 17"/>
                  <a:gd name="T7" fmla="*/ 37 h 39"/>
                  <a:gd name="T8" fmla="*/ 15 w 17"/>
                  <a:gd name="T9" fmla="*/ 38 h 39"/>
                  <a:gd name="T10" fmla="*/ 14 w 17"/>
                  <a:gd name="T11" fmla="*/ 35 h 39"/>
                  <a:gd name="T12" fmla="*/ 15 w 17"/>
                  <a:gd name="T13" fmla="*/ 31 h 39"/>
                  <a:gd name="T14" fmla="*/ 14 w 17"/>
                  <a:gd name="T15" fmla="*/ 27 h 39"/>
                  <a:gd name="T16" fmla="*/ 17 w 17"/>
                  <a:gd name="T17" fmla="*/ 27 h 39"/>
                  <a:gd name="T18" fmla="*/ 12 w 17"/>
                  <a:gd name="T19" fmla="*/ 18 h 39"/>
                  <a:gd name="T20" fmla="*/ 10 w 17"/>
                  <a:gd name="T21" fmla="*/ 17 h 39"/>
                  <a:gd name="T22" fmla="*/ 7 w 17"/>
                  <a:gd name="T23" fmla="*/ 0 h 39"/>
                  <a:gd name="T24" fmla="*/ 0 w 17"/>
                  <a:gd name="T25" fmla="*/ 6 h 39"/>
                  <a:gd name="T26" fmla="*/ 1 w 17"/>
                  <a:gd name="T27" fmla="*/ 1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39">
                    <a:moveTo>
                      <a:pt x="1" y="17"/>
                    </a:moveTo>
                    <a:cubicBezTo>
                      <a:pt x="1" y="24"/>
                      <a:pt x="2" y="26"/>
                      <a:pt x="5" y="32"/>
                    </a:cubicBezTo>
                    <a:cubicBezTo>
                      <a:pt x="6" y="36"/>
                      <a:pt x="8" y="36"/>
                      <a:pt x="8" y="34"/>
                    </a:cubicBezTo>
                    <a:cubicBezTo>
                      <a:pt x="9" y="38"/>
                      <a:pt x="12" y="39"/>
                      <a:pt x="12" y="37"/>
                    </a:cubicBezTo>
                    <a:cubicBezTo>
                      <a:pt x="12" y="37"/>
                      <a:pt x="14" y="39"/>
                      <a:pt x="15" y="38"/>
                    </a:cubicBezTo>
                    <a:cubicBezTo>
                      <a:pt x="15" y="37"/>
                      <a:pt x="14" y="35"/>
                      <a:pt x="14" y="35"/>
                    </a:cubicBezTo>
                    <a:cubicBezTo>
                      <a:pt x="15" y="35"/>
                      <a:pt x="16" y="34"/>
                      <a:pt x="15" y="31"/>
                    </a:cubicBezTo>
                    <a:cubicBezTo>
                      <a:pt x="14" y="29"/>
                      <a:pt x="14" y="27"/>
                      <a:pt x="14" y="27"/>
                    </a:cubicBezTo>
                    <a:cubicBezTo>
                      <a:pt x="15" y="29"/>
                      <a:pt x="17" y="29"/>
                      <a:pt x="17" y="27"/>
                    </a:cubicBezTo>
                    <a:cubicBezTo>
                      <a:pt x="16" y="25"/>
                      <a:pt x="14" y="21"/>
                      <a:pt x="12" y="18"/>
                    </a:cubicBezTo>
                    <a:cubicBezTo>
                      <a:pt x="11" y="17"/>
                      <a:pt x="11" y="17"/>
                      <a:pt x="10" y="17"/>
                    </a:cubicBezTo>
                    <a:cubicBezTo>
                      <a:pt x="7" y="0"/>
                      <a:pt x="7" y="0"/>
                      <a:pt x="7" y="0"/>
                    </a:cubicBezTo>
                    <a:cubicBezTo>
                      <a:pt x="0" y="6"/>
                      <a:pt x="0" y="6"/>
                      <a:pt x="0" y="6"/>
                    </a:cubicBezTo>
                    <a:lnTo>
                      <a:pt x="1" y="17"/>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6" name="Freeform 355">
                <a:extLst>
                  <a:ext uri="{FF2B5EF4-FFF2-40B4-BE49-F238E27FC236}">
                    <a16:creationId xmlns:a16="http://schemas.microsoft.com/office/drawing/2014/main" id="{CA6ECABB-995F-4878-A3C2-F488B4E41A0E}"/>
                  </a:ext>
                </a:extLst>
              </p:cNvPr>
              <p:cNvSpPr>
                <a:spLocks/>
              </p:cNvSpPr>
              <p:nvPr/>
            </p:nvSpPr>
            <p:spPr bwMode="auto">
              <a:xfrm>
                <a:off x="3461695" y="2842056"/>
                <a:ext cx="103187" cy="382588"/>
              </a:xfrm>
              <a:custGeom>
                <a:avLst/>
                <a:gdLst>
                  <a:gd name="T0" fmla="*/ 36 w 65"/>
                  <a:gd name="T1" fmla="*/ 241 h 241"/>
                  <a:gd name="T2" fmla="*/ 0 w 65"/>
                  <a:gd name="T3" fmla="*/ 241 h 241"/>
                  <a:gd name="T4" fmla="*/ 4 w 65"/>
                  <a:gd name="T5" fmla="*/ 121 h 241"/>
                  <a:gd name="T6" fmla="*/ 0 w 65"/>
                  <a:gd name="T7" fmla="*/ 0 h 241"/>
                  <a:gd name="T8" fmla="*/ 65 w 65"/>
                  <a:gd name="T9" fmla="*/ 0 h 241"/>
                  <a:gd name="T10" fmla="*/ 46 w 65"/>
                  <a:gd name="T11" fmla="*/ 121 h 241"/>
                  <a:gd name="T12" fmla="*/ 36 w 65"/>
                  <a:gd name="T13" fmla="*/ 241 h 241"/>
                </a:gdLst>
                <a:ahLst/>
                <a:cxnLst>
                  <a:cxn ang="0">
                    <a:pos x="T0" y="T1"/>
                  </a:cxn>
                  <a:cxn ang="0">
                    <a:pos x="T2" y="T3"/>
                  </a:cxn>
                  <a:cxn ang="0">
                    <a:pos x="T4" y="T5"/>
                  </a:cxn>
                  <a:cxn ang="0">
                    <a:pos x="T6" y="T7"/>
                  </a:cxn>
                  <a:cxn ang="0">
                    <a:pos x="T8" y="T9"/>
                  </a:cxn>
                  <a:cxn ang="0">
                    <a:pos x="T10" y="T11"/>
                  </a:cxn>
                  <a:cxn ang="0">
                    <a:pos x="T12" y="T13"/>
                  </a:cxn>
                </a:cxnLst>
                <a:rect l="0" t="0" r="r" b="b"/>
                <a:pathLst>
                  <a:path w="65" h="241">
                    <a:moveTo>
                      <a:pt x="36" y="241"/>
                    </a:moveTo>
                    <a:lnTo>
                      <a:pt x="0" y="241"/>
                    </a:lnTo>
                    <a:lnTo>
                      <a:pt x="4" y="121"/>
                    </a:lnTo>
                    <a:lnTo>
                      <a:pt x="0" y="0"/>
                    </a:lnTo>
                    <a:lnTo>
                      <a:pt x="65" y="0"/>
                    </a:lnTo>
                    <a:lnTo>
                      <a:pt x="46" y="121"/>
                    </a:lnTo>
                    <a:lnTo>
                      <a:pt x="36" y="241"/>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7" name="Freeform 356">
                <a:extLst>
                  <a:ext uri="{FF2B5EF4-FFF2-40B4-BE49-F238E27FC236}">
                    <a16:creationId xmlns:a16="http://schemas.microsoft.com/office/drawing/2014/main" id="{34D538A0-39B7-4419-B838-5E0BB805FF51}"/>
                  </a:ext>
                </a:extLst>
              </p:cNvPr>
              <p:cNvSpPr>
                <a:spLocks/>
              </p:cNvSpPr>
              <p:nvPr/>
            </p:nvSpPr>
            <p:spPr bwMode="auto">
              <a:xfrm>
                <a:off x="3534720" y="2808718"/>
                <a:ext cx="212725" cy="307975"/>
              </a:xfrm>
              <a:custGeom>
                <a:avLst/>
                <a:gdLst>
                  <a:gd name="T0" fmla="*/ 44 w 70"/>
                  <a:gd name="T1" fmla="*/ 102 h 102"/>
                  <a:gd name="T2" fmla="*/ 63 w 70"/>
                  <a:gd name="T3" fmla="*/ 100 h 102"/>
                  <a:gd name="T4" fmla="*/ 70 w 70"/>
                  <a:gd name="T5" fmla="*/ 33 h 102"/>
                  <a:gd name="T6" fmla="*/ 63 w 70"/>
                  <a:gd name="T7" fmla="*/ 21 h 102"/>
                  <a:gd name="T8" fmla="*/ 9 w 70"/>
                  <a:gd name="T9" fmla="*/ 0 h 102"/>
                  <a:gd name="T10" fmla="*/ 0 w 70"/>
                  <a:gd name="T11" fmla="*/ 30 h 102"/>
                  <a:gd name="T12" fmla="*/ 48 w 70"/>
                  <a:gd name="T13" fmla="*/ 42 h 102"/>
                  <a:gd name="T14" fmla="*/ 44 w 70"/>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102">
                    <a:moveTo>
                      <a:pt x="44" y="102"/>
                    </a:moveTo>
                    <a:cubicBezTo>
                      <a:pt x="63" y="100"/>
                      <a:pt x="63" y="100"/>
                      <a:pt x="63" y="100"/>
                    </a:cubicBezTo>
                    <a:cubicBezTo>
                      <a:pt x="70" y="33"/>
                      <a:pt x="70" y="33"/>
                      <a:pt x="70" y="33"/>
                    </a:cubicBezTo>
                    <a:cubicBezTo>
                      <a:pt x="70" y="28"/>
                      <a:pt x="67" y="23"/>
                      <a:pt x="63" y="21"/>
                    </a:cubicBezTo>
                    <a:cubicBezTo>
                      <a:pt x="9" y="0"/>
                      <a:pt x="9" y="0"/>
                      <a:pt x="9" y="0"/>
                    </a:cubicBezTo>
                    <a:cubicBezTo>
                      <a:pt x="0" y="30"/>
                      <a:pt x="0" y="30"/>
                      <a:pt x="0" y="30"/>
                    </a:cubicBezTo>
                    <a:cubicBezTo>
                      <a:pt x="48" y="42"/>
                      <a:pt x="48" y="42"/>
                      <a:pt x="48" y="42"/>
                    </a:cubicBezTo>
                    <a:lnTo>
                      <a:pt x="44" y="102"/>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8" name="Freeform 357">
                <a:extLst>
                  <a:ext uri="{FF2B5EF4-FFF2-40B4-BE49-F238E27FC236}">
                    <a16:creationId xmlns:a16="http://schemas.microsoft.com/office/drawing/2014/main" id="{51DC9397-58C1-4E1B-A7AE-F661F0BD8C97}"/>
                  </a:ext>
                </a:extLst>
              </p:cNvPr>
              <p:cNvSpPr>
                <a:spLocks/>
              </p:cNvSpPr>
              <p:nvPr/>
            </p:nvSpPr>
            <p:spPr bwMode="auto">
              <a:xfrm>
                <a:off x="3379145" y="2699181"/>
                <a:ext cx="55562" cy="53975"/>
              </a:xfrm>
              <a:custGeom>
                <a:avLst/>
                <a:gdLst>
                  <a:gd name="T0" fmla="*/ 12 w 18"/>
                  <a:gd name="T1" fmla="*/ 2 h 18"/>
                  <a:gd name="T2" fmla="*/ 16 w 18"/>
                  <a:gd name="T3" fmla="*/ 12 h 18"/>
                  <a:gd name="T4" fmla="*/ 5 w 18"/>
                  <a:gd name="T5" fmla="*/ 16 h 18"/>
                  <a:gd name="T6" fmla="*/ 2 w 18"/>
                  <a:gd name="T7" fmla="*/ 5 h 18"/>
                  <a:gd name="T8" fmla="*/ 12 w 18"/>
                  <a:gd name="T9" fmla="*/ 2 h 18"/>
                </a:gdLst>
                <a:ahLst/>
                <a:cxnLst>
                  <a:cxn ang="0">
                    <a:pos x="T0" y="T1"/>
                  </a:cxn>
                  <a:cxn ang="0">
                    <a:pos x="T2" y="T3"/>
                  </a:cxn>
                  <a:cxn ang="0">
                    <a:pos x="T4" y="T5"/>
                  </a:cxn>
                  <a:cxn ang="0">
                    <a:pos x="T6" y="T7"/>
                  </a:cxn>
                  <a:cxn ang="0">
                    <a:pos x="T8" y="T9"/>
                  </a:cxn>
                </a:cxnLst>
                <a:rect l="0" t="0" r="r" b="b"/>
                <a:pathLst>
                  <a:path w="18" h="18">
                    <a:moveTo>
                      <a:pt x="12" y="2"/>
                    </a:moveTo>
                    <a:cubicBezTo>
                      <a:pt x="16" y="4"/>
                      <a:pt x="18" y="8"/>
                      <a:pt x="16" y="12"/>
                    </a:cubicBezTo>
                    <a:cubicBezTo>
                      <a:pt x="14" y="16"/>
                      <a:pt x="9" y="18"/>
                      <a:pt x="5" y="16"/>
                    </a:cubicBezTo>
                    <a:cubicBezTo>
                      <a:pt x="1" y="14"/>
                      <a:pt x="0" y="9"/>
                      <a:pt x="2" y="5"/>
                    </a:cubicBezTo>
                    <a:cubicBezTo>
                      <a:pt x="4" y="1"/>
                      <a:pt x="8" y="0"/>
                      <a:pt x="12" y="2"/>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59" name="Freeform 358">
                <a:extLst>
                  <a:ext uri="{FF2B5EF4-FFF2-40B4-BE49-F238E27FC236}">
                    <a16:creationId xmlns:a16="http://schemas.microsoft.com/office/drawing/2014/main" id="{6A8B9993-7C1C-48E7-A4AA-F60AB718ADE8}"/>
                  </a:ext>
                </a:extLst>
              </p:cNvPr>
              <p:cNvSpPr>
                <a:spLocks/>
              </p:cNvSpPr>
              <p:nvPr/>
            </p:nvSpPr>
            <p:spPr bwMode="auto">
              <a:xfrm>
                <a:off x="3431533" y="2564243"/>
                <a:ext cx="76200" cy="77788"/>
              </a:xfrm>
              <a:custGeom>
                <a:avLst/>
                <a:gdLst>
                  <a:gd name="T0" fmla="*/ 22 w 25"/>
                  <a:gd name="T1" fmla="*/ 18 h 26"/>
                  <a:gd name="T2" fmla="*/ 7 w 25"/>
                  <a:gd name="T3" fmla="*/ 23 h 26"/>
                  <a:gd name="T4" fmla="*/ 3 w 25"/>
                  <a:gd name="T5" fmla="*/ 8 h 26"/>
                  <a:gd name="T6" fmla="*/ 17 w 25"/>
                  <a:gd name="T7" fmla="*/ 3 h 26"/>
                  <a:gd name="T8" fmla="*/ 22 w 25"/>
                  <a:gd name="T9" fmla="*/ 18 h 26"/>
                </a:gdLst>
                <a:ahLst/>
                <a:cxnLst>
                  <a:cxn ang="0">
                    <a:pos x="T0" y="T1"/>
                  </a:cxn>
                  <a:cxn ang="0">
                    <a:pos x="T2" y="T3"/>
                  </a:cxn>
                  <a:cxn ang="0">
                    <a:pos x="T4" y="T5"/>
                  </a:cxn>
                  <a:cxn ang="0">
                    <a:pos x="T6" y="T7"/>
                  </a:cxn>
                  <a:cxn ang="0">
                    <a:pos x="T8" y="T9"/>
                  </a:cxn>
                </a:cxnLst>
                <a:rect l="0" t="0" r="r" b="b"/>
                <a:pathLst>
                  <a:path w="25" h="26">
                    <a:moveTo>
                      <a:pt x="22" y="18"/>
                    </a:moveTo>
                    <a:cubicBezTo>
                      <a:pt x="20" y="23"/>
                      <a:pt x="13" y="26"/>
                      <a:pt x="7" y="23"/>
                    </a:cubicBezTo>
                    <a:cubicBezTo>
                      <a:pt x="2" y="20"/>
                      <a:pt x="0" y="13"/>
                      <a:pt x="3" y="8"/>
                    </a:cubicBezTo>
                    <a:cubicBezTo>
                      <a:pt x="5" y="3"/>
                      <a:pt x="12" y="0"/>
                      <a:pt x="17" y="3"/>
                    </a:cubicBezTo>
                    <a:cubicBezTo>
                      <a:pt x="23" y="6"/>
                      <a:pt x="25" y="13"/>
                      <a:pt x="22" y="18"/>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0" name="Freeform 359">
                <a:extLst>
                  <a:ext uri="{FF2B5EF4-FFF2-40B4-BE49-F238E27FC236}">
                    <a16:creationId xmlns:a16="http://schemas.microsoft.com/office/drawing/2014/main" id="{6353D51F-D92A-4E90-B8E6-451CE9EA45BF}"/>
                  </a:ext>
                </a:extLst>
              </p:cNvPr>
              <p:cNvSpPr>
                <a:spLocks/>
              </p:cNvSpPr>
              <p:nvPr/>
            </p:nvSpPr>
            <p:spPr bwMode="auto">
              <a:xfrm>
                <a:off x="3385495" y="2588056"/>
                <a:ext cx="112712" cy="147638"/>
              </a:xfrm>
              <a:custGeom>
                <a:avLst/>
                <a:gdLst>
                  <a:gd name="T0" fmla="*/ 35 w 71"/>
                  <a:gd name="T1" fmla="*/ 0 h 93"/>
                  <a:gd name="T2" fmla="*/ 0 w 71"/>
                  <a:gd name="T3" fmla="*/ 80 h 93"/>
                  <a:gd name="T4" fmla="*/ 27 w 71"/>
                  <a:gd name="T5" fmla="*/ 93 h 93"/>
                  <a:gd name="T6" fmla="*/ 71 w 71"/>
                  <a:gd name="T7" fmla="*/ 19 h 93"/>
                  <a:gd name="T8" fmla="*/ 35 w 71"/>
                  <a:gd name="T9" fmla="*/ 0 h 93"/>
                </a:gdLst>
                <a:ahLst/>
                <a:cxnLst>
                  <a:cxn ang="0">
                    <a:pos x="T0" y="T1"/>
                  </a:cxn>
                  <a:cxn ang="0">
                    <a:pos x="T2" y="T3"/>
                  </a:cxn>
                  <a:cxn ang="0">
                    <a:pos x="T4" y="T5"/>
                  </a:cxn>
                  <a:cxn ang="0">
                    <a:pos x="T6" y="T7"/>
                  </a:cxn>
                  <a:cxn ang="0">
                    <a:pos x="T8" y="T9"/>
                  </a:cxn>
                </a:cxnLst>
                <a:rect l="0" t="0" r="r" b="b"/>
                <a:pathLst>
                  <a:path w="71" h="93">
                    <a:moveTo>
                      <a:pt x="35" y="0"/>
                    </a:moveTo>
                    <a:lnTo>
                      <a:pt x="0" y="80"/>
                    </a:lnTo>
                    <a:lnTo>
                      <a:pt x="27" y="93"/>
                    </a:lnTo>
                    <a:lnTo>
                      <a:pt x="71" y="19"/>
                    </a:lnTo>
                    <a:lnTo>
                      <a:pt x="35" y="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1" name="Freeform 360">
                <a:extLst>
                  <a:ext uri="{FF2B5EF4-FFF2-40B4-BE49-F238E27FC236}">
                    <a16:creationId xmlns:a16="http://schemas.microsoft.com/office/drawing/2014/main" id="{E82F6E55-BC67-4872-A217-2C3922B6CBCE}"/>
                  </a:ext>
                </a:extLst>
              </p:cNvPr>
              <p:cNvSpPr>
                <a:spLocks/>
              </p:cNvSpPr>
              <p:nvPr/>
            </p:nvSpPr>
            <p:spPr bwMode="auto">
              <a:xfrm>
                <a:off x="3412483" y="2832531"/>
                <a:ext cx="39687" cy="17463"/>
              </a:xfrm>
              <a:custGeom>
                <a:avLst/>
                <a:gdLst>
                  <a:gd name="T0" fmla="*/ 25 w 25"/>
                  <a:gd name="T1" fmla="*/ 8 h 11"/>
                  <a:gd name="T2" fmla="*/ 2 w 25"/>
                  <a:gd name="T3" fmla="*/ 11 h 11"/>
                  <a:gd name="T4" fmla="*/ 0 w 25"/>
                  <a:gd name="T5" fmla="*/ 6 h 11"/>
                  <a:gd name="T6" fmla="*/ 23 w 25"/>
                  <a:gd name="T7" fmla="*/ 0 h 11"/>
                  <a:gd name="T8" fmla="*/ 25 w 25"/>
                  <a:gd name="T9" fmla="*/ 8 h 11"/>
                </a:gdLst>
                <a:ahLst/>
                <a:cxnLst>
                  <a:cxn ang="0">
                    <a:pos x="T0" y="T1"/>
                  </a:cxn>
                  <a:cxn ang="0">
                    <a:pos x="T2" y="T3"/>
                  </a:cxn>
                  <a:cxn ang="0">
                    <a:pos x="T4" y="T5"/>
                  </a:cxn>
                  <a:cxn ang="0">
                    <a:pos x="T6" y="T7"/>
                  </a:cxn>
                  <a:cxn ang="0">
                    <a:pos x="T8" y="T9"/>
                  </a:cxn>
                </a:cxnLst>
                <a:rect l="0" t="0" r="r" b="b"/>
                <a:pathLst>
                  <a:path w="25" h="11">
                    <a:moveTo>
                      <a:pt x="25" y="8"/>
                    </a:moveTo>
                    <a:lnTo>
                      <a:pt x="2" y="11"/>
                    </a:lnTo>
                    <a:lnTo>
                      <a:pt x="0" y="6"/>
                    </a:lnTo>
                    <a:lnTo>
                      <a:pt x="23" y="0"/>
                    </a:lnTo>
                    <a:lnTo>
                      <a:pt x="25" y="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2" name="Freeform 361">
                <a:extLst>
                  <a:ext uri="{FF2B5EF4-FFF2-40B4-BE49-F238E27FC236}">
                    <a16:creationId xmlns:a16="http://schemas.microsoft.com/office/drawing/2014/main" id="{4462B339-F388-415F-94B3-067DA71F0F4F}"/>
                  </a:ext>
                </a:extLst>
              </p:cNvPr>
              <p:cNvSpPr>
                <a:spLocks/>
              </p:cNvSpPr>
              <p:nvPr/>
            </p:nvSpPr>
            <p:spPr bwMode="auto">
              <a:xfrm>
                <a:off x="3379145" y="2699181"/>
                <a:ext cx="55562" cy="52388"/>
              </a:xfrm>
              <a:custGeom>
                <a:avLst/>
                <a:gdLst>
                  <a:gd name="T0" fmla="*/ 11 w 18"/>
                  <a:gd name="T1" fmla="*/ 16 h 17"/>
                  <a:gd name="T2" fmla="*/ 1 w 18"/>
                  <a:gd name="T3" fmla="*/ 11 h 17"/>
                  <a:gd name="T4" fmla="*/ 7 w 18"/>
                  <a:gd name="T5" fmla="*/ 1 h 17"/>
                  <a:gd name="T6" fmla="*/ 17 w 18"/>
                  <a:gd name="T7" fmla="*/ 7 h 17"/>
                  <a:gd name="T8" fmla="*/ 11 w 18"/>
                  <a:gd name="T9" fmla="*/ 16 h 17"/>
                </a:gdLst>
                <a:ahLst/>
                <a:cxnLst>
                  <a:cxn ang="0">
                    <a:pos x="T0" y="T1"/>
                  </a:cxn>
                  <a:cxn ang="0">
                    <a:pos x="T2" y="T3"/>
                  </a:cxn>
                  <a:cxn ang="0">
                    <a:pos x="T4" y="T5"/>
                  </a:cxn>
                  <a:cxn ang="0">
                    <a:pos x="T6" y="T7"/>
                  </a:cxn>
                  <a:cxn ang="0">
                    <a:pos x="T8" y="T9"/>
                  </a:cxn>
                </a:cxnLst>
                <a:rect l="0" t="0" r="r" b="b"/>
                <a:pathLst>
                  <a:path w="18" h="17">
                    <a:moveTo>
                      <a:pt x="11" y="16"/>
                    </a:moveTo>
                    <a:cubicBezTo>
                      <a:pt x="7" y="17"/>
                      <a:pt x="2" y="15"/>
                      <a:pt x="1" y="11"/>
                    </a:cubicBezTo>
                    <a:cubicBezTo>
                      <a:pt x="0" y="6"/>
                      <a:pt x="3" y="2"/>
                      <a:pt x="7" y="1"/>
                    </a:cubicBezTo>
                    <a:cubicBezTo>
                      <a:pt x="11" y="0"/>
                      <a:pt x="16" y="2"/>
                      <a:pt x="17" y="7"/>
                    </a:cubicBezTo>
                    <a:cubicBezTo>
                      <a:pt x="18" y="11"/>
                      <a:pt x="15" y="15"/>
                      <a:pt x="11" y="16"/>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3" name="Freeform 362">
                <a:extLst>
                  <a:ext uri="{FF2B5EF4-FFF2-40B4-BE49-F238E27FC236}">
                    <a16:creationId xmlns:a16="http://schemas.microsoft.com/office/drawing/2014/main" id="{1021B10E-C159-40C0-9D9A-D9AEC49D5150}"/>
                  </a:ext>
                </a:extLst>
              </p:cNvPr>
              <p:cNvSpPr>
                <a:spLocks/>
              </p:cNvSpPr>
              <p:nvPr/>
            </p:nvSpPr>
            <p:spPr bwMode="auto">
              <a:xfrm>
                <a:off x="3382320" y="2721406"/>
                <a:ext cx="69850" cy="120650"/>
              </a:xfrm>
              <a:custGeom>
                <a:avLst/>
                <a:gdLst>
                  <a:gd name="T0" fmla="*/ 44 w 44"/>
                  <a:gd name="T1" fmla="*/ 70 h 76"/>
                  <a:gd name="T2" fmla="*/ 31 w 44"/>
                  <a:gd name="T3" fmla="*/ 0 h 76"/>
                  <a:gd name="T4" fmla="*/ 0 w 44"/>
                  <a:gd name="T5" fmla="*/ 7 h 76"/>
                  <a:gd name="T6" fmla="*/ 18 w 44"/>
                  <a:gd name="T7" fmla="*/ 76 h 76"/>
                  <a:gd name="T8" fmla="*/ 44 w 44"/>
                  <a:gd name="T9" fmla="*/ 70 h 76"/>
                </a:gdLst>
                <a:ahLst/>
                <a:cxnLst>
                  <a:cxn ang="0">
                    <a:pos x="T0" y="T1"/>
                  </a:cxn>
                  <a:cxn ang="0">
                    <a:pos x="T2" y="T3"/>
                  </a:cxn>
                  <a:cxn ang="0">
                    <a:pos x="T4" y="T5"/>
                  </a:cxn>
                  <a:cxn ang="0">
                    <a:pos x="T6" y="T7"/>
                  </a:cxn>
                  <a:cxn ang="0">
                    <a:pos x="T8" y="T9"/>
                  </a:cxn>
                </a:cxnLst>
                <a:rect l="0" t="0" r="r" b="b"/>
                <a:pathLst>
                  <a:path w="44" h="76">
                    <a:moveTo>
                      <a:pt x="44" y="70"/>
                    </a:moveTo>
                    <a:lnTo>
                      <a:pt x="31" y="0"/>
                    </a:lnTo>
                    <a:lnTo>
                      <a:pt x="0" y="7"/>
                    </a:lnTo>
                    <a:lnTo>
                      <a:pt x="18" y="76"/>
                    </a:lnTo>
                    <a:lnTo>
                      <a:pt x="44" y="7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4" name="Freeform 363">
                <a:extLst>
                  <a:ext uri="{FF2B5EF4-FFF2-40B4-BE49-F238E27FC236}">
                    <a16:creationId xmlns:a16="http://schemas.microsoft.com/office/drawing/2014/main" id="{F96DEFCF-1248-4319-95E7-46E41F9F0A98}"/>
                  </a:ext>
                </a:extLst>
              </p:cNvPr>
              <p:cNvSpPr>
                <a:spLocks/>
              </p:cNvSpPr>
              <p:nvPr/>
            </p:nvSpPr>
            <p:spPr bwMode="auto">
              <a:xfrm>
                <a:off x="3631558" y="2753156"/>
                <a:ext cx="49212" cy="122238"/>
              </a:xfrm>
              <a:custGeom>
                <a:avLst/>
                <a:gdLst>
                  <a:gd name="T0" fmla="*/ 16 w 16"/>
                  <a:gd name="T1" fmla="*/ 16 h 40"/>
                  <a:gd name="T2" fmla="*/ 13 w 16"/>
                  <a:gd name="T3" fmla="*/ 32 h 40"/>
                  <a:gd name="T4" fmla="*/ 10 w 16"/>
                  <a:gd name="T5" fmla="*/ 34 h 40"/>
                  <a:gd name="T6" fmla="*/ 6 w 16"/>
                  <a:gd name="T7" fmla="*/ 37 h 40"/>
                  <a:gd name="T8" fmla="*/ 4 w 16"/>
                  <a:gd name="T9" fmla="*/ 38 h 40"/>
                  <a:gd name="T10" fmla="*/ 4 w 16"/>
                  <a:gd name="T11" fmla="*/ 35 h 40"/>
                  <a:gd name="T12" fmla="*/ 3 w 16"/>
                  <a:gd name="T13" fmla="*/ 31 h 40"/>
                  <a:gd name="T14" fmla="*/ 4 w 16"/>
                  <a:gd name="T15" fmla="*/ 27 h 40"/>
                  <a:gd name="T16" fmla="*/ 0 w 16"/>
                  <a:gd name="T17" fmla="*/ 28 h 40"/>
                  <a:gd name="T18" fmla="*/ 5 w 16"/>
                  <a:gd name="T19" fmla="*/ 18 h 40"/>
                  <a:gd name="T20" fmla="*/ 6 w 16"/>
                  <a:gd name="T21" fmla="*/ 17 h 40"/>
                  <a:gd name="T22" fmla="*/ 8 w 16"/>
                  <a:gd name="T23" fmla="*/ 0 h 40"/>
                  <a:gd name="T24" fmla="*/ 16 w 16"/>
                  <a:gd name="T25" fmla="*/ 5 h 40"/>
                  <a:gd name="T26" fmla="*/ 16 w 16"/>
                  <a:gd name="T27"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40">
                    <a:moveTo>
                      <a:pt x="16" y="16"/>
                    </a:moveTo>
                    <a:cubicBezTo>
                      <a:pt x="16" y="24"/>
                      <a:pt x="15" y="26"/>
                      <a:pt x="13" y="32"/>
                    </a:cubicBezTo>
                    <a:cubicBezTo>
                      <a:pt x="12" y="36"/>
                      <a:pt x="10" y="36"/>
                      <a:pt x="10" y="34"/>
                    </a:cubicBezTo>
                    <a:cubicBezTo>
                      <a:pt x="9" y="38"/>
                      <a:pt x="6" y="40"/>
                      <a:pt x="6" y="37"/>
                    </a:cubicBezTo>
                    <a:cubicBezTo>
                      <a:pt x="6" y="38"/>
                      <a:pt x="5" y="39"/>
                      <a:pt x="4" y="38"/>
                    </a:cubicBezTo>
                    <a:cubicBezTo>
                      <a:pt x="3" y="38"/>
                      <a:pt x="4" y="36"/>
                      <a:pt x="4" y="35"/>
                    </a:cubicBezTo>
                    <a:cubicBezTo>
                      <a:pt x="3" y="35"/>
                      <a:pt x="2" y="34"/>
                      <a:pt x="3" y="31"/>
                    </a:cubicBezTo>
                    <a:cubicBezTo>
                      <a:pt x="4" y="29"/>
                      <a:pt x="4" y="27"/>
                      <a:pt x="4" y="27"/>
                    </a:cubicBezTo>
                    <a:cubicBezTo>
                      <a:pt x="2" y="29"/>
                      <a:pt x="1" y="29"/>
                      <a:pt x="0" y="28"/>
                    </a:cubicBezTo>
                    <a:cubicBezTo>
                      <a:pt x="2" y="26"/>
                      <a:pt x="3" y="21"/>
                      <a:pt x="5" y="18"/>
                    </a:cubicBezTo>
                    <a:cubicBezTo>
                      <a:pt x="5" y="18"/>
                      <a:pt x="6" y="17"/>
                      <a:pt x="6" y="17"/>
                    </a:cubicBezTo>
                    <a:cubicBezTo>
                      <a:pt x="8" y="0"/>
                      <a:pt x="8" y="0"/>
                      <a:pt x="8" y="0"/>
                    </a:cubicBezTo>
                    <a:cubicBezTo>
                      <a:pt x="16" y="5"/>
                      <a:pt x="16" y="5"/>
                      <a:pt x="16" y="5"/>
                    </a:cubicBezTo>
                    <a:lnTo>
                      <a:pt x="16" y="16"/>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5" name="Freeform 364">
                <a:extLst>
                  <a:ext uri="{FF2B5EF4-FFF2-40B4-BE49-F238E27FC236}">
                    <a16:creationId xmlns:a16="http://schemas.microsoft.com/office/drawing/2014/main" id="{D1704B8F-4A44-4BCD-AAB4-F310EA51ED3A}"/>
                  </a:ext>
                </a:extLst>
              </p:cNvPr>
              <p:cNvSpPr>
                <a:spLocks/>
              </p:cNvSpPr>
              <p:nvPr/>
            </p:nvSpPr>
            <p:spPr bwMode="auto">
              <a:xfrm>
                <a:off x="3658545" y="2665843"/>
                <a:ext cx="55562" cy="52388"/>
              </a:xfrm>
              <a:custGeom>
                <a:avLst/>
                <a:gdLst>
                  <a:gd name="T0" fmla="*/ 4 w 18"/>
                  <a:gd name="T1" fmla="*/ 3 h 17"/>
                  <a:gd name="T2" fmla="*/ 3 w 18"/>
                  <a:gd name="T3" fmla="*/ 14 h 17"/>
                  <a:gd name="T4" fmla="*/ 14 w 18"/>
                  <a:gd name="T5" fmla="*/ 14 h 17"/>
                  <a:gd name="T6" fmla="*/ 15 w 18"/>
                  <a:gd name="T7" fmla="*/ 3 h 17"/>
                  <a:gd name="T8" fmla="*/ 4 w 18"/>
                  <a:gd name="T9" fmla="*/ 3 h 17"/>
                </a:gdLst>
                <a:ahLst/>
                <a:cxnLst>
                  <a:cxn ang="0">
                    <a:pos x="T0" y="T1"/>
                  </a:cxn>
                  <a:cxn ang="0">
                    <a:pos x="T2" y="T3"/>
                  </a:cxn>
                  <a:cxn ang="0">
                    <a:pos x="T4" y="T5"/>
                  </a:cxn>
                  <a:cxn ang="0">
                    <a:pos x="T6" y="T7"/>
                  </a:cxn>
                  <a:cxn ang="0">
                    <a:pos x="T8" y="T9"/>
                  </a:cxn>
                </a:cxnLst>
                <a:rect l="0" t="0" r="r" b="b"/>
                <a:pathLst>
                  <a:path w="18" h="17">
                    <a:moveTo>
                      <a:pt x="4" y="3"/>
                    </a:moveTo>
                    <a:cubicBezTo>
                      <a:pt x="0" y="6"/>
                      <a:pt x="0" y="11"/>
                      <a:pt x="3" y="14"/>
                    </a:cubicBezTo>
                    <a:cubicBezTo>
                      <a:pt x="6" y="17"/>
                      <a:pt x="11" y="17"/>
                      <a:pt x="14" y="14"/>
                    </a:cubicBezTo>
                    <a:cubicBezTo>
                      <a:pt x="18" y="11"/>
                      <a:pt x="18" y="6"/>
                      <a:pt x="15" y="3"/>
                    </a:cubicBezTo>
                    <a:cubicBezTo>
                      <a:pt x="12" y="0"/>
                      <a:pt x="7" y="0"/>
                      <a:pt x="4" y="3"/>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6" name="Freeform 365">
                <a:extLst>
                  <a:ext uri="{FF2B5EF4-FFF2-40B4-BE49-F238E27FC236}">
                    <a16:creationId xmlns:a16="http://schemas.microsoft.com/office/drawing/2014/main" id="{05751524-8A30-47F8-80C5-A4362D879305}"/>
                  </a:ext>
                </a:extLst>
              </p:cNvPr>
              <p:cNvSpPr>
                <a:spLocks/>
              </p:cNvSpPr>
              <p:nvPr/>
            </p:nvSpPr>
            <p:spPr bwMode="auto">
              <a:xfrm>
                <a:off x="3564883" y="2564243"/>
                <a:ext cx="73025" cy="74613"/>
              </a:xfrm>
              <a:custGeom>
                <a:avLst/>
                <a:gdLst>
                  <a:gd name="T0" fmla="*/ 4 w 24"/>
                  <a:gd name="T1" fmla="*/ 20 h 25"/>
                  <a:gd name="T2" fmla="*/ 20 w 24"/>
                  <a:gd name="T3" fmla="*/ 21 h 25"/>
                  <a:gd name="T4" fmla="*/ 20 w 24"/>
                  <a:gd name="T5" fmla="*/ 5 h 25"/>
                  <a:gd name="T6" fmla="*/ 5 w 24"/>
                  <a:gd name="T7" fmla="*/ 5 h 25"/>
                  <a:gd name="T8" fmla="*/ 4 w 24"/>
                  <a:gd name="T9" fmla="*/ 20 h 25"/>
                </a:gdLst>
                <a:ahLst/>
                <a:cxnLst>
                  <a:cxn ang="0">
                    <a:pos x="T0" y="T1"/>
                  </a:cxn>
                  <a:cxn ang="0">
                    <a:pos x="T2" y="T3"/>
                  </a:cxn>
                  <a:cxn ang="0">
                    <a:pos x="T4" y="T5"/>
                  </a:cxn>
                  <a:cxn ang="0">
                    <a:pos x="T6" y="T7"/>
                  </a:cxn>
                  <a:cxn ang="0">
                    <a:pos x="T8" y="T9"/>
                  </a:cxn>
                </a:cxnLst>
                <a:rect l="0" t="0" r="r" b="b"/>
                <a:pathLst>
                  <a:path w="24" h="25">
                    <a:moveTo>
                      <a:pt x="4" y="20"/>
                    </a:moveTo>
                    <a:cubicBezTo>
                      <a:pt x="8" y="25"/>
                      <a:pt x="15" y="25"/>
                      <a:pt x="20" y="21"/>
                    </a:cubicBezTo>
                    <a:cubicBezTo>
                      <a:pt x="24" y="16"/>
                      <a:pt x="24" y="10"/>
                      <a:pt x="20" y="5"/>
                    </a:cubicBezTo>
                    <a:cubicBezTo>
                      <a:pt x="16" y="1"/>
                      <a:pt x="9" y="0"/>
                      <a:pt x="5" y="5"/>
                    </a:cubicBezTo>
                    <a:cubicBezTo>
                      <a:pt x="0" y="9"/>
                      <a:pt x="0" y="16"/>
                      <a:pt x="4" y="20"/>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7" name="Freeform 366">
                <a:extLst>
                  <a:ext uri="{FF2B5EF4-FFF2-40B4-BE49-F238E27FC236}">
                    <a16:creationId xmlns:a16="http://schemas.microsoft.com/office/drawing/2014/main" id="{B43697F2-2EC6-46BD-ABE4-DE08CCAA1E5C}"/>
                  </a:ext>
                </a:extLst>
              </p:cNvPr>
              <p:cNvSpPr>
                <a:spLocks/>
              </p:cNvSpPr>
              <p:nvPr/>
            </p:nvSpPr>
            <p:spPr bwMode="auto">
              <a:xfrm>
                <a:off x="3577583" y="2578531"/>
                <a:ext cx="127000" cy="130175"/>
              </a:xfrm>
              <a:custGeom>
                <a:avLst/>
                <a:gdLst>
                  <a:gd name="T0" fmla="*/ 30 w 80"/>
                  <a:gd name="T1" fmla="*/ 0 h 82"/>
                  <a:gd name="T2" fmla="*/ 80 w 80"/>
                  <a:gd name="T3" fmla="*/ 61 h 82"/>
                  <a:gd name="T4" fmla="*/ 57 w 80"/>
                  <a:gd name="T5" fmla="*/ 82 h 82"/>
                  <a:gd name="T6" fmla="*/ 0 w 80"/>
                  <a:gd name="T7" fmla="*/ 29 h 82"/>
                  <a:gd name="T8" fmla="*/ 30 w 80"/>
                  <a:gd name="T9" fmla="*/ 0 h 82"/>
                </a:gdLst>
                <a:ahLst/>
                <a:cxnLst>
                  <a:cxn ang="0">
                    <a:pos x="T0" y="T1"/>
                  </a:cxn>
                  <a:cxn ang="0">
                    <a:pos x="T2" y="T3"/>
                  </a:cxn>
                  <a:cxn ang="0">
                    <a:pos x="T4" y="T5"/>
                  </a:cxn>
                  <a:cxn ang="0">
                    <a:pos x="T6" y="T7"/>
                  </a:cxn>
                  <a:cxn ang="0">
                    <a:pos x="T8" y="T9"/>
                  </a:cxn>
                </a:cxnLst>
                <a:rect l="0" t="0" r="r" b="b"/>
                <a:pathLst>
                  <a:path w="80" h="82">
                    <a:moveTo>
                      <a:pt x="30" y="0"/>
                    </a:moveTo>
                    <a:lnTo>
                      <a:pt x="80" y="61"/>
                    </a:lnTo>
                    <a:lnTo>
                      <a:pt x="57" y="82"/>
                    </a:lnTo>
                    <a:lnTo>
                      <a:pt x="0" y="29"/>
                    </a:lnTo>
                    <a:lnTo>
                      <a:pt x="30" y="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8" name="Freeform 367">
                <a:extLst>
                  <a:ext uri="{FF2B5EF4-FFF2-40B4-BE49-F238E27FC236}">
                    <a16:creationId xmlns:a16="http://schemas.microsoft.com/office/drawing/2014/main" id="{1482BE7F-640E-4A47-B8F4-08F13CD8F1F8}"/>
                  </a:ext>
                </a:extLst>
              </p:cNvPr>
              <p:cNvSpPr>
                <a:spLocks/>
              </p:cNvSpPr>
              <p:nvPr/>
            </p:nvSpPr>
            <p:spPr bwMode="auto">
              <a:xfrm>
                <a:off x="3647433" y="2789668"/>
                <a:ext cx="41275" cy="19050"/>
              </a:xfrm>
              <a:custGeom>
                <a:avLst/>
                <a:gdLst>
                  <a:gd name="T0" fmla="*/ 0 w 26"/>
                  <a:gd name="T1" fmla="*/ 8 h 12"/>
                  <a:gd name="T2" fmla="*/ 24 w 26"/>
                  <a:gd name="T3" fmla="*/ 12 h 12"/>
                  <a:gd name="T4" fmla="*/ 26 w 26"/>
                  <a:gd name="T5" fmla="*/ 4 h 12"/>
                  <a:gd name="T6" fmla="*/ 2 w 26"/>
                  <a:gd name="T7" fmla="*/ 0 h 12"/>
                  <a:gd name="T8" fmla="*/ 0 w 26"/>
                  <a:gd name="T9" fmla="*/ 8 h 12"/>
                </a:gdLst>
                <a:ahLst/>
                <a:cxnLst>
                  <a:cxn ang="0">
                    <a:pos x="T0" y="T1"/>
                  </a:cxn>
                  <a:cxn ang="0">
                    <a:pos x="T2" y="T3"/>
                  </a:cxn>
                  <a:cxn ang="0">
                    <a:pos x="T4" y="T5"/>
                  </a:cxn>
                  <a:cxn ang="0">
                    <a:pos x="T6" y="T7"/>
                  </a:cxn>
                  <a:cxn ang="0">
                    <a:pos x="T8" y="T9"/>
                  </a:cxn>
                </a:cxnLst>
                <a:rect l="0" t="0" r="r" b="b"/>
                <a:pathLst>
                  <a:path w="26" h="12">
                    <a:moveTo>
                      <a:pt x="0" y="8"/>
                    </a:moveTo>
                    <a:lnTo>
                      <a:pt x="24" y="12"/>
                    </a:lnTo>
                    <a:lnTo>
                      <a:pt x="26" y="4"/>
                    </a:lnTo>
                    <a:lnTo>
                      <a:pt x="2" y="0"/>
                    </a:lnTo>
                    <a:lnTo>
                      <a:pt x="0" y="8"/>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69" name="Freeform 368">
                <a:extLst>
                  <a:ext uri="{FF2B5EF4-FFF2-40B4-BE49-F238E27FC236}">
                    <a16:creationId xmlns:a16="http://schemas.microsoft.com/office/drawing/2014/main" id="{9F4FF36F-5FA6-44C6-A507-9FADCD321B7E}"/>
                  </a:ext>
                </a:extLst>
              </p:cNvPr>
              <p:cNvSpPr>
                <a:spLocks/>
              </p:cNvSpPr>
              <p:nvPr/>
            </p:nvSpPr>
            <p:spPr bwMode="auto">
              <a:xfrm>
                <a:off x="3658545" y="2665843"/>
                <a:ext cx="55562" cy="52388"/>
              </a:xfrm>
              <a:custGeom>
                <a:avLst/>
                <a:gdLst>
                  <a:gd name="T0" fmla="*/ 8 w 18"/>
                  <a:gd name="T1" fmla="*/ 16 h 17"/>
                  <a:gd name="T2" fmla="*/ 17 w 18"/>
                  <a:gd name="T3" fmla="*/ 10 h 17"/>
                  <a:gd name="T4" fmla="*/ 11 w 18"/>
                  <a:gd name="T5" fmla="*/ 1 h 17"/>
                  <a:gd name="T6" fmla="*/ 1 w 18"/>
                  <a:gd name="T7" fmla="*/ 7 h 17"/>
                  <a:gd name="T8" fmla="*/ 8 w 18"/>
                  <a:gd name="T9" fmla="*/ 16 h 17"/>
                </a:gdLst>
                <a:ahLst/>
                <a:cxnLst>
                  <a:cxn ang="0">
                    <a:pos x="T0" y="T1"/>
                  </a:cxn>
                  <a:cxn ang="0">
                    <a:pos x="T2" y="T3"/>
                  </a:cxn>
                  <a:cxn ang="0">
                    <a:pos x="T4" y="T5"/>
                  </a:cxn>
                  <a:cxn ang="0">
                    <a:pos x="T6" y="T7"/>
                  </a:cxn>
                  <a:cxn ang="0">
                    <a:pos x="T8" y="T9"/>
                  </a:cxn>
                </a:cxnLst>
                <a:rect l="0" t="0" r="r" b="b"/>
                <a:pathLst>
                  <a:path w="18" h="17">
                    <a:moveTo>
                      <a:pt x="8" y="16"/>
                    </a:moveTo>
                    <a:cubicBezTo>
                      <a:pt x="12" y="17"/>
                      <a:pt x="16" y="14"/>
                      <a:pt x="17" y="10"/>
                    </a:cubicBezTo>
                    <a:cubicBezTo>
                      <a:pt x="18" y="6"/>
                      <a:pt x="15" y="1"/>
                      <a:pt x="11" y="1"/>
                    </a:cubicBezTo>
                    <a:cubicBezTo>
                      <a:pt x="6" y="0"/>
                      <a:pt x="2" y="3"/>
                      <a:pt x="1" y="7"/>
                    </a:cubicBezTo>
                    <a:cubicBezTo>
                      <a:pt x="0" y="11"/>
                      <a:pt x="3" y="16"/>
                      <a:pt x="8" y="16"/>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0" name="Freeform 369">
                <a:extLst>
                  <a:ext uri="{FF2B5EF4-FFF2-40B4-BE49-F238E27FC236}">
                    <a16:creationId xmlns:a16="http://schemas.microsoft.com/office/drawing/2014/main" id="{E3217640-551D-44EE-9483-B7EF310FAD44}"/>
                  </a:ext>
                </a:extLst>
              </p:cNvPr>
              <p:cNvSpPr>
                <a:spLocks/>
              </p:cNvSpPr>
              <p:nvPr/>
            </p:nvSpPr>
            <p:spPr bwMode="auto">
              <a:xfrm>
                <a:off x="3650608" y="2688068"/>
                <a:ext cx="60325" cy="107950"/>
              </a:xfrm>
              <a:custGeom>
                <a:avLst/>
                <a:gdLst>
                  <a:gd name="T0" fmla="*/ 0 w 38"/>
                  <a:gd name="T1" fmla="*/ 64 h 68"/>
                  <a:gd name="T2" fmla="*/ 7 w 38"/>
                  <a:gd name="T3" fmla="*/ 0 h 68"/>
                  <a:gd name="T4" fmla="*/ 38 w 38"/>
                  <a:gd name="T5" fmla="*/ 5 h 68"/>
                  <a:gd name="T6" fmla="*/ 26 w 38"/>
                  <a:gd name="T7" fmla="*/ 68 h 68"/>
                  <a:gd name="T8" fmla="*/ 0 w 38"/>
                  <a:gd name="T9" fmla="*/ 64 h 68"/>
                </a:gdLst>
                <a:ahLst/>
                <a:cxnLst>
                  <a:cxn ang="0">
                    <a:pos x="T0" y="T1"/>
                  </a:cxn>
                  <a:cxn ang="0">
                    <a:pos x="T2" y="T3"/>
                  </a:cxn>
                  <a:cxn ang="0">
                    <a:pos x="T4" y="T5"/>
                  </a:cxn>
                  <a:cxn ang="0">
                    <a:pos x="T6" y="T7"/>
                  </a:cxn>
                  <a:cxn ang="0">
                    <a:pos x="T8" y="T9"/>
                  </a:cxn>
                </a:cxnLst>
                <a:rect l="0" t="0" r="r" b="b"/>
                <a:pathLst>
                  <a:path w="38" h="68">
                    <a:moveTo>
                      <a:pt x="0" y="64"/>
                    </a:moveTo>
                    <a:lnTo>
                      <a:pt x="7" y="0"/>
                    </a:lnTo>
                    <a:lnTo>
                      <a:pt x="38" y="5"/>
                    </a:lnTo>
                    <a:lnTo>
                      <a:pt x="26" y="68"/>
                    </a:lnTo>
                    <a:lnTo>
                      <a:pt x="0" y="64"/>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1" name="Freeform 370">
                <a:extLst>
                  <a:ext uri="{FF2B5EF4-FFF2-40B4-BE49-F238E27FC236}">
                    <a16:creationId xmlns:a16="http://schemas.microsoft.com/office/drawing/2014/main" id="{A613BD0C-4F77-45D9-8D23-F50B3587D2CE}"/>
                  </a:ext>
                </a:extLst>
              </p:cNvPr>
              <p:cNvSpPr>
                <a:spLocks/>
              </p:cNvSpPr>
              <p:nvPr/>
            </p:nvSpPr>
            <p:spPr bwMode="auto">
              <a:xfrm>
                <a:off x="3452170" y="2561068"/>
                <a:ext cx="179387" cy="304800"/>
              </a:xfrm>
              <a:custGeom>
                <a:avLst/>
                <a:gdLst>
                  <a:gd name="T0" fmla="*/ 113 w 113"/>
                  <a:gd name="T1" fmla="*/ 173 h 192"/>
                  <a:gd name="T2" fmla="*/ 56 w 113"/>
                  <a:gd name="T3" fmla="*/ 192 h 192"/>
                  <a:gd name="T4" fmla="*/ 0 w 113"/>
                  <a:gd name="T5" fmla="*/ 192 h 192"/>
                  <a:gd name="T6" fmla="*/ 12 w 113"/>
                  <a:gd name="T7" fmla="*/ 118 h 192"/>
                  <a:gd name="T8" fmla="*/ 2 w 113"/>
                  <a:gd name="T9" fmla="*/ 51 h 192"/>
                  <a:gd name="T10" fmla="*/ 8 w 113"/>
                  <a:gd name="T11" fmla="*/ 5 h 192"/>
                  <a:gd name="T12" fmla="*/ 54 w 113"/>
                  <a:gd name="T13" fmla="*/ 0 h 192"/>
                  <a:gd name="T14" fmla="*/ 100 w 113"/>
                  <a:gd name="T15" fmla="*/ 5 h 192"/>
                  <a:gd name="T16" fmla="*/ 109 w 113"/>
                  <a:gd name="T17" fmla="*/ 42 h 192"/>
                  <a:gd name="T18" fmla="*/ 96 w 113"/>
                  <a:gd name="T19" fmla="*/ 118 h 192"/>
                  <a:gd name="T20" fmla="*/ 113 w 113"/>
                  <a:gd name="T21" fmla="*/ 17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92">
                    <a:moveTo>
                      <a:pt x="113" y="173"/>
                    </a:moveTo>
                    <a:lnTo>
                      <a:pt x="56" y="192"/>
                    </a:lnTo>
                    <a:lnTo>
                      <a:pt x="0" y="192"/>
                    </a:lnTo>
                    <a:lnTo>
                      <a:pt x="12" y="118"/>
                    </a:lnTo>
                    <a:lnTo>
                      <a:pt x="2" y="51"/>
                    </a:lnTo>
                    <a:lnTo>
                      <a:pt x="8" y="5"/>
                    </a:lnTo>
                    <a:lnTo>
                      <a:pt x="54" y="0"/>
                    </a:lnTo>
                    <a:lnTo>
                      <a:pt x="100" y="5"/>
                    </a:lnTo>
                    <a:lnTo>
                      <a:pt x="109" y="42"/>
                    </a:lnTo>
                    <a:lnTo>
                      <a:pt x="96" y="118"/>
                    </a:lnTo>
                    <a:lnTo>
                      <a:pt x="113" y="173"/>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2" name="Freeform 371">
                <a:extLst>
                  <a:ext uri="{FF2B5EF4-FFF2-40B4-BE49-F238E27FC236}">
                    <a16:creationId xmlns:a16="http://schemas.microsoft.com/office/drawing/2014/main" id="{9A4EA45A-042E-4F59-8FFA-EAEE820DA003}"/>
                  </a:ext>
                </a:extLst>
              </p:cNvPr>
              <p:cNvSpPr>
                <a:spLocks/>
              </p:cNvSpPr>
              <p:nvPr/>
            </p:nvSpPr>
            <p:spPr bwMode="auto">
              <a:xfrm>
                <a:off x="3501383" y="2557893"/>
                <a:ext cx="36512" cy="201613"/>
              </a:xfrm>
              <a:custGeom>
                <a:avLst/>
                <a:gdLst>
                  <a:gd name="T0" fmla="*/ 12 w 12"/>
                  <a:gd name="T1" fmla="*/ 67 h 67"/>
                  <a:gd name="T2" fmla="*/ 12 w 12"/>
                  <a:gd name="T3" fmla="*/ 10 h 67"/>
                  <a:gd name="T4" fmla="*/ 10 w 12"/>
                  <a:gd name="T5" fmla="*/ 2 h 67"/>
                  <a:gd name="T6" fmla="*/ 0 w 12"/>
                  <a:gd name="T7" fmla="*/ 7 h 67"/>
                  <a:gd name="T8" fmla="*/ 12 w 12"/>
                  <a:gd name="T9" fmla="*/ 67 h 67"/>
                </a:gdLst>
                <a:ahLst/>
                <a:cxnLst>
                  <a:cxn ang="0">
                    <a:pos x="T0" y="T1"/>
                  </a:cxn>
                  <a:cxn ang="0">
                    <a:pos x="T2" y="T3"/>
                  </a:cxn>
                  <a:cxn ang="0">
                    <a:pos x="T4" y="T5"/>
                  </a:cxn>
                  <a:cxn ang="0">
                    <a:pos x="T6" y="T7"/>
                  </a:cxn>
                  <a:cxn ang="0">
                    <a:pos x="T8" y="T9"/>
                  </a:cxn>
                </a:cxnLst>
                <a:rect l="0" t="0" r="r" b="b"/>
                <a:pathLst>
                  <a:path w="12" h="67">
                    <a:moveTo>
                      <a:pt x="12" y="67"/>
                    </a:moveTo>
                    <a:cubicBezTo>
                      <a:pt x="12" y="10"/>
                      <a:pt x="12" y="10"/>
                      <a:pt x="12" y="10"/>
                    </a:cubicBezTo>
                    <a:cubicBezTo>
                      <a:pt x="10" y="2"/>
                      <a:pt x="10" y="2"/>
                      <a:pt x="10" y="2"/>
                    </a:cubicBezTo>
                    <a:cubicBezTo>
                      <a:pt x="10" y="2"/>
                      <a:pt x="0" y="0"/>
                      <a:pt x="0" y="7"/>
                    </a:cubicBezTo>
                    <a:cubicBezTo>
                      <a:pt x="0" y="15"/>
                      <a:pt x="5" y="48"/>
                      <a:pt x="12" y="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3" name="Freeform 372">
                <a:extLst>
                  <a:ext uri="{FF2B5EF4-FFF2-40B4-BE49-F238E27FC236}">
                    <a16:creationId xmlns:a16="http://schemas.microsoft.com/office/drawing/2014/main" id="{5308EDCD-6480-41BA-B2B8-B75CECAC24F9}"/>
                  </a:ext>
                </a:extLst>
              </p:cNvPr>
              <p:cNvSpPr>
                <a:spLocks/>
              </p:cNvSpPr>
              <p:nvPr/>
            </p:nvSpPr>
            <p:spPr bwMode="auto">
              <a:xfrm>
                <a:off x="3537895" y="2557893"/>
                <a:ext cx="33337" cy="201613"/>
              </a:xfrm>
              <a:custGeom>
                <a:avLst/>
                <a:gdLst>
                  <a:gd name="T0" fmla="*/ 0 w 11"/>
                  <a:gd name="T1" fmla="*/ 67 h 67"/>
                  <a:gd name="T2" fmla="*/ 0 w 11"/>
                  <a:gd name="T3" fmla="*/ 10 h 67"/>
                  <a:gd name="T4" fmla="*/ 1 w 11"/>
                  <a:gd name="T5" fmla="*/ 2 h 67"/>
                  <a:gd name="T6" fmla="*/ 11 w 11"/>
                  <a:gd name="T7" fmla="*/ 7 h 67"/>
                  <a:gd name="T8" fmla="*/ 0 w 11"/>
                  <a:gd name="T9" fmla="*/ 67 h 67"/>
                </a:gdLst>
                <a:ahLst/>
                <a:cxnLst>
                  <a:cxn ang="0">
                    <a:pos x="T0" y="T1"/>
                  </a:cxn>
                  <a:cxn ang="0">
                    <a:pos x="T2" y="T3"/>
                  </a:cxn>
                  <a:cxn ang="0">
                    <a:pos x="T4" y="T5"/>
                  </a:cxn>
                  <a:cxn ang="0">
                    <a:pos x="T6" y="T7"/>
                  </a:cxn>
                  <a:cxn ang="0">
                    <a:pos x="T8" y="T9"/>
                  </a:cxn>
                </a:cxnLst>
                <a:rect l="0" t="0" r="r" b="b"/>
                <a:pathLst>
                  <a:path w="11" h="67">
                    <a:moveTo>
                      <a:pt x="0" y="67"/>
                    </a:moveTo>
                    <a:cubicBezTo>
                      <a:pt x="0" y="10"/>
                      <a:pt x="0" y="10"/>
                      <a:pt x="0" y="10"/>
                    </a:cubicBezTo>
                    <a:cubicBezTo>
                      <a:pt x="1" y="2"/>
                      <a:pt x="1" y="2"/>
                      <a:pt x="1" y="2"/>
                    </a:cubicBezTo>
                    <a:cubicBezTo>
                      <a:pt x="1" y="2"/>
                      <a:pt x="11" y="0"/>
                      <a:pt x="11" y="7"/>
                    </a:cubicBezTo>
                    <a:cubicBezTo>
                      <a:pt x="11" y="15"/>
                      <a:pt x="7" y="48"/>
                      <a:pt x="0" y="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4" name="Freeform 373">
                <a:extLst>
                  <a:ext uri="{FF2B5EF4-FFF2-40B4-BE49-F238E27FC236}">
                    <a16:creationId xmlns:a16="http://schemas.microsoft.com/office/drawing/2014/main" id="{F5B7FD37-B514-4D6C-9C97-D7E2EE0429C5}"/>
                  </a:ext>
                </a:extLst>
              </p:cNvPr>
              <p:cNvSpPr>
                <a:spLocks/>
              </p:cNvSpPr>
              <p:nvPr/>
            </p:nvSpPr>
            <p:spPr bwMode="auto">
              <a:xfrm>
                <a:off x="3631558" y="2835706"/>
                <a:ext cx="9525" cy="9525"/>
              </a:xfrm>
              <a:custGeom>
                <a:avLst/>
                <a:gdLst>
                  <a:gd name="T0" fmla="*/ 0 w 6"/>
                  <a:gd name="T1" fmla="*/ 2 h 6"/>
                  <a:gd name="T2" fmla="*/ 2 w 6"/>
                  <a:gd name="T3" fmla="*/ 6 h 6"/>
                  <a:gd name="T4" fmla="*/ 6 w 6"/>
                  <a:gd name="T5" fmla="*/ 2 h 6"/>
                  <a:gd name="T6" fmla="*/ 0 w 6"/>
                  <a:gd name="T7" fmla="*/ 0 h 6"/>
                  <a:gd name="T8" fmla="*/ 0 w 6"/>
                  <a:gd name="T9" fmla="*/ 2 h 6"/>
                </a:gdLst>
                <a:ahLst/>
                <a:cxnLst>
                  <a:cxn ang="0">
                    <a:pos x="T0" y="T1"/>
                  </a:cxn>
                  <a:cxn ang="0">
                    <a:pos x="T2" y="T3"/>
                  </a:cxn>
                  <a:cxn ang="0">
                    <a:pos x="T4" y="T5"/>
                  </a:cxn>
                  <a:cxn ang="0">
                    <a:pos x="T6" y="T7"/>
                  </a:cxn>
                  <a:cxn ang="0">
                    <a:pos x="T8" y="T9"/>
                  </a:cxn>
                </a:cxnLst>
                <a:rect l="0" t="0" r="r" b="b"/>
                <a:pathLst>
                  <a:path w="6" h="6">
                    <a:moveTo>
                      <a:pt x="0" y="2"/>
                    </a:moveTo>
                    <a:lnTo>
                      <a:pt x="2" y="6"/>
                    </a:lnTo>
                    <a:lnTo>
                      <a:pt x="6" y="2"/>
                    </a:lnTo>
                    <a:lnTo>
                      <a:pt x="0" y="0"/>
                    </a:lnTo>
                    <a:lnTo>
                      <a:pt x="0" y="2"/>
                    </a:lnTo>
                    <a:close/>
                  </a:path>
                </a:pathLst>
              </a:custGeom>
              <a:solidFill>
                <a:srgbClr val="87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5" name="Freeform 374">
                <a:extLst>
                  <a:ext uri="{FF2B5EF4-FFF2-40B4-BE49-F238E27FC236}">
                    <a16:creationId xmlns:a16="http://schemas.microsoft.com/office/drawing/2014/main" id="{C2E235E8-76D4-46E4-BB1E-538FED148E79}"/>
                  </a:ext>
                </a:extLst>
              </p:cNvPr>
              <p:cNvSpPr>
                <a:spLocks/>
              </p:cNvSpPr>
              <p:nvPr/>
            </p:nvSpPr>
            <p:spPr bwMode="auto">
              <a:xfrm>
                <a:off x="3461695" y="2835706"/>
                <a:ext cx="173037" cy="36513"/>
              </a:xfrm>
              <a:custGeom>
                <a:avLst/>
                <a:gdLst>
                  <a:gd name="T0" fmla="*/ 107 w 109"/>
                  <a:gd name="T1" fmla="*/ 0 h 23"/>
                  <a:gd name="T2" fmla="*/ 57 w 109"/>
                  <a:gd name="T3" fmla="*/ 17 h 23"/>
                  <a:gd name="T4" fmla="*/ 52 w 109"/>
                  <a:gd name="T5" fmla="*/ 9 h 23"/>
                  <a:gd name="T6" fmla="*/ 50 w 109"/>
                  <a:gd name="T7" fmla="*/ 19 h 23"/>
                  <a:gd name="T8" fmla="*/ 0 w 109"/>
                  <a:gd name="T9" fmla="*/ 21 h 23"/>
                  <a:gd name="T10" fmla="*/ 0 w 109"/>
                  <a:gd name="T11" fmla="*/ 23 h 23"/>
                  <a:gd name="T12" fmla="*/ 54 w 109"/>
                  <a:gd name="T13" fmla="*/ 21 h 23"/>
                  <a:gd name="T14" fmla="*/ 55 w 109"/>
                  <a:gd name="T15" fmla="*/ 19 h 23"/>
                  <a:gd name="T16" fmla="*/ 57 w 109"/>
                  <a:gd name="T17" fmla="*/ 19 h 23"/>
                  <a:gd name="T18" fmla="*/ 109 w 109"/>
                  <a:gd name="T19" fmla="*/ 2 h 23"/>
                  <a:gd name="T20" fmla="*/ 107 w 109"/>
                  <a:gd name="T21"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9" h="23">
                    <a:moveTo>
                      <a:pt x="107" y="0"/>
                    </a:moveTo>
                    <a:lnTo>
                      <a:pt x="57" y="17"/>
                    </a:lnTo>
                    <a:lnTo>
                      <a:pt x="52" y="9"/>
                    </a:lnTo>
                    <a:lnTo>
                      <a:pt x="50" y="19"/>
                    </a:lnTo>
                    <a:lnTo>
                      <a:pt x="0" y="21"/>
                    </a:lnTo>
                    <a:lnTo>
                      <a:pt x="0" y="23"/>
                    </a:lnTo>
                    <a:lnTo>
                      <a:pt x="54" y="21"/>
                    </a:lnTo>
                    <a:lnTo>
                      <a:pt x="55" y="19"/>
                    </a:lnTo>
                    <a:lnTo>
                      <a:pt x="57" y="19"/>
                    </a:lnTo>
                    <a:lnTo>
                      <a:pt x="109" y="2"/>
                    </a:lnTo>
                    <a:lnTo>
                      <a:pt x="107" y="0"/>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6" name="Freeform 491">
                <a:extLst>
                  <a:ext uri="{FF2B5EF4-FFF2-40B4-BE49-F238E27FC236}">
                    <a16:creationId xmlns:a16="http://schemas.microsoft.com/office/drawing/2014/main" id="{70CCE111-CC40-4DFD-958A-79E4DD26C4D8}"/>
                  </a:ext>
                </a:extLst>
              </p:cNvPr>
              <p:cNvSpPr>
                <a:spLocks/>
              </p:cNvSpPr>
              <p:nvPr/>
            </p:nvSpPr>
            <p:spPr bwMode="auto">
              <a:xfrm>
                <a:off x="3514083" y="2527730"/>
                <a:ext cx="50800" cy="84137"/>
              </a:xfrm>
              <a:custGeom>
                <a:avLst/>
                <a:gdLst>
                  <a:gd name="T0" fmla="*/ 17 w 17"/>
                  <a:gd name="T1" fmla="*/ 0 h 28"/>
                  <a:gd name="T2" fmla="*/ 0 w 17"/>
                  <a:gd name="T3" fmla="*/ 1 h 28"/>
                  <a:gd name="T4" fmla="*/ 0 w 17"/>
                  <a:gd name="T5" fmla="*/ 14 h 28"/>
                  <a:gd name="T6" fmla="*/ 8 w 17"/>
                  <a:gd name="T7" fmla="*/ 28 h 28"/>
                  <a:gd name="T8" fmla="*/ 15 w 17"/>
                  <a:gd name="T9" fmla="*/ 14 h 28"/>
                  <a:gd name="T10" fmla="*/ 17 w 17"/>
                  <a:gd name="T11" fmla="*/ 0 h 28"/>
                </a:gdLst>
                <a:ahLst/>
                <a:cxnLst>
                  <a:cxn ang="0">
                    <a:pos x="T0" y="T1"/>
                  </a:cxn>
                  <a:cxn ang="0">
                    <a:pos x="T2" y="T3"/>
                  </a:cxn>
                  <a:cxn ang="0">
                    <a:pos x="T4" y="T5"/>
                  </a:cxn>
                  <a:cxn ang="0">
                    <a:pos x="T6" y="T7"/>
                  </a:cxn>
                  <a:cxn ang="0">
                    <a:pos x="T8" y="T9"/>
                  </a:cxn>
                  <a:cxn ang="0">
                    <a:pos x="T10" y="T11"/>
                  </a:cxn>
                </a:cxnLst>
                <a:rect l="0" t="0" r="r" b="b"/>
                <a:pathLst>
                  <a:path w="17" h="28">
                    <a:moveTo>
                      <a:pt x="17" y="0"/>
                    </a:moveTo>
                    <a:cubicBezTo>
                      <a:pt x="0" y="1"/>
                      <a:pt x="0" y="1"/>
                      <a:pt x="0" y="1"/>
                    </a:cubicBezTo>
                    <a:cubicBezTo>
                      <a:pt x="0" y="14"/>
                      <a:pt x="0" y="14"/>
                      <a:pt x="0" y="14"/>
                    </a:cubicBezTo>
                    <a:cubicBezTo>
                      <a:pt x="0" y="14"/>
                      <a:pt x="1" y="28"/>
                      <a:pt x="8" y="28"/>
                    </a:cubicBezTo>
                    <a:cubicBezTo>
                      <a:pt x="15" y="28"/>
                      <a:pt x="15" y="14"/>
                      <a:pt x="15" y="14"/>
                    </a:cubicBezTo>
                    <a:lnTo>
                      <a:pt x="17" y="0"/>
                    </a:ln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7" name="Freeform 492">
                <a:extLst>
                  <a:ext uri="{FF2B5EF4-FFF2-40B4-BE49-F238E27FC236}">
                    <a16:creationId xmlns:a16="http://schemas.microsoft.com/office/drawing/2014/main" id="{CE7B1CC8-CBA0-4A43-A179-A84E7910C157}"/>
                  </a:ext>
                </a:extLst>
              </p:cNvPr>
              <p:cNvSpPr>
                <a:spLocks/>
              </p:cNvSpPr>
              <p:nvPr/>
            </p:nvSpPr>
            <p:spPr bwMode="auto">
              <a:xfrm>
                <a:off x="3522021" y="2524555"/>
                <a:ext cx="42862" cy="33337"/>
              </a:xfrm>
              <a:custGeom>
                <a:avLst/>
                <a:gdLst>
                  <a:gd name="T0" fmla="*/ 0 w 14"/>
                  <a:gd name="T1" fmla="*/ 0 h 11"/>
                  <a:gd name="T2" fmla="*/ 13 w 14"/>
                  <a:gd name="T3" fmla="*/ 11 h 11"/>
                  <a:gd name="T4" fmla="*/ 14 w 14"/>
                  <a:gd name="T5" fmla="*/ 3 h 11"/>
                  <a:gd name="T6" fmla="*/ 0 w 14"/>
                  <a:gd name="T7" fmla="*/ 0 h 11"/>
                </a:gdLst>
                <a:ahLst/>
                <a:cxnLst>
                  <a:cxn ang="0">
                    <a:pos x="T0" y="T1"/>
                  </a:cxn>
                  <a:cxn ang="0">
                    <a:pos x="T2" y="T3"/>
                  </a:cxn>
                  <a:cxn ang="0">
                    <a:pos x="T4" y="T5"/>
                  </a:cxn>
                  <a:cxn ang="0">
                    <a:pos x="T6" y="T7"/>
                  </a:cxn>
                </a:cxnLst>
                <a:rect l="0" t="0" r="r" b="b"/>
                <a:pathLst>
                  <a:path w="14" h="11">
                    <a:moveTo>
                      <a:pt x="0" y="0"/>
                    </a:moveTo>
                    <a:cubicBezTo>
                      <a:pt x="0" y="8"/>
                      <a:pt x="3" y="11"/>
                      <a:pt x="13" y="11"/>
                    </a:cubicBezTo>
                    <a:cubicBezTo>
                      <a:pt x="14" y="3"/>
                      <a:pt x="14" y="3"/>
                      <a:pt x="14" y="3"/>
                    </a:cubicBezTo>
                    <a:lnTo>
                      <a:pt x="0" y="0"/>
                    </a:ln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8" name="Rectangle 493">
                <a:extLst>
                  <a:ext uri="{FF2B5EF4-FFF2-40B4-BE49-F238E27FC236}">
                    <a16:creationId xmlns:a16="http://schemas.microsoft.com/office/drawing/2014/main" id="{36AA7FDB-AC9F-4B9A-9FCE-A4DC180E9A12}"/>
                  </a:ext>
                </a:extLst>
              </p:cNvPr>
              <p:cNvSpPr>
                <a:spLocks noChangeArrowheads="1"/>
              </p:cNvSpPr>
              <p:nvPr/>
            </p:nvSpPr>
            <p:spPr bwMode="auto">
              <a:xfrm>
                <a:off x="3531546" y="2535668"/>
                <a:ext cx="1587" cy="1587"/>
              </a:xfrm>
              <a:prstGeom prst="rect">
                <a:avLst/>
              </a:prstGeom>
              <a:solidFill>
                <a:srgbClr val="5D2E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79" name="Freeform 494">
                <a:extLst>
                  <a:ext uri="{FF2B5EF4-FFF2-40B4-BE49-F238E27FC236}">
                    <a16:creationId xmlns:a16="http://schemas.microsoft.com/office/drawing/2014/main" id="{4712A0D0-35E3-4F65-A9DC-5B54B69F98DF}"/>
                  </a:ext>
                </a:extLst>
              </p:cNvPr>
              <p:cNvSpPr>
                <a:spLocks/>
              </p:cNvSpPr>
              <p:nvPr/>
            </p:nvSpPr>
            <p:spPr bwMode="auto">
              <a:xfrm>
                <a:off x="3531546" y="247058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9CC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0" name="Freeform 495">
                <a:extLst>
                  <a:ext uri="{FF2B5EF4-FFF2-40B4-BE49-F238E27FC236}">
                    <a16:creationId xmlns:a16="http://schemas.microsoft.com/office/drawing/2014/main" id="{5D0210C0-C1DE-4D1F-9F98-E1E03BDF10B8}"/>
                  </a:ext>
                </a:extLst>
              </p:cNvPr>
              <p:cNvSpPr>
                <a:spLocks/>
              </p:cNvSpPr>
              <p:nvPr/>
            </p:nvSpPr>
            <p:spPr bwMode="auto">
              <a:xfrm>
                <a:off x="3471221" y="2411843"/>
                <a:ext cx="120650" cy="127000"/>
              </a:xfrm>
              <a:custGeom>
                <a:avLst/>
                <a:gdLst>
                  <a:gd name="T0" fmla="*/ 29 w 40"/>
                  <a:gd name="T1" fmla="*/ 14 h 42"/>
                  <a:gd name="T2" fmla="*/ 1 w 40"/>
                  <a:gd name="T3" fmla="*/ 22 h 42"/>
                  <a:gd name="T4" fmla="*/ 20 w 40"/>
                  <a:gd name="T5" fmla="*/ 41 h 42"/>
                  <a:gd name="T6" fmla="*/ 37 w 40"/>
                  <a:gd name="T7" fmla="*/ 37 h 42"/>
                  <a:gd name="T8" fmla="*/ 40 w 40"/>
                  <a:gd name="T9" fmla="*/ 34 h 42"/>
                  <a:gd name="T10" fmla="*/ 36 w 40"/>
                  <a:gd name="T11" fmla="*/ 23 h 42"/>
                  <a:gd name="T12" fmla="*/ 37 w 40"/>
                  <a:gd name="T13" fmla="*/ 20 h 42"/>
                  <a:gd name="T14" fmla="*/ 30 w 40"/>
                  <a:gd name="T15" fmla="*/ 15 h 42"/>
                  <a:gd name="T16" fmla="*/ 29 w 40"/>
                  <a:gd name="T17" fmla="*/ 1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2">
                    <a:moveTo>
                      <a:pt x="29" y="14"/>
                    </a:moveTo>
                    <a:cubicBezTo>
                      <a:pt x="18" y="0"/>
                      <a:pt x="0" y="9"/>
                      <a:pt x="1" y="22"/>
                    </a:cubicBezTo>
                    <a:cubicBezTo>
                      <a:pt x="1" y="35"/>
                      <a:pt x="11" y="40"/>
                      <a:pt x="20" y="41"/>
                    </a:cubicBezTo>
                    <a:cubicBezTo>
                      <a:pt x="27" y="42"/>
                      <a:pt x="34" y="38"/>
                      <a:pt x="37" y="37"/>
                    </a:cubicBezTo>
                    <a:cubicBezTo>
                      <a:pt x="40" y="35"/>
                      <a:pt x="40" y="34"/>
                      <a:pt x="40" y="34"/>
                    </a:cubicBezTo>
                    <a:cubicBezTo>
                      <a:pt x="39" y="32"/>
                      <a:pt x="35" y="25"/>
                      <a:pt x="36" y="23"/>
                    </a:cubicBezTo>
                    <a:cubicBezTo>
                      <a:pt x="40" y="21"/>
                      <a:pt x="38" y="20"/>
                      <a:pt x="37" y="20"/>
                    </a:cubicBezTo>
                    <a:cubicBezTo>
                      <a:pt x="37" y="19"/>
                      <a:pt x="31" y="16"/>
                      <a:pt x="30" y="15"/>
                    </a:cubicBezTo>
                    <a:cubicBezTo>
                      <a:pt x="30" y="15"/>
                      <a:pt x="30" y="14"/>
                      <a:pt x="29" y="14"/>
                    </a:cubicBezTo>
                    <a:close/>
                  </a:path>
                </a:pathLst>
              </a:custGeom>
              <a:solidFill>
                <a:srgbClr val="D8B0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1" name="Freeform 496">
                <a:extLst>
                  <a:ext uri="{FF2B5EF4-FFF2-40B4-BE49-F238E27FC236}">
                    <a16:creationId xmlns:a16="http://schemas.microsoft.com/office/drawing/2014/main" id="{2700645D-DA77-497D-93A9-BE787AD266F6}"/>
                  </a:ext>
                </a:extLst>
              </p:cNvPr>
              <p:cNvSpPr>
                <a:spLocks/>
              </p:cNvSpPr>
              <p:nvPr/>
            </p:nvSpPr>
            <p:spPr bwMode="auto">
              <a:xfrm>
                <a:off x="3515671" y="2488043"/>
                <a:ext cx="12700" cy="20637"/>
              </a:xfrm>
              <a:custGeom>
                <a:avLst/>
                <a:gdLst>
                  <a:gd name="T0" fmla="*/ 2 w 4"/>
                  <a:gd name="T1" fmla="*/ 0 h 7"/>
                  <a:gd name="T2" fmla="*/ 0 w 4"/>
                  <a:gd name="T3" fmla="*/ 1 h 7"/>
                  <a:gd name="T4" fmla="*/ 2 w 4"/>
                  <a:gd name="T5" fmla="*/ 5 h 7"/>
                  <a:gd name="T6" fmla="*/ 4 w 4"/>
                  <a:gd name="T7" fmla="*/ 7 h 7"/>
                  <a:gd name="T8" fmla="*/ 2 w 4"/>
                  <a:gd name="T9" fmla="*/ 0 h 7"/>
                </a:gdLst>
                <a:ahLst/>
                <a:cxnLst>
                  <a:cxn ang="0">
                    <a:pos x="T0" y="T1"/>
                  </a:cxn>
                  <a:cxn ang="0">
                    <a:pos x="T2" y="T3"/>
                  </a:cxn>
                  <a:cxn ang="0">
                    <a:pos x="T4" y="T5"/>
                  </a:cxn>
                  <a:cxn ang="0">
                    <a:pos x="T6" y="T7"/>
                  </a:cxn>
                  <a:cxn ang="0">
                    <a:pos x="T8" y="T9"/>
                  </a:cxn>
                </a:cxnLst>
                <a:rect l="0" t="0" r="r" b="b"/>
                <a:pathLst>
                  <a:path w="4" h="7">
                    <a:moveTo>
                      <a:pt x="2" y="0"/>
                    </a:moveTo>
                    <a:cubicBezTo>
                      <a:pt x="1" y="0"/>
                      <a:pt x="0" y="0"/>
                      <a:pt x="0" y="1"/>
                    </a:cubicBezTo>
                    <a:cubicBezTo>
                      <a:pt x="0" y="2"/>
                      <a:pt x="1" y="4"/>
                      <a:pt x="2" y="5"/>
                    </a:cubicBezTo>
                    <a:cubicBezTo>
                      <a:pt x="3" y="6"/>
                      <a:pt x="4" y="6"/>
                      <a:pt x="4" y="7"/>
                    </a:cubicBezTo>
                    <a:cubicBezTo>
                      <a:pt x="3" y="5"/>
                      <a:pt x="1" y="2"/>
                      <a:pt x="2" y="0"/>
                    </a:cubicBezTo>
                    <a:close/>
                  </a:path>
                </a:pathLst>
              </a:custGeom>
              <a:solidFill>
                <a:srgbClr val="B897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2" name="Freeform 497">
                <a:extLst>
                  <a:ext uri="{FF2B5EF4-FFF2-40B4-BE49-F238E27FC236}">
                    <a16:creationId xmlns:a16="http://schemas.microsoft.com/office/drawing/2014/main" id="{17998DA6-E5CA-43A5-869D-3317C4E9ECA3}"/>
                  </a:ext>
                </a:extLst>
              </p:cNvPr>
              <p:cNvSpPr>
                <a:spLocks/>
              </p:cNvSpPr>
              <p:nvPr/>
            </p:nvSpPr>
            <p:spPr bwMode="auto">
              <a:xfrm>
                <a:off x="3428358" y="2418193"/>
                <a:ext cx="133350" cy="123825"/>
              </a:xfrm>
              <a:custGeom>
                <a:avLst/>
                <a:gdLst>
                  <a:gd name="T0" fmla="*/ 34 w 44"/>
                  <a:gd name="T1" fmla="*/ 31 h 41"/>
                  <a:gd name="T2" fmla="*/ 34 w 44"/>
                  <a:gd name="T3" fmla="*/ 39 h 41"/>
                  <a:gd name="T4" fmla="*/ 34 w 44"/>
                  <a:gd name="T5" fmla="*/ 39 h 41"/>
                  <a:gd name="T6" fmla="*/ 19 w 44"/>
                  <a:gd name="T7" fmla="*/ 37 h 41"/>
                  <a:gd name="T8" fmla="*/ 18 w 44"/>
                  <a:gd name="T9" fmla="*/ 38 h 41"/>
                  <a:gd name="T10" fmla="*/ 3 w 44"/>
                  <a:gd name="T11" fmla="*/ 33 h 41"/>
                  <a:gd name="T12" fmla="*/ 8 w 44"/>
                  <a:gd name="T13" fmla="*/ 18 h 41"/>
                  <a:gd name="T14" fmla="*/ 10 w 44"/>
                  <a:gd name="T15" fmla="*/ 17 h 41"/>
                  <a:gd name="T16" fmla="*/ 13 w 44"/>
                  <a:gd name="T17" fmla="*/ 10 h 41"/>
                  <a:gd name="T18" fmla="*/ 19 w 44"/>
                  <a:gd name="T19" fmla="*/ 4 h 41"/>
                  <a:gd name="T20" fmla="*/ 32 w 44"/>
                  <a:gd name="T21" fmla="*/ 2 h 41"/>
                  <a:gd name="T22" fmla="*/ 43 w 44"/>
                  <a:gd name="T23" fmla="*/ 4 h 41"/>
                  <a:gd name="T24" fmla="*/ 43 w 44"/>
                  <a:gd name="T25" fmla="*/ 12 h 41"/>
                  <a:gd name="T26" fmla="*/ 43 w 44"/>
                  <a:gd name="T27" fmla="*/ 12 h 41"/>
                  <a:gd name="T28" fmla="*/ 36 w 44"/>
                  <a:gd name="T29" fmla="*/ 15 h 41"/>
                  <a:gd name="T30" fmla="*/ 32 w 44"/>
                  <a:gd name="T31" fmla="*/ 13 h 41"/>
                  <a:gd name="T32" fmla="*/ 32 w 44"/>
                  <a:gd name="T33" fmla="*/ 13 h 41"/>
                  <a:gd name="T34" fmla="*/ 37 w 44"/>
                  <a:gd name="T35" fmla="*/ 23 h 41"/>
                  <a:gd name="T36" fmla="*/ 36 w 44"/>
                  <a:gd name="T37" fmla="*/ 24 h 41"/>
                  <a:gd name="T38" fmla="*/ 31 w 44"/>
                  <a:gd name="T39" fmla="*/ 23 h 41"/>
                  <a:gd name="T40" fmla="*/ 29 w 44"/>
                  <a:gd name="T41" fmla="*/ 24 h 41"/>
                  <a:gd name="T42" fmla="*/ 31 w 44"/>
                  <a:gd name="T43" fmla="*/ 28 h 41"/>
                  <a:gd name="T44" fmla="*/ 33 w 44"/>
                  <a:gd name="T45" fmla="*/ 30 h 41"/>
                  <a:gd name="T46" fmla="*/ 34 w 44"/>
                  <a:gd name="T47"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 h="41">
                    <a:moveTo>
                      <a:pt x="34" y="31"/>
                    </a:moveTo>
                    <a:cubicBezTo>
                      <a:pt x="34" y="31"/>
                      <a:pt x="37" y="36"/>
                      <a:pt x="34" y="39"/>
                    </a:cubicBezTo>
                    <a:cubicBezTo>
                      <a:pt x="34" y="39"/>
                      <a:pt x="34" y="39"/>
                      <a:pt x="34" y="39"/>
                    </a:cubicBezTo>
                    <a:cubicBezTo>
                      <a:pt x="29" y="40"/>
                      <a:pt x="24" y="40"/>
                      <a:pt x="19" y="37"/>
                    </a:cubicBezTo>
                    <a:cubicBezTo>
                      <a:pt x="19" y="37"/>
                      <a:pt x="18" y="38"/>
                      <a:pt x="18" y="38"/>
                    </a:cubicBezTo>
                    <a:cubicBezTo>
                      <a:pt x="12" y="41"/>
                      <a:pt x="5" y="38"/>
                      <a:pt x="3" y="33"/>
                    </a:cubicBezTo>
                    <a:cubicBezTo>
                      <a:pt x="0" y="27"/>
                      <a:pt x="3" y="21"/>
                      <a:pt x="8" y="18"/>
                    </a:cubicBezTo>
                    <a:cubicBezTo>
                      <a:pt x="9" y="18"/>
                      <a:pt x="9" y="17"/>
                      <a:pt x="10" y="17"/>
                    </a:cubicBezTo>
                    <a:cubicBezTo>
                      <a:pt x="10" y="15"/>
                      <a:pt x="11" y="13"/>
                      <a:pt x="13" y="10"/>
                    </a:cubicBezTo>
                    <a:cubicBezTo>
                      <a:pt x="14" y="8"/>
                      <a:pt x="16" y="6"/>
                      <a:pt x="19" y="4"/>
                    </a:cubicBezTo>
                    <a:cubicBezTo>
                      <a:pt x="23" y="2"/>
                      <a:pt x="28" y="1"/>
                      <a:pt x="32" y="2"/>
                    </a:cubicBezTo>
                    <a:cubicBezTo>
                      <a:pt x="36" y="0"/>
                      <a:pt x="40" y="1"/>
                      <a:pt x="43" y="4"/>
                    </a:cubicBezTo>
                    <a:cubicBezTo>
                      <a:pt x="44" y="7"/>
                      <a:pt x="44" y="10"/>
                      <a:pt x="43" y="12"/>
                    </a:cubicBezTo>
                    <a:cubicBezTo>
                      <a:pt x="43" y="12"/>
                      <a:pt x="43" y="12"/>
                      <a:pt x="43" y="12"/>
                    </a:cubicBezTo>
                    <a:cubicBezTo>
                      <a:pt x="41" y="14"/>
                      <a:pt x="38" y="15"/>
                      <a:pt x="36" y="15"/>
                    </a:cubicBezTo>
                    <a:cubicBezTo>
                      <a:pt x="34" y="14"/>
                      <a:pt x="32" y="13"/>
                      <a:pt x="32" y="13"/>
                    </a:cubicBezTo>
                    <a:cubicBezTo>
                      <a:pt x="32" y="13"/>
                      <a:pt x="32" y="13"/>
                      <a:pt x="32" y="13"/>
                    </a:cubicBezTo>
                    <a:cubicBezTo>
                      <a:pt x="37" y="23"/>
                      <a:pt x="37" y="23"/>
                      <a:pt x="37" y="23"/>
                    </a:cubicBezTo>
                    <a:cubicBezTo>
                      <a:pt x="38" y="24"/>
                      <a:pt x="36" y="24"/>
                      <a:pt x="36" y="24"/>
                    </a:cubicBezTo>
                    <a:cubicBezTo>
                      <a:pt x="36" y="24"/>
                      <a:pt x="33" y="23"/>
                      <a:pt x="31" y="23"/>
                    </a:cubicBezTo>
                    <a:cubicBezTo>
                      <a:pt x="30" y="23"/>
                      <a:pt x="29" y="23"/>
                      <a:pt x="29" y="24"/>
                    </a:cubicBezTo>
                    <a:cubicBezTo>
                      <a:pt x="29" y="25"/>
                      <a:pt x="30" y="27"/>
                      <a:pt x="31" y="28"/>
                    </a:cubicBezTo>
                    <a:cubicBezTo>
                      <a:pt x="32" y="29"/>
                      <a:pt x="33" y="29"/>
                      <a:pt x="33" y="30"/>
                    </a:cubicBezTo>
                    <a:cubicBezTo>
                      <a:pt x="34" y="30"/>
                      <a:pt x="34" y="31"/>
                      <a:pt x="34" y="3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3" name="Freeform 498">
                <a:extLst>
                  <a:ext uri="{FF2B5EF4-FFF2-40B4-BE49-F238E27FC236}">
                    <a16:creationId xmlns:a16="http://schemas.microsoft.com/office/drawing/2014/main" id="{60325BB7-F8CC-4967-96F5-27E708FE4E7C}"/>
                  </a:ext>
                </a:extLst>
              </p:cNvPr>
              <p:cNvSpPr>
                <a:spLocks/>
              </p:cNvSpPr>
              <p:nvPr/>
            </p:nvSpPr>
            <p:spPr bwMode="auto">
              <a:xfrm>
                <a:off x="3549008" y="2470580"/>
                <a:ext cx="9525" cy="4762"/>
              </a:xfrm>
              <a:custGeom>
                <a:avLst/>
                <a:gdLst>
                  <a:gd name="T0" fmla="*/ 2 w 3"/>
                  <a:gd name="T1" fmla="*/ 1 h 2"/>
                  <a:gd name="T2" fmla="*/ 3 w 3"/>
                  <a:gd name="T3" fmla="*/ 2 h 2"/>
                  <a:gd name="T4" fmla="*/ 3 w 3"/>
                  <a:gd name="T5" fmla="*/ 1 h 2"/>
                  <a:gd name="T6" fmla="*/ 1 w 3"/>
                  <a:gd name="T7" fmla="*/ 0 h 2"/>
                  <a:gd name="T8" fmla="*/ 0 w 3"/>
                  <a:gd name="T9" fmla="*/ 2 h 2"/>
                  <a:gd name="T10" fmla="*/ 1 w 3"/>
                  <a:gd name="T11" fmla="*/ 2 h 2"/>
                  <a:gd name="T12" fmla="*/ 2 w 3"/>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3" h="2">
                    <a:moveTo>
                      <a:pt x="2" y="1"/>
                    </a:moveTo>
                    <a:cubicBezTo>
                      <a:pt x="3" y="2"/>
                      <a:pt x="3" y="2"/>
                      <a:pt x="3" y="2"/>
                    </a:cubicBezTo>
                    <a:cubicBezTo>
                      <a:pt x="3" y="1"/>
                      <a:pt x="3" y="1"/>
                      <a:pt x="3" y="1"/>
                    </a:cubicBezTo>
                    <a:cubicBezTo>
                      <a:pt x="2" y="0"/>
                      <a:pt x="2" y="0"/>
                      <a:pt x="1" y="0"/>
                    </a:cubicBezTo>
                    <a:cubicBezTo>
                      <a:pt x="0" y="0"/>
                      <a:pt x="0" y="1"/>
                      <a:pt x="0" y="2"/>
                    </a:cubicBezTo>
                    <a:cubicBezTo>
                      <a:pt x="1" y="2"/>
                      <a:pt x="1" y="2"/>
                      <a:pt x="1" y="2"/>
                    </a:cubicBezTo>
                    <a:cubicBezTo>
                      <a:pt x="1" y="2"/>
                      <a:pt x="1" y="2"/>
                      <a:pt x="2"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4" name="Freeform 499">
                <a:extLst>
                  <a:ext uri="{FF2B5EF4-FFF2-40B4-BE49-F238E27FC236}">
                    <a16:creationId xmlns:a16="http://schemas.microsoft.com/office/drawing/2014/main" id="{064A2B14-7FB2-4EED-B550-52CBF4471F3B}"/>
                  </a:ext>
                </a:extLst>
              </p:cNvPr>
              <p:cNvSpPr>
                <a:spLocks/>
              </p:cNvSpPr>
              <p:nvPr/>
            </p:nvSpPr>
            <p:spPr bwMode="auto">
              <a:xfrm>
                <a:off x="3571233" y="2497568"/>
                <a:ext cx="14287" cy="6350"/>
              </a:xfrm>
              <a:custGeom>
                <a:avLst/>
                <a:gdLst>
                  <a:gd name="T0" fmla="*/ 0 w 5"/>
                  <a:gd name="T1" fmla="*/ 2 h 2"/>
                  <a:gd name="T2" fmla="*/ 2 w 5"/>
                  <a:gd name="T3" fmla="*/ 1 h 2"/>
                  <a:gd name="T4" fmla="*/ 4 w 5"/>
                  <a:gd name="T5" fmla="*/ 0 h 2"/>
                  <a:gd name="T6" fmla="*/ 5 w 5"/>
                  <a:gd name="T7" fmla="*/ 0 h 2"/>
                  <a:gd name="T8" fmla="*/ 5 w 5"/>
                  <a:gd name="T9" fmla="*/ 1 h 2"/>
                  <a:gd name="T10" fmla="*/ 5 w 5"/>
                  <a:gd name="T11" fmla="*/ 1 h 2"/>
                  <a:gd name="T12" fmla="*/ 2 w 5"/>
                  <a:gd name="T13" fmla="*/ 2 h 2"/>
                  <a:gd name="T14" fmla="*/ 0 w 5"/>
                  <a:gd name="T15" fmla="*/ 2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2">
                    <a:moveTo>
                      <a:pt x="0" y="2"/>
                    </a:moveTo>
                    <a:cubicBezTo>
                      <a:pt x="0" y="2"/>
                      <a:pt x="1" y="2"/>
                      <a:pt x="2" y="1"/>
                    </a:cubicBezTo>
                    <a:cubicBezTo>
                      <a:pt x="3" y="1"/>
                      <a:pt x="4" y="0"/>
                      <a:pt x="4" y="0"/>
                    </a:cubicBezTo>
                    <a:cubicBezTo>
                      <a:pt x="5" y="0"/>
                      <a:pt x="5" y="0"/>
                      <a:pt x="5" y="0"/>
                    </a:cubicBezTo>
                    <a:cubicBezTo>
                      <a:pt x="5" y="1"/>
                      <a:pt x="5" y="1"/>
                      <a:pt x="5" y="1"/>
                    </a:cubicBezTo>
                    <a:cubicBezTo>
                      <a:pt x="5" y="1"/>
                      <a:pt x="5" y="1"/>
                      <a:pt x="5" y="1"/>
                    </a:cubicBezTo>
                    <a:cubicBezTo>
                      <a:pt x="5" y="1"/>
                      <a:pt x="3" y="1"/>
                      <a:pt x="2" y="2"/>
                    </a:cubicBezTo>
                    <a:cubicBezTo>
                      <a:pt x="1" y="2"/>
                      <a:pt x="0" y="2"/>
                      <a:pt x="0" y="2"/>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5" name="Freeform 500">
                <a:extLst>
                  <a:ext uri="{FF2B5EF4-FFF2-40B4-BE49-F238E27FC236}">
                    <a16:creationId xmlns:a16="http://schemas.microsoft.com/office/drawing/2014/main" id="{17F529A0-5D07-4CFA-836A-DE2B9FF7ABB2}"/>
                  </a:ext>
                </a:extLst>
              </p:cNvPr>
              <p:cNvSpPr>
                <a:spLocks/>
              </p:cNvSpPr>
              <p:nvPr/>
            </p:nvSpPr>
            <p:spPr bwMode="auto">
              <a:xfrm>
                <a:off x="3571233" y="2500743"/>
                <a:ext cx="14287" cy="3175"/>
              </a:xfrm>
              <a:custGeom>
                <a:avLst/>
                <a:gdLst>
                  <a:gd name="T0" fmla="*/ 0 w 5"/>
                  <a:gd name="T1" fmla="*/ 1 h 1"/>
                  <a:gd name="T2" fmla="*/ 2 w 5"/>
                  <a:gd name="T3" fmla="*/ 0 h 1"/>
                  <a:gd name="T4" fmla="*/ 5 w 5"/>
                  <a:gd name="T5" fmla="*/ 0 h 1"/>
                  <a:gd name="T6" fmla="*/ 5 w 5"/>
                  <a:gd name="T7" fmla="*/ 0 h 1"/>
                  <a:gd name="T8" fmla="*/ 5 w 5"/>
                  <a:gd name="T9" fmla="*/ 0 h 1"/>
                  <a:gd name="T10" fmla="*/ 5 w 5"/>
                  <a:gd name="T11" fmla="*/ 0 h 1"/>
                  <a:gd name="T12" fmla="*/ 2 w 5"/>
                  <a:gd name="T13" fmla="*/ 1 h 1"/>
                  <a:gd name="T14" fmla="*/ 0 w 5"/>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
                    <a:moveTo>
                      <a:pt x="0" y="1"/>
                    </a:moveTo>
                    <a:cubicBezTo>
                      <a:pt x="0" y="1"/>
                      <a:pt x="1" y="1"/>
                      <a:pt x="2" y="0"/>
                    </a:cubicBezTo>
                    <a:cubicBezTo>
                      <a:pt x="3" y="0"/>
                      <a:pt x="5" y="0"/>
                      <a:pt x="5" y="0"/>
                    </a:cubicBezTo>
                    <a:cubicBezTo>
                      <a:pt x="5" y="0"/>
                      <a:pt x="5" y="0"/>
                      <a:pt x="5" y="0"/>
                    </a:cubicBezTo>
                    <a:cubicBezTo>
                      <a:pt x="5" y="0"/>
                      <a:pt x="5" y="0"/>
                      <a:pt x="5" y="0"/>
                    </a:cubicBezTo>
                    <a:cubicBezTo>
                      <a:pt x="5" y="0"/>
                      <a:pt x="5" y="0"/>
                      <a:pt x="5" y="0"/>
                    </a:cubicBezTo>
                    <a:cubicBezTo>
                      <a:pt x="5" y="0"/>
                      <a:pt x="3" y="1"/>
                      <a:pt x="2" y="1"/>
                    </a:cubicBezTo>
                    <a:cubicBezTo>
                      <a:pt x="1" y="1"/>
                      <a:pt x="0" y="1"/>
                      <a:pt x="0" y="1"/>
                    </a:cubicBez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sp>
            <p:nvSpPr>
              <p:cNvPr id="286" name="Freeform 501">
                <a:extLst>
                  <a:ext uri="{FF2B5EF4-FFF2-40B4-BE49-F238E27FC236}">
                    <a16:creationId xmlns:a16="http://schemas.microsoft.com/office/drawing/2014/main" id="{BC2BEEAE-9929-4342-96A0-36468A0E6A6B}"/>
                  </a:ext>
                </a:extLst>
              </p:cNvPr>
              <p:cNvSpPr>
                <a:spLocks/>
              </p:cNvSpPr>
              <p:nvPr/>
            </p:nvSpPr>
            <p:spPr bwMode="auto">
              <a:xfrm>
                <a:off x="3555358" y="2896030"/>
                <a:ext cx="125412" cy="39687"/>
              </a:xfrm>
              <a:custGeom>
                <a:avLst/>
                <a:gdLst>
                  <a:gd name="T0" fmla="*/ 0 w 79"/>
                  <a:gd name="T1" fmla="*/ 6 h 25"/>
                  <a:gd name="T2" fmla="*/ 0 w 79"/>
                  <a:gd name="T3" fmla="*/ 0 h 25"/>
                  <a:gd name="T4" fmla="*/ 79 w 79"/>
                  <a:gd name="T5" fmla="*/ 25 h 25"/>
                  <a:gd name="T6" fmla="*/ 0 w 79"/>
                  <a:gd name="T7" fmla="*/ 6 h 25"/>
                </a:gdLst>
                <a:ahLst/>
                <a:cxnLst>
                  <a:cxn ang="0">
                    <a:pos x="T0" y="T1"/>
                  </a:cxn>
                  <a:cxn ang="0">
                    <a:pos x="T2" y="T3"/>
                  </a:cxn>
                  <a:cxn ang="0">
                    <a:pos x="T4" y="T5"/>
                  </a:cxn>
                  <a:cxn ang="0">
                    <a:pos x="T6" y="T7"/>
                  </a:cxn>
                </a:cxnLst>
                <a:rect l="0" t="0" r="r" b="b"/>
                <a:pathLst>
                  <a:path w="79" h="25">
                    <a:moveTo>
                      <a:pt x="0" y="6"/>
                    </a:moveTo>
                    <a:lnTo>
                      <a:pt x="0" y="0"/>
                    </a:lnTo>
                    <a:lnTo>
                      <a:pt x="79" y="25"/>
                    </a:lnTo>
                    <a:lnTo>
                      <a:pt x="0" y="6"/>
                    </a:lnTo>
                    <a:close/>
                  </a:path>
                </a:pathLst>
              </a:custGeom>
              <a:solidFill>
                <a:srgbClr val="6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latin typeface="Segoe UI"/>
                </a:endParaRPr>
              </a:p>
            </p:txBody>
          </p:sp>
        </p:grpSp>
      </p:grpSp>
    </p:spTree>
    <p:extLst>
      <p:ext uri="{BB962C8B-B14F-4D97-AF65-F5344CB8AC3E}">
        <p14:creationId xmlns:p14="http://schemas.microsoft.com/office/powerpoint/2010/main" val="274245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0A4D0-4608-4BB5-B3E6-75002CA293B7}"/>
              </a:ext>
            </a:extLst>
          </p:cNvPr>
          <p:cNvSpPr>
            <a:spLocks noGrp="1"/>
          </p:cNvSpPr>
          <p:nvPr>
            <p:ph type="title"/>
          </p:nvPr>
        </p:nvSpPr>
        <p:spPr/>
        <p:txBody>
          <a:bodyPr/>
          <a:lstStyle/>
          <a:p>
            <a:r>
              <a:rPr lang="en-US" dirty="0"/>
              <a:t>Early Principles</a:t>
            </a:r>
          </a:p>
        </p:txBody>
      </p:sp>
      <p:sp>
        <p:nvSpPr>
          <p:cNvPr id="2" name="Text Placeholder 1">
            <a:extLst>
              <a:ext uri="{FF2B5EF4-FFF2-40B4-BE49-F238E27FC236}">
                <a16:creationId xmlns:a16="http://schemas.microsoft.com/office/drawing/2014/main" id="{BDC6BEFC-83DD-46AF-948C-CF8BC7834A3F}"/>
              </a:ext>
            </a:extLst>
          </p:cNvPr>
          <p:cNvSpPr>
            <a:spLocks noGrp="1"/>
          </p:cNvSpPr>
          <p:nvPr>
            <p:ph type="body" sz="quarter" idx="10"/>
          </p:nvPr>
        </p:nvSpPr>
        <p:spPr>
          <a:xfrm>
            <a:off x="274638" y="1212850"/>
            <a:ext cx="11888787" cy="5336846"/>
          </a:xfrm>
        </p:spPr>
        <p:txBody>
          <a:bodyPr/>
          <a:lstStyle/>
          <a:p>
            <a:r>
              <a:rPr lang="en-US" dirty="0"/>
              <a:t>The same tools we use to deploy to production we use in dev and test environments</a:t>
            </a:r>
          </a:p>
          <a:p>
            <a:r>
              <a:rPr lang="en-US" dirty="0"/>
              <a:t>The quality signals we look at to green light deployments are tracked constantly every day</a:t>
            </a:r>
          </a:p>
          <a:p>
            <a:r>
              <a:rPr lang="en-US" dirty="0"/>
              <a:t>Deployments take zero down time</a:t>
            </a:r>
          </a:p>
          <a:p>
            <a:r>
              <a:rPr lang="en-US" dirty="0"/>
              <a:t>Deployments happen during working hours</a:t>
            </a:r>
          </a:p>
          <a:p>
            <a:r>
              <a:rPr lang="en-US" dirty="0"/>
              <a:t>No ‘partial’ automation</a:t>
            </a:r>
          </a:p>
          <a:p>
            <a:endParaRPr lang="en-US" dirty="0"/>
          </a:p>
          <a:p>
            <a:endParaRPr lang="en-US" dirty="0"/>
          </a:p>
        </p:txBody>
      </p:sp>
    </p:spTree>
    <p:extLst>
      <p:ext uri="{BB962C8B-B14F-4D97-AF65-F5344CB8AC3E}">
        <p14:creationId xmlns:p14="http://schemas.microsoft.com/office/powerpoint/2010/main" val="4134180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What do feature flags give us?</a:t>
            </a:r>
          </a:p>
        </p:txBody>
      </p:sp>
      <p:sp>
        <p:nvSpPr>
          <p:cNvPr id="4" name="Text Placeholder 3"/>
          <p:cNvSpPr>
            <a:spLocks noGrp="1"/>
          </p:cNvSpPr>
          <p:nvPr>
            <p:ph type="body" sz="quarter" idx="10"/>
          </p:nvPr>
        </p:nvSpPr>
        <p:spPr/>
        <p:txBody>
          <a:bodyPr/>
          <a:lstStyle/>
          <a:p>
            <a:r>
              <a:rPr lang="en-US"/>
              <a:t>Decouple deployment and exposure</a:t>
            </a:r>
          </a:p>
          <a:p>
            <a:r>
              <a:rPr lang="en-US"/>
              <a:t>Flags provide runtime control down to individual user</a:t>
            </a:r>
          </a:p>
          <a:p>
            <a:r>
              <a:rPr lang="en-US"/>
              <a:t>Change without redeployment</a:t>
            </a:r>
          </a:p>
          <a:p>
            <a:r>
              <a:rPr lang="en-US"/>
              <a:t>Controlled via PowerShell or web UI</a:t>
            </a:r>
          </a:p>
          <a:p>
            <a:r>
              <a:rPr lang="en-US"/>
              <a:t>Support early feedback, experimentation</a:t>
            </a:r>
          </a:p>
          <a:p>
            <a:r>
              <a:rPr lang="en-US"/>
              <a:t>Quick off switch</a:t>
            </a:r>
          </a:p>
          <a:p>
            <a:endParaRPr lang="en-US"/>
          </a:p>
        </p:txBody>
      </p:sp>
    </p:spTree>
    <p:extLst>
      <p:ext uri="{BB962C8B-B14F-4D97-AF65-F5344CB8AC3E}">
        <p14:creationId xmlns:p14="http://schemas.microsoft.com/office/powerpoint/2010/main" val="3609810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Control</a:t>
            </a:r>
          </a:p>
        </p:txBody>
      </p:sp>
      <p:sp>
        <p:nvSpPr>
          <p:cNvPr id="3" name="Content Placeholder 2"/>
          <p:cNvSpPr>
            <a:spLocks noGrp="1"/>
          </p:cNvSpPr>
          <p:nvPr>
            <p:ph type="body" sz="quarter" idx="10"/>
          </p:nvPr>
        </p:nvSpPr>
        <p:spPr/>
        <p:txBody>
          <a:bodyPr/>
          <a:lstStyle/>
          <a:p>
            <a:pPr marL="0" indent="0">
              <a:buNone/>
            </a:pPr>
            <a:r>
              <a:rPr lang="en-US"/>
              <a:t>PowerShell</a:t>
            </a:r>
          </a:p>
          <a:p>
            <a:pPr marL="466298" lvl="1" indent="0">
              <a:buNone/>
            </a:pPr>
            <a:r>
              <a:rPr lang="en-US"/>
              <a:t>Get-</a:t>
            </a:r>
            <a:r>
              <a:rPr lang="en-US" err="1"/>
              <a:t>FeatureFlag</a:t>
            </a:r>
            <a:endParaRPr lang="en-US"/>
          </a:p>
          <a:p>
            <a:pPr marL="466298" lvl="1" indent="0">
              <a:buNone/>
            </a:pPr>
            <a:r>
              <a:rPr lang="en-US"/>
              <a:t>Set-</a:t>
            </a:r>
            <a:r>
              <a:rPr lang="en-US" err="1"/>
              <a:t>FeatureFlag</a:t>
            </a:r>
            <a:endParaRPr lang="en-US"/>
          </a:p>
          <a:p>
            <a:pPr marL="0" indent="0">
              <a:buNone/>
            </a:pPr>
            <a:r>
              <a:rPr lang="en-US"/>
              <a:t>Web UI</a:t>
            </a:r>
          </a:p>
        </p:txBody>
      </p:sp>
      <p:pic>
        <p:nvPicPr>
          <p:cNvPr id="5" name="Picture 4"/>
          <p:cNvPicPr>
            <a:picLocks noChangeAspect="1"/>
          </p:cNvPicPr>
          <p:nvPr/>
        </p:nvPicPr>
        <p:blipFill>
          <a:blip r:embed="rId3"/>
          <a:stretch>
            <a:fillRect/>
          </a:stretch>
        </p:blipFill>
        <p:spPr>
          <a:xfrm>
            <a:off x="3834498" y="199843"/>
            <a:ext cx="8251368" cy="6517121"/>
          </a:xfrm>
          <a:prstGeom prst="rect">
            <a:avLst/>
          </a:prstGeom>
        </p:spPr>
      </p:pic>
      <p:sp>
        <p:nvSpPr>
          <p:cNvPr id="6" name="Rectangle 5"/>
          <p:cNvSpPr/>
          <p:nvPr/>
        </p:nvSpPr>
        <p:spPr>
          <a:xfrm>
            <a:off x="5206932" y="5288688"/>
            <a:ext cx="2821421" cy="101124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1484645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100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631B2-1557-4166-BD19-C3B51FE2C9AA}"/>
              </a:ext>
            </a:extLst>
          </p:cNvPr>
          <p:cNvSpPr>
            <a:spLocks noGrp="1"/>
          </p:cNvSpPr>
          <p:nvPr>
            <p:ph type="title"/>
          </p:nvPr>
        </p:nvSpPr>
        <p:spPr/>
        <p:txBody>
          <a:bodyPr/>
          <a:lstStyle/>
          <a:p>
            <a:r>
              <a:rPr lang="en-GB"/>
              <a:t>Awesome!  What could go wrong?</a:t>
            </a:r>
          </a:p>
        </p:txBody>
      </p:sp>
      <p:sp>
        <p:nvSpPr>
          <p:cNvPr id="4" name="Content Placeholder 3">
            <a:extLst>
              <a:ext uri="{FF2B5EF4-FFF2-40B4-BE49-F238E27FC236}">
                <a16:creationId xmlns:a16="http://schemas.microsoft.com/office/drawing/2014/main" id="{6B3F281A-D421-45B2-8BEC-64ED392259A7}"/>
              </a:ext>
            </a:extLst>
          </p:cNvPr>
          <p:cNvSpPr>
            <a:spLocks noGrp="1"/>
          </p:cNvSpPr>
          <p:nvPr>
            <p:ph idx="1"/>
          </p:nvPr>
        </p:nvSpPr>
        <p:spPr>
          <a:xfrm>
            <a:off x="315797" y="1212849"/>
            <a:ext cx="9718864" cy="5781676"/>
          </a:xfrm>
        </p:spPr>
        <p:txBody>
          <a:bodyPr/>
          <a:lstStyle/>
          <a:p>
            <a:pPr>
              <a:lnSpc>
                <a:spcPct val="150000"/>
              </a:lnSpc>
            </a:pPr>
            <a:r>
              <a:rPr lang="en-GB" sz="2754"/>
              <a:t>Features to be revealed at big event</a:t>
            </a:r>
          </a:p>
          <a:p>
            <a:pPr>
              <a:lnSpc>
                <a:spcPct val="150000"/>
              </a:lnSpc>
            </a:pPr>
            <a:r>
              <a:rPr lang="en-GB" sz="2754"/>
              <a:t>We turned features on globally just before the keynote...</a:t>
            </a:r>
          </a:p>
          <a:p>
            <a:pPr>
              <a:lnSpc>
                <a:spcPct val="150000"/>
              </a:lnSpc>
            </a:pPr>
            <a:r>
              <a:rPr lang="en-GB" sz="2754"/>
              <a:t>It didn’t go well.</a:t>
            </a:r>
          </a:p>
          <a:p>
            <a:pPr>
              <a:lnSpc>
                <a:spcPct val="150000"/>
              </a:lnSpc>
            </a:pPr>
            <a:endParaRPr lang="en-GB" sz="2754"/>
          </a:p>
        </p:txBody>
      </p:sp>
      <p:pic>
        <p:nvPicPr>
          <p:cNvPr id="5" name="Picture 4" descr="image">
            <a:hlinkClick r:id="rId3"/>
            <a:extLst>
              <a:ext uri="{FF2B5EF4-FFF2-40B4-BE49-F238E27FC236}">
                <a16:creationId xmlns:a16="http://schemas.microsoft.com/office/drawing/2014/main" id="{C795A8C0-7354-45BF-8F3C-0D9DAECCDB33}"/>
              </a:ext>
            </a:extLst>
          </p:cNvPr>
          <p:cNvPicPr/>
          <p:nvPr/>
        </p:nvPicPr>
        <p:blipFill rotWithShape="1">
          <a:blip r:embed="rId4">
            <a:extLst>
              <a:ext uri="{28A0092B-C50C-407E-A947-70E740481C1C}">
                <a14:useLocalDpi xmlns:a14="http://schemas.microsoft.com/office/drawing/2010/main" val="0"/>
              </a:ext>
            </a:extLst>
          </a:blip>
          <a:srcRect r="1468" b="2177"/>
          <a:stretch/>
        </p:blipFill>
        <p:spPr bwMode="auto">
          <a:xfrm>
            <a:off x="3999443" y="3137222"/>
            <a:ext cx="8199138" cy="3574979"/>
          </a:xfrm>
          <a:prstGeom prst="rect">
            <a:avLst/>
          </a:prstGeom>
          <a:noFill/>
          <a:ln>
            <a:noFill/>
          </a:ln>
        </p:spPr>
      </p:pic>
    </p:spTree>
    <p:extLst>
      <p:ext uri="{BB962C8B-B14F-4D97-AF65-F5344CB8AC3E}">
        <p14:creationId xmlns:p14="http://schemas.microsoft.com/office/powerpoint/2010/main" val="2035396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fade">
                                      <p:cBhvr>
                                        <p:cTn id="11" dur="500"/>
                                        <p:tgtEl>
                                          <p:spTgt spid="4">
                                            <p:txEl>
                                              <p:pRg st="2" end="2"/>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18CA3-5057-4CC2-9DA2-FD7B684C5A42}"/>
              </a:ext>
            </a:extLst>
          </p:cNvPr>
          <p:cNvSpPr>
            <a:spLocks noGrp="1"/>
          </p:cNvSpPr>
          <p:nvPr>
            <p:ph type="title"/>
          </p:nvPr>
        </p:nvSpPr>
        <p:spPr>
          <a:xfrm>
            <a:off x="-87093" y="295274"/>
            <a:ext cx="11083803" cy="917575"/>
          </a:xfrm>
        </p:spPr>
        <p:txBody>
          <a:bodyPr/>
          <a:lstStyle/>
          <a:p>
            <a:r>
              <a:rPr lang="en-GB" dirty="0"/>
              <a:t>Progressive </a:t>
            </a:r>
            <a:br>
              <a:rPr lang="en-GB" dirty="0"/>
            </a:br>
            <a:r>
              <a:rPr lang="en-GB" dirty="0"/>
              <a:t>Exposure</a:t>
            </a:r>
            <a:endParaRPr lang="en-US" dirty="0"/>
          </a:p>
        </p:txBody>
      </p:sp>
      <p:sp>
        <p:nvSpPr>
          <p:cNvPr id="3" name="Text Placeholder 2">
            <a:extLst>
              <a:ext uri="{FF2B5EF4-FFF2-40B4-BE49-F238E27FC236}">
                <a16:creationId xmlns:a16="http://schemas.microsoft.com/office/drawing/2014/main" id="{F72D077F-FC94-4991-B2BA-0DB75B59EED1}"/>
              </a:ext>
            </a:extLst>
          </p:cNvPr>
          <p:cNvSpPr>
            <a:spLocks noGrp="1"/>
          </p:cNvSpPr>
          <p:nvPr>
            <p:ph type="body" sz="quarter" idx="10"/>
          </p:nvPr>
        </p:nvSpPr>
        <p:spPr>
          <a:xfrm>
            <a:off x="-17290" y="1916934"/>
            <a:ext cx="3413294" cy="4515082"/>
          </a:xfrm>
        </p:spPr>
        <p:txBody>
          <a:bodyPr/>
          <a:lstStyle/>
          <a:p>
            <a:pPr marL="0" indent="0">
              <a:spcBef>
                <a:spcPts val="1200"/>
              </a:spcBef>
              <a:buNone/>
            </a:pPr>
            <a:r>
              <a:rPr lang="en-GB" sz="2200" dirty="0"/>
              <a:t>Deploy one stage at a time</a:t>
            </a:r>
          </a:p>
          <a:p>
            <a:pPr marL="228600" lvl="1" indent="0">
              <a:lnSpc>
                <a:spcPct val="100000"/>
              </a:lnSpc>
              <a:spcBef>
                <a:spcPts val="0"/>
              </a:spcBef>
              <a:buNone/>
            </a:pPr>
            <a:r>
              <a:rPr lang="en-GB" sz="1400" dirty="0"/>
              <a:t>Release Gates control progression</a:t>
            </a:r>
          </a:p>
          <a:p>
            <a:pPr marL="228600" lvl="1" indent="0">
              <a:lnSpc>
                <a:spcPct val="100000"/>
              </a:lnSpc>
              <a:spcBef>
                <a:spcPts val="0"/>
              </a:spcBef>
              <a:buNone/>
            </a:pPr>
            <a:r>
              <a:rPr lang="en-GB" sz="1400" dirty="0"/>
              <a:t>Automated (L3) tests to check current ring</a:t>
            </a:r>
          </a:p>
          <a:p>
            <a:pPr marL="228600" lvl="1" indent="0">
              <a:lnSpc>
                <a:spcPct val="100000"/>
              </a:lnSpc>
              <a:spcBef>
                <a:spcPts val="0"/>
              </a:spcBef>
              <a:buNone/>
            </a:pPr>
            <a:r>
              <a:rPr lang="en-GB" sz="1400" dirty="0"/>
              <a:t>Can slow down with explicit approval</a:t>
            </a:r>
          </a:p>
          <a:p>
            <a:pPr marL="0" indent="0">
              <a:buNone/>
            </a:pPr>
            <a:r>
              <a:rPr lang="en-GB" sz="2800" b="1" dirty="0"/>
              <a:t>Result:</a:t>
            </a:r>
          </a:p>
          <a:p>
            <a:pPr marL="0" indent="0">
              <a:spcBef>
                <a:spcPts val="1200"/>
              </a:spcBef>
              <a:buNone/>
            </a:pPr>
            <a:r>
              <a:rPr lang="en-GB" sz="2200" dirty="0"/>
              <a:t>Visibility into impact of every deployment</a:t>
            </a:r>
          </a:p>
          <a:p>
            <a:pPr marL="0" indent="0">
              <a:spcBef>
                <a:spcPts val="1200"/>
              </a:spcBef>
              <a:buNone/>
            </a:pPr>
            <a:r>
              <a:rPr lang="en-GB" sz="2200" dirty="0"/>
              <a:t>Move across </a:t>
            </a:r>
          </a:p>
          <a:p>
            <a:pPr marL="571500" lvl="1" indent="-342900">
              <a:spcBef>
                <a:spcPts val="0"/>
              </a:spcBef>
              <a:buFont typeface="+mj-lt"/>
              <a:buAutoNum type="arabicPeriod"/>
            </a:pPr>
            <a:r>
              <a:rPr lang="en-GB" sz="1400" dirty="0"/>
              <a:t>Canary</a:t>
            </a:r>
          </a:p>
          <a:p>
            <a:pPr marL="571500" lvl="1" indent="-342900">
              <a:spcBef>
                <a:spcPts val="0"/>
              </a:spcBef>
              <a:buFont typeface="+mj-lt"/>
              <a:buAutoNum type="arabicPeriod"/>
            </a:pPr>
            <a:r>
              <a:rPr lang="en-GB" sz="1400" dirty="0"/>
              <a:t>Data </a:t>
            </a:r>
            <a:r>
              <a:rPr lang="en-GB" sz="1400" dirty="0" err="1"/>
              <a:t>centers</a:t>
            </a:r>
            <a:r>
              <a:rPr lang="en-GB" sz="1400" dirty="0"/>
              <a:t> with small user counts</a:t>
            </a:r>
          </a:p>
          <a:p>
            <a:pPr marL="571500" lvl="1" indent="-342900">
              <a:spcBef>
                <a:spcPts val="0"/>
              </a:spcBef>
              <a:buFont typeface="+mj-lt"/>
              <a:buAutoNum type="arabicPeriod"/>
            </a:pPr>
            <a:r>
              <a:rPr lang="en-GB" sz="1400" dirty="0"/>
              <a:t>Data </a:t>
            </a:r>
            <a:r>
              <a:rPr lang="en-GB" sz="1400" dirty="0" err="1"/>
              <a:t>center</a:t>
            </a:r>
            <a:r>
              <a:rPr lang="en-GB" sz="1400" dirty="0"/>
              <a:t> with large user count</a:t>
            </a:r>
          </a:p>
          <a:p>
            <a:pPr marL="571500" lvl="1" indent="-342900">
              <a:spcBef>
                <a:spcPts val="0"/>
              </a:spcBef>
              <a:buFont typeface="+mj-lt"/>
              <a:buAutoNum type="arabicPeriod"/>
            </a:pPr>
            <a:r>
              <a:rPr lang="en-GB" sz="1400" dirty="0"/>
              <a:t>Highest latency</a:t>
            </a:r>
          </a:p>
          <a:p>
            <a:pPr marL="571500" lvl="1" indent="-342900">
              <a:spcBef>
                <a:spcPts val="0"/>
              </a:spcBef>
              <a:buFont typeface="+mj-lt"/>
              <a:buAutoNum type="arabicPeriod"/>
            </a:pPr>
            <a:r>
              <a:rPr lang="en-GB" sz="1400" dirty="0"/>
              <a:t>The rest</a:t>
            </a:r>
          </a:p>
        </p:txBody>
      </p:sp>
      <p:pic>
        <p:nvPicPr>
          <p:cNvPr id="6" name="Picture 5">
            <a:extLst>
              <a:ext uri="{FF2B5EF4-FFF2-40B4-BE49-F238E27FC236}">
                <a16:creationId xmlns:a16="http://schemas.microsoft.com/office/drawing/2014/main" id="{43DB0E04-5396-4686-8DAA-865873DA8338}"/>
              </a:ext>
            </a:extLst>
          </p:cNvPr>
          <p:cNvPicPr>
            <a:picLocks noChangeAspect="1"/>
          </p:cNvPicPr>
          <p:nvPr/>
        </p:nvPicPr>
        <p:blipFill>
          <a:blip r:embed="rId3"/>
          <a:stretch>
            <a:fillRect/>
          </a:stretch>
        </p:blipFill>
        <p:spPr>
          <a:xfrm>
            <a:off x="3391877" y="-97722"/>
            <a:ext cx="8982470" cy="6994525"/>
          </a:xfrm>
          <a:prstGeom prst="rect">
            <a:avLst/>
          </a:prstGeom>
        </p:spPr>
      </p:pic>
    </p:spTree>
    <p:extLst>
      <p:ext uri="{BB962C8B-B14F-4D97-AF65-F5344CB8AC3E}">
        <p14:creationId xmlns:p14="http://schemas.microsoft.com/office/powerpoint/2010/main" val="3012048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E3F07-C950-4BAD-874D-02F92E8EB4D3}"/>
              </a:ext>
            </a:extLst>
          </p:cNvPr>
          <p:cNvSpPr>
            <a:spLocks noGrp="1"/>
          </p:cNvSpPr>
          <p:nvPr>
            <p:ph type="title"/>
          </p:nvPr>
        </p:nvSpPr>
        <p:spPr/>
        <p:txBody>
          <a:bodyPr/>
          <a:lstStyle/>
          <a:p>
            <a:r>
              <a:rPr lang="en-AU" dirty="0"/>
              <a:t>Deployment rings</a:t>
            </a:r>
          </a:p>
        </p:txBody>
      </p:sp>
    </p:spTree>
    <p:extLst>
      <p:ext uri="{BB962C8B-B14F-4D97-AF65-F5344CB8AC3E}">
        <p14:creationId xmlns:p14="http://schemas.microsoft.com/office/powerpoint/2010/main" val="138282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2ECC36-0116-494A-A3E6-5CA05503DFB7}"/>
              </a:ext>
            </a:extLst>
          </p:cNvPr>
          <p:cNvSpPr>
            <a:spLocks noGrp="1"/>
          </p:cNvSpPr>
          <p:nvPr>
            <p:ph type="title"/>
          </p:nvPr>
        </p:nvSpPr>
        <p:spPr>
          <a:xfrm>
            <a:off x="266958" y="271757"/>
            <a:ext cx="11563350" cy="754061"/>
          </a:xfrm>
        </p:spPr>
        <p:txBody>
          <a:bodyPr/>
          <a:lstStyle/>
          <a:p>
            <a:r>
              <a:rPr lang="en-US" sz="3000"/>
              <a:t>Progress follows a J-curve</a:t>
            </a:r>
          </a:p>
        </p:txBody>
      </p:sp>
      <p:pic>
        <p:nvPicPr>
          <p:cNvPr id="10" name="Picture 9" descr="A close up of a logo&#10;&#10;Description generated with very high confidence">
            <a:extLst>
              <a:ext uri="{FF2B5EF4-FFF2-40B4-BE49-F238E27FC236}">
                <a16:creationId xmlns:a16="http://schemas.microsoft.com/office/drawing/2014/main" id="{D3D5AF8C-34F9-4CA6-86CE-0CE6D5BC8C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6296" y="432668"/>
            <a:ext cx="10483221" cy="6439237"/>
          </a:xfrm>
          <a:prstGeom prst="rect">
            <a:avLst/>
          </a:prstGeom>
        </p:spPr>
      </p:pic>
    </p:spTree>
    <p:extLst>
      <p:ext uri="{BB962C8B-B14F-4D97-AF65-F5344CB8AC3E}">
        <p14:creationId xmlns:p14="http://schemas.microsoft.com/office/powerpoint/2010/main" val="63595490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F3160-239E-451E-8348-0BD3D0A2550D}"/>
              </a:ext>
            </a:extLst>
          </p:cNvPr>
          <p:cNvSpPr>
            <a:spLocks noGrp="1"/>
          </p:cNvSpPr>
          <p:nvPr>
            <p:ph type="title"/>
          </p:nvPr>
        </p:nvSpPr>
        <p:spPr/>
        <p:txBody>
          <a:bodyPr/>
          <a:lstStyle/>
          <a:p>
            <a:r>
              <a:rPr lang="en-US"/>
              <a:t>Our DevOps Transformation – the story so far</a:t>
            </a:r>
          </a:p>
        </p:txBody>
      </p:sp>
      <p:sp>
        <p:nvSpPr>
          <p:cNvPr id="7" name="Text Placeholder 2">
            <a:extLst>
              <a:ext uri="{FF2B5EF4-FFF2-40B4-BE49-F238E27FC236}">
                <a16:creationId xmlns:a16="http://schemas.microsoft.com/office/drawing/2014/main" id="{CB30E06F-4F19-4CB5-998D-0758FC28DAC3}"/>
              </a:ext>
            </a:extLst>
          </p:cNvPr>
          <p:cNvSpPr txBox="1">
            <a:spLocks/>
          </p:cNvSpPr>
          <p:nvPr/>
        </p:nvSpPr>
        <p:spPr>
          <a:xfrm>
            <a:off x="937577" y="4538979"/>
            <a:ext cx="4659313" cy="3850642"/>
          </a:xfrm>
          <a:prstGeom prst="rect">
            <a:avLst/>
          </a:prstGeom>
        </p:spPr>
        <p:txBody>
          <a:bodyPr vert="horz" wrap="square" lIns="146304" tIns="91440" rIns="146304" bIns="91440" rtlCol="0">
            <a:normAutofit/>
          </a:bodyPr>
          <a:lstStyle>
            <a:lvl1pPr marL="0" marR="0" indent="0" algn="l" defTabSz="932742" rtl="0" eaLnBrk="1" fontAlgn="auto" latinLnBrk="0" hangingPunct="1">
              <a:lnSpc>
                <a:spcPct val="90000"/>
              </a:lnSpc>
              <a:spcBef>
                <a:spcPct val="20000"/>
              </a:spcBef>
              <a:spcAft>
                <a:spcPts val="0"/>
              </a:spcAft>
              <a:buClr>
                <a:schemeClr val="tx2"/>
              </a:buClr>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
                <a:schemeClr val="tx2"/>
              </a:buClr>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
                <a:schemeClr val="tx2"/>
              </a:buClr>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
                <a:schemeClr val="tx2"/>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
                <a:schemeClr val="tx2"/>
              </a:buClr>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51209"/>
            <a:endParaRPr lang="en-US" sz="3600"/>
          </a:p>
        </p:txBody>
      </p:sp>
      <p:sp>
        <p:nvSpPr>
          <p:cNvPr id="18" name="Freeform: Shape 17">
            <a:extLst>
              <a:ext uri="{FF2B5EF4-FFF2-40B4-BE49-F238E27FC236}">
                <a16:creationId xmlns:a16="http://schemas.microsoft.com/office/drawing/2014/main" id="{28871355-3BA2-4CEA-A739-E58DCBCC49E9}"/>
              </a:ext>
            </a:extLst>
          </p:cNvPr>
          <p:cNvSpPr/>
          <p:nvPr/>
        </p:nvSpPr>
        <p:spPr>
          <a:xfrm>
            <a:off x="6803121" y="1212849"/>
            <a:ext cx="4287540" cy="5454872"/>
          </a:xfrm>
          <a:custGeom>
            <a:avLst/>
            <a:gdLst>
              <a:gd name="connsiteX0" fmla="*/ 0 w 3514816"/>
              <a:gd name="connsiteY0" fmla="*/ 0 h 4759830"/>
              <a:gd name="connsiteX1" fmla="*/ 3514816 w 3514816"/>
              <a:gd name="connsiteY1" fmla="*/ 0 h 4759830"/>
              <a:gd name="connsiteX2" fmla="*/ 3514816 w 3514816"/>
              <a:gd name="connsiteY2" fmla="*/ 4759830 h 4759830"/>
              <a:gd name="connsiteX3" fmla="*/ 0 w 3514816"/>
              <a:gd name="connsiteY3" fmla="*/ 4759830 h 4759830"/>
              <a:gd name="connsiteX4" fmla="*/ 0 w 3514816"/>
              <a:gd name="connsiteY4" fmla="*/ 0 h 4759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816" h="4759830">
                <a:moveTo>
                  <a:pt x="0" y="0"/>
                </a:moveTo>
                <a:lnTo>
                  <a:pt x="3514816" y="0"/>
                </a:lnTo>
                <a:lnTo>
                  <a:pt x="3514816" y="4759830"/>
                </a:lnTo>
                <a:lnTo>
                  <a:pt x="0" y="4759830"/>
                </a:lnTo>
                <a:lnTo>
                  <a:pt x="0" y="0"/>
                </a:lnTo>
                <a:close/>
              </a:path>
            </a:pathLst>
          </a:custGeom>
          <a:no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p>
            <a:pPr marL="0" lvl="1" defTabSz="755650">
              <a:lnSpc>
                <a:spcPct val="90000"/>
              </a:lnSpc>
              <a:spcBef>
                <a:spcPct val="0"/>
              </a:spcBef>
              <a:spcAft>
                <a:spcPts val="600"/>
              </a:spcAft>
            </a:pPr>
            <a:r>
              <a:rPr lang="en-US" sz="2400">
                <a:solidFill>
                  <a:srgbClr val="052454"/>
                </a:solidFill>
              </a:rPr>
              <a:t>After</a:t>
            </a:r>
            <a:endParaRPr lang="en-US">
              <a:solidFill>
                <a:srgbClr val="052454"/>
              </a:solidFill>
            </a:endParaRPr>
          </a:p>
          <a:p>
            <a:pPr marL="171450" lvl="1" indent="-171450" defTabSz="755650">
              <a:lnSpc>
                <a:spcPct val="90000"/>
              </a:lnSpc>
              <a:spcBef>
                <a:spcPct val="0"/>
              </a:spcBef>
              <a:spcAft>
                <a:spcPts val="600"/>
              </a:spcAft>
              <a:buChar char="•"/>
            </a:pPr>
            <a:r>
              <a:rPr lang="en-US">
                <a:latin typeface="+mj-lt"/>
              </a:rPr>
              <a:t>3-week sprints</a:t>
            </a:r>
          </a:p>
          <a:p>
            <a:pPr marL="171450" lvl="1" indent="-171450" defTabSz="755650">
              <a:lnSpc>
                <a:spcPct val="90000"/>
              </a:lnSpc>
              <a:spcBef>
                <a:spcPct val="0"/>
              </a:spcBef>
              <a:spcAft>
                <a:spcPts val="600"/>
              </a:spcAft>
              <a:buChar char="•"/>
            </a:pPr>
            <a:r>
              <a:rPr lang="en-US">
                <a:latin typeface="+mj-lt"/>
              </a:rPr>
              <a:t>Vertical teams</a:t>
            </a:r>
          </a:p>
          <a:p>
            <a:pPr marL="171450" lvl="1" indent="-171450" defTabSz="755650">
              <a:lnSpc>
                <a:spcPct val="90000"/>
              </a:lnSpc>
              <a:spcBef>
                <a:spcPct val="0"/>
              </a:spcBef>
              <a:spcAft>
                <a:spcPts val="600"/>
              </a:spcAft>
              <a:buChar char="•"/>
            </a:pPr>
            <a:r>
              <a:rPr lang="en-US">
                <a:latin typeface="+mj-lt"/>
              </a:rPr>
              <a:t>Team rooms</a:t>
            </a:r>
          </a:p>
          <a:p>
            <a:pPr marL="171450" lvl="1" indent="-171450" defTabSz="755650">
              <a:lnSpc>
                <a:spcPct val="90000"/>
              </a:lnSpc>
              <a:spcBef>
                <a:spcPct val="0"/>
              </a:spcBef>
              <a:spcAft>
                <a:spcPts val="600"/>
              </a:spcAft>
              <a:buChar char="•"/>
            </a:pPr>
            <a:r>
              <a:rPr lang="en-US">
                <a:latin typeface="+mj-lt"/>
              </a:rPr>
              <a:t>Continual Planning &amp; Learning</a:t>
            </a:r>
          </a:p>
          <a:p>
            <a:pPr marL="171450" lvl="1" indent="-171450" defTabSz="755650">
              <a:lnSpc>
                <a:spcPct val="90000"/>
              </a:lnSpc>
              <a:spcBef>
                <a:spcPct val="0"/>
              </a:spcBef>
              <a:spcAft>
                <a:spcPts val="600"/>
              </a:spcAft>
              <a:buChar char="•"/>
            </a:pPr>
            <a:r>
              <a:rPr lang="en-US">
                <a:latin typeface="+mj-lt"/>
              </a:rPr>
              <a:t>PM &amp; Engineering</a:t>
            </a:r>
          </a:p>
          <a:p>
            <a:pPr marL="171450" lvl="1" indent="-171450" defTabSz="755650">
              <a:lnSpc>
                <a:spcPct val="90000"/>
              </a:lnSpc>
              <a:spcBef>
                <a:spcPct val="0"/>
              </a:spcBef>
              <a:spcAft>
                <a:spcPts val="600"/>
              </a:spcAft>
              <a:buChar char="•"/>
            </a:pPr>
            <a:r>
              <a:rPr lang="en-US">
                <a:latin typeface="+mj-lt"/>
              </a:rPr>
              <a:t>Continual customer engagement</a:t>
            </a:r>
          </a:p>
          <a:p>
            <a:pPr marL="171450" lvl="1" indent="-171450" defTabSz="755650">
              <a:lnSpc>
                <a:spcPct val="90000"/>
              </a:lnSpc>
              <a:spcBef>
                <a:spcPct val="0"/>
              </a:spcBef>
              <a:spcAft>
                <a:spcPts val="600"/>
              </a:spcAft>
              <a:buChar char="•"/>
            </a:pPr>
            <a:r>
              <a:rPr lang="en-US">
                <a:latin typeface="+mj-lt"/>
              </a:rPr>
              <a:t>Everyone in master</a:t>
            </a:r>
          </a:p>
          <a:p>
            <a:pPr marL="171450" lvl="1" indent="-171450" defTabSz="755650">
              <a:lnSpc>
                <a:spcPct val="90000"/>
              </a:lnSpc>
              <a:spcBef>
                <a:spcPct val="0"/>
              </a:spcBef>
              <a:spcAft>
                <a:spcPts val="600"/>
              </a:spcAft>
              <a:buChar char="•"/>
            </a:pPr>
            <a:r>
              <a:rPr lang="en-US">
                <a:latin typeface="+mj-lt"/>
              </a:rPr>
              <a:t>8-12 person teams</a:t>
            </a:r>
          </a:p>
          <a:p>
            <a:pPr marL="171450" lvl="1" indent="-171450" defTabSz="755650">
              <a:lnSpc>
                <a:spcPct val="90000"/>
              </a:lnSpc>
              <a:spcBef>
                <a:spcPct val="0"/>
              </a:spcBef>
              <a:spcAft>
                <a:spcPts val="600"/>
              </a:spcAft>
              <a:buChar char="•"/>
            </a:pPr>
            <a:r>
              <a:rPr lang="en-US">
                <a:latin typeface="+mj-lt"/>
              </a:rPr>
              <a:t>Publicly shared roadmap</a:t>
            </a:r>
          </a:p>
          <a:p>
            <a:pPr marL="171450" lvl="1" indent="-171450" defTabSz="755650">
              <a:lnSpc>
                <a:spcPct val="90000"/>
              </a:lnSpc>
              <a:spcBef>
                <a:spcPct val="0"/>
              </a:spcBef>
              <a:spcAft>
                <a:spcPts val="600"/>
              </a:spcAft>
              <a:buChar char="•"/>
            </a:pPr>
            <a:r>
              <a:rPr lang="en-US">
                <a:latin typeface="+mj-lt"/>
              </a:rPr>
              <a:t>Debt paid as incurred</a:t>
            </a:r>
          </a:p>
          <a:p>
            <a:pPr marL="171450" lvl="1" indent="-171450" defTabSz="755650">
              <a:lnSpc>
                <a:spcPct val="90000"/>
              </a:lnSpc>
              <a:spcBef>
                <a:spcPct val="0"/>
              </a:spcBef>
              <a:spcAft>
                <a:spcPts val="600"/>
              </a:spcAft>
              <a:buChar char="•"/>
            </a:pPr>
            <a:r>
              <a:rPr lang="en-US">
                <a:latin typeface="+mj-lt"/>
              </a:rPr>
              <a:t>Mockups in PPT</a:t>
            </a:r>
          </a:p>
          <a:p>
            <a:pPr marL="171450" lvl="1" indent="-171450" defTabSz="755650">
              <a:lnSpc>
                <a:spcPct val="90000"/>
              </a:lnSpc>
              <a:spcBef>
                <a:spcPct val="0"/>
              </a:spcBef>
              <a:spcAft>
                <a:spcPts val="600"/>
              </a:spcAft>
              <a:buChar char="•"/>
            </a:pPr>
            <a:r>
              <a:rPr lang="en-US">
                <a:latin typeface="+mj-lt"/>
              </a:rPr>
              <a:t>Inner source</a:t>
            </a:r>
          </a:p>
          <a:p>
            <a:pPr marL="171450" lvl="1" indent="-171450" defTabSz="755650">
              <a:lnSpc>
                <a:spcPct val="90000"/>
              </a:lnSpc>
              <a:spcBef>
                <a:spcPct val="0"/>
              </a:spcBef>
              <a:spcAft>
                <a:spcPts val="600"/>
              </a:spcAft>
              <a:buChar char="•"/>
            </a:pPr>
            <a:r>
              <a:rPr lang="en-US">
                <a:latin typeface="+mj-lt"/>
              </a:rPr>
              <a:t>Flattened organization hierarchy</a:t>
            </a:r>
          </a:p>
          <a:p>
            <a:pPr marL="171450" lvl="1" indent="-171450" defTabSz="755650">
              <a:lnSpc>
                <a:spcPct val="90000"/>
              </a:lnSpc>
              <a:spcBef>
                <a:spcPct val="0"/>
              </a:spcBef>
              <a:spcAft>
                <a:spcPts val="600"/>
              </a:spcAft>
              <a:buChar char="•"/>
            </a:pPr>
            <a:r>
              <a:rPr lang="en-US">
                <a:latin typeface="+mj-lt"/>
              </a:rPr>
              <a:t>User satisfaction determines success</a:t>
            </a:r>
          </a:p>
          <a:p>
            <a:pPr marL="171450" lvl="1" indent="-171450" defTabSz="755650">
              <a:lnSpc>
                <a:spcPct val="90000"/>
              </a:lnSpc>
              <a:spcBef>
                <a:spcPct val="0"/>
              </a:spcBef>
              <a:spcAft>
                <a:spcPts val="600"/>
              </a:spcAft>
              <a:buChar char="•"/>
            </a:pPr>
            <a:r>
              <a:rPr lang="en-US">
                <a:latin typeface="+mj-lt"/>
              </a:rPr>
              <a:t>Features shipped every sprint</a:t>
            </a:r>
          </a:p>
        </p:txBody>
      </p:sp>
      <p:sp>
        <p:nvSpPr>
          <p:cNvPr id="16" name="Freeform: Shape 15">
            <a:extLst>
              <a:ext uri="{FF2B5EF4-FFF2-40B4-BE49-F238E27FC236}">
                <a16:creationId xmlns:a16="http://schemas.microsoft.com/office/drawing/2014/main" id="{7605DF8E-2455-410D-8075-88CFA561A52A}"/>
              </a:ext>
            </a:extLst>
          </p:cNvPr>
          <p:cNvSpPr/>
          <p:nvPr/>
        </p:nvSpPr>
        <p:spPr>
          <a:xfrm>
            <a:off x="1365730" y="1212319"/>
            <a:ext cx="4287540" cy="5455508"/>
          </a:xfrm>
          <a:custGeom>
            <a:avLst/>
            <a:gdLst>
              <a:gd name="connsiteX0" fmla="*/ 0 w 3514816"/>
              <a:gd name="connsiteY0" fmla="*/ 0 h 4759830"/>
              <a:gd name="connsiteX1" fmla="*/ 3514816 w 3514816"/>
              <a:gd name="connsiteY1" fmla="*/ 0 h 4759830"/>
              <a:gd name="connsiteX2" fmla="*/ 3514816 w 3514816"/>
              <a:gd name="connsiteY2" fmla="*/ 4759830 h 4759830"/>
              <a:gd name="connsiteX3" fmla="*/ 0 w 3514816"/>
              <a:gd name="connsiteY3" fmla="*/ 4759830 h 4759830"/>
              <a:gd name="connsiteX4" fmla="*/ 0 w 3514816"/>
              <a:gd name="connsiteY4" fmla="*/ 0 h 47598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816" h="4759830">
                <a:moveTo>
                  <a:pt x="0" y="0"/>
                </a:moveTo>
                <a:lnTo>
                  <a:pt x="3514816" y="0"/>
                </a:lnTo>
                <a:lnTo>
                  <a:pt x="3514816" y="4759830"/>
                </a:lnTo>
                <a:lnTo>
                  <a:pt x="0" y="4759830"/>
                </a:lnTo>
                <a:lnTo>
                  <a:pt x="0" y="0"/>
                </a:lnTo>
                <a:close/>
              </a:path>
            </a:pathLst>
          </a:custGeom>
          <a:no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p>
            <a:pPr marL="0" lvl="1" defTabSz="755650">
              <a:lnSpc>
                <a:spcPct val="90000"/>
              </a:lnSpc>
              <a:spcBef>
                <a:spcPct val="0"/>
              </a:spcBef>
              <a:spcAft>
                <a:spcPts val="600"/>
              </a:spcAft>
            </a:pPr>
            <a:r>
              <a:rPr lang="en-US" sz="2400" dirty="0">
                <a:solidFill>
                  <a:srgbClr val="052454"/>
                </a:solidFill>
              </a:rPr>
              <a:t>Before</a:t>
            </a:r>
            <a:endParaRPr lang="en-US" dirty="0">
              <a:solidFill>
                <a:srgbClr val="052454"/>
              </a:solidFill>
            </a:endParaRPr>
          </a:p>
          <a:p>
            <a:pPr marL="171450" lvl="1" indent="-171450" defTabSz="755650">
              <a:lnSpc>
                <a:spcPct val="90000"/>
              </a:lnSpc>
              <a:spcBef>
                <a:spcPct val="0"/>
              </a:spcBef>
              <a:spcAft>
                <a:spcPts val="600"/>
              </a:spcAft>
              <a:buChar char="•"/>
            </a:pPr>
            <a:r>
              <a:rPr lang="en-US" dirty="0">
                <a:latin typeface="+mj-lt"/>
              </a:rPr>
              <a:t>4-6 month milestones</a:t>
            </a:r>
          </a:p>
          <a:p>
            <a:pPr marL="171450" lvl="1" indent="-171450" defTabSz="755650">
              <a:lnSpc>
                <a:spcPct val="90000"/>
              </a:lnSpc>
              <a:spcBef>
                <a:spcPct val="0"/>
              </a:spcBef>
              <a:spcAft>
                <a:spcPts val="600"/>
              </a:spcAft>
              <a:buChar char="•"/>
            </a:pPr>
            <a:r>
              <a:rPr lang="en-US" dirty="0">
                <a:latin typeface="+mj-lt"/>
              </a:rPr>
              <a:t>Horizontal teams</a:t>
            </a:r>
          </a:p>
          <a:p>
            <a:pPr marL="171450" lvl="1" indent="-171450" defTabSz="755650">
              <a:lnSpc>
                <a:spcPct val="90000"/>
              </a:lnSpc>
              <a:spcBef>
                <a:spcPct val="0"/>
              </a:spcBef>
              <a:spcAft>
                <a:spcPts val="600"/>
              </a:spcAft>
              <a:buChar char="•"/>
            </a:pPr>
            <a:r>
              <a:rPr lang="en-US" dirty="0">
                <a:latin typeface="+mj-lt"/>
              </a:rPr>
              <a:t>Personal offices</a:t>
            </a:r>
          </a:p>
          <a:p>
            <a:pPr marL="171450" lvl="1" indent="-171450" defTabSz="755650">
              <a:lnSpc>
                <a:spcPct val="90000"/>
              </a:lnSpc>
              <a:spcBef>
                <a:spcPct val="0"/>
              </a:spcBef>
              <a:spcAft>
                <a:spcPts val="600"/>
              </a:spcAft>
              <a:buChar char="•"/>
            </a:pPr>
            <a:r>
              <a:rPr lang="en-US" dirty="0">
                <a:latin typeface="+mj-lt"/>
              </a:rPr>
              <a:t>Long planning cycles</a:t>
            </a:r>
          </a:p>
          <a:p>
            <a:pPr marL="171450" lvl="1" indent="-171450" defTabSz="755650">
              <a:lnSpc>
                <a:spcPct val="90000"/>
              </a:lnSpc>
              <a:spcBef>
                <a:spcPct val="0"/>
              </a:spcBef>
              <a:spcAft>
                <a:spcPts val="600"/>
              </a:spcAft>
              <a:buChar char="•"/>
            </a:pPr>
            <a:r>
              <a:rPr lang="en-US" dirty="0">
                <a:latin typeface="+mj-lt"/>
              </a:rPr>
              <a:t>PM, Dev, Test</a:t>
            </a:r>
          </a:p>
          <a:p>
            <a:pPr marL="171450" lvl="1" indent="-171450" defTabSz="755650">
              <a:lnSpc>
                <a:spcPct val="90000"/>
              </a:lnSpc>
              <a:spcBef>
                <a:spcPct val="0"/>
              </a:spcBef>
              <a:spcAft>
                <a:spcPts val="600"/>
              </a:spcAft>
              <a:buChar char="•"/>
            </a:pPr>
            <a:r>
              <a:rPr lang="en-US" dirty="0">
                <a:latin typeface="+mj-lt"/>
              </a:rPr>
              <a:t>Yearly customer engagement</a:t>
            </a:r>
          </a:p>
          <a:p>
            <a:pPr marL="171450" lvl="1" indent="-171450" defTabSz="755650">
              <a:lnSpc>
                <a:spcPct val="90000"/>
              </a:lnSpc>
              <a:spcBef>
                <a:spcPct val="0"/>
              </a:spcBef>
              <a:spcAft>
                <a:spcPts val="600"/>
              </a:spcAft>
              <a:buChar char="•"/>
            </a:pPr>
            <a:r>
              <a:rPr lang="en-US" dirty="0">
                <a:latin typeface="+mj-lt"/>
              </a:rPr>
              <a:t>Feature branches</a:t>
            </a:r>
          </a:p>
          <a:p>
            <a:pPr marL="171450" lvl="1" indent="-171450" defTabSz="755650">
              <a:lnSpc>
                <a:spcPct val="90000"/>
              </a:lnSpc>
              <a:spcBef>
                <a:spcPct val="0"/>
              </a:spcBef>
              <a:spcAft>
                <a:spcPts val="600"/>
              </a:spcAft>
              <a:buChar char="•"/>
            </a:pPr>
            <a:r>
              <a:rPr lang="en-US" dirty="0">
                <a:latin typeface="+mj-lt"/>
              </a:rPr>
              <a:t>20+ person teams	</a:t>
            </a:r>
          </a:p>
          <a:p>
            <a:pPr marL="171450" lvl="1" indent="-171450" defTabSz="755650">
              <a:lnSpc>
                <a:spcPct val="90000"/>
              </a:lnSpc>
              <a:spcBef>
                <a:spcPct val="0"/>
              </a:spcBef>
              <a:spcAft>
                <a:spcPts val="600"/>
              </a:spcAft>
              <a:buChar char="•"/>
            </a:pPr>
            <a:r>
              <a:rPr lang="en-US" dirty="0">
                <a:latin typeface="+mj-lt"/>
              </a:rPr>
              <a:t>Secret roadmap</a:t>
            </a:r>
          </a:p>
          <a:p>
            <a:pPr marL="171450" lvl="1" indent="-171450" defTabSz="755650">
              <a:lnSpc>
                <a:spcPct val="90000"/>
              </a:lnSpc>
              <a:spcBef>
                <a:spcPct val="0"/>
              </a:spcBef>
              <a:spcAft>
                <a:spcPts val="600"/>
              </a:spcAft>
              <a:buChar char="•"/>
            </a:pPr>
            <a:r>
              <a:rPr lang="en-US" dirty="0">
                <a:latin typeface="+mj-lt"/>
              </a:rPr>
              <a:t>Bug debt accumulated</a:t>
            </a:r>
          </a:p>
          <a:p>
            <a:pPr marL="171450" lvl="1" indent="-171450" defTabSz="755650">
              <a:lnSpc>
                <a:spcPct val="90000"/>
              </a:lnSpc>
              <a:spcBef>
                <a:spcPct val="0"/>
              </a:spcBef>
              <a:spcAft>
                <a:spcPts val="600"/>
              </a:spcAft>
              <a:buChar char="•"/>
            </a:pPr>
            <a:r>
              <a:rPr lang="en-US" dirty="0">
                <a:latin typeface="+mj-lt"/>
              </a:rPr>
              <a:t>100 page spec documents	</a:t>
            </a:r>
          </a:p>
          <a:p>
            <a:pPr marL="171450" lvl="1" indent="-171450" defTabSz="755650">
              <a:lnSpc>
                <a:spcPct val="90000"/>
              </a:lnSpc>
              <a:spcBef>
                <a:spcPct val="0"/>
              </a:spcBef>
              <a:spcAft>
                <a:spcPts val="600"/>
              </a:spcAft>
              <a:buChar char="•"/>
            </a:pPr>
            <a:r>
              <a:rPr lang="en-US" dirty="0">
                <a:latin typeface="+mj-lt"/>
              </a:rPr>
              <a:t>Private repositories</a:t>
            </a:r>
          </a:p>
          <a:p>
            <a:pPr marL="171450" lvl="1" indent="-171450" defTabSz="755650">
              <a:lnSpc>
                <a:spcPct val="90000"/>
              </a:lnSpc>
              <a:spcBef>
                <a:spcPct val="0"/>
              </a:spcBef>
              <a:spcAft>
                <a:spcPts val="600"/>
              </a:spcAft>
              <a:buChar char="•"/>
            </a:pPr>
            <a:r>
              <a:rPr lang="en-US" dirty="0">
                <a:latin typeface="+mj-lt"/>
              </a:rPr>
              <a:t>Deep organizational hierarchy</a:t>
            </a:r>
          </a:p>
          <a:p>
            <a:pPr marL="171450" lvl="1" indent="-171450" defTabSz="755650">
              <a:lnSpc>
                <a:spcPct val="90000"/>
              </a:lnSpc>
              <a:spcBef>
                <a:spcPct val="0"/>
              </a:spcBef>
              <a:spcAft>
                <a:spcPts val="600"/>
              </a:spcAft>
              <a:buChar char="•"/>
            </a:pPr>
            <a:r>
              <a:rPr lang="en-US" dirty="0">
                <a:latin typeface="+mj-lt"/>
              </a:rPr>
              <a:t>Success is a measure of install numbers</a:t>
            </a:r>
          </a:p>
          <a:p>
            <a:pPr marL="171450" lvl="1" indent="-171450" defTabSz="755650">
              <a:lnSpc>
                <a:spcPct val="90000"/>
              </a:lnSpc>
              <a:spcBef>
                <a:spcPct val="0"/>
              </a:spcBef>
              <a:spcAft>
                <a:spcPts val="600"/>
              </a:spcAft>
              <a:buChar char="•"/>
            </a:pPr>
            <a:r>
              <a:rPr lang="en-US" dirty="0">
                <a:latin typeface="+mj-lt"/>
              </a:rPr>
              <a:t>Features shipped once a year</a:t>
            </a:r>
          </a:p>
        </p:txBody>
      </p:sp>
      <p:cxnSp>
        <p:nvCxnSpPr>
          <p:cNvPr id="6" name="Straight Connector 5">
            <a:extLst>
              <a:ext uri="{FF2B5EF4-FFF2-40B4-BE49-F238E27FC236}">
                <a16:creationId xmlns:a16="http://schemas.microsoft.com/office/drawing/2014/main" id="{3B995E6B-713F-4183-A366-E7358BFA0507}"/>
              </a:ext>
            </a:extLst>
          </p:cNvPr>
          <p:cNvCxnSpPr>
            <a:stCxn id="2" idx="2"/>
          </p:cNvCxnSpPr>
          <p:nvPr/>
        </p:nvCxnSpPr>
        <p:spPr>
          <a:xfrm>
            <a:off x="6219421" y="1212849"/>
            <a:ext cx="17549" cy="541274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304152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5" name="Rectangle 4"/>
          <p:cNvSpPr/>
          <p:nvPr/>
        </p:nvSpPr>
        <p:spPr bwMode="auto">
          <a:xfrm>
            <a:off x="97557" y="-1341"/>
            <a:ext cx="12338035" cy="6995865"/>
          </a:xfrm>
          <a:prstGeom prst="rect">
            <a:avLst/>
          </a:prstGeom>
          <a:solidFill>
            <a:schemeClr val="accent5">
              <a:lumMod val="50000"/>
            </a:schemeClr>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46630" tIns="23315" rIns="46630" bIns="23315" numCol="1" rtlCol="0" anchor="t" anchorCtr="0" compatLnSpc="1">
            <a:prstTxWarp prst="textNoShape">
              <a:avLst/>
            </a:prstTxWarp>
          </a:bodyPr>
          <a:lstStyle/>
          <a:p>
            <a:pPr algn="ctr" defTabSz="466298" fontAlgn="base">
              <a:spcBef>
                <a:spcPct val="0"/>
              </a:spcBef>
              <a:spcAft>
                <a:spcPct val="0"/>
              </a:spcAft>
            </a:pPr>
            <a:endParaRPr lang="en-US" sz="5711">
              <a:solidFill>
                <a:srgbClr val="000000"/>
              </a:solidFill>
              <a:latin typeface="Gill Sans" charset="0"/>
              <a:ea typeface="Heiti SC Light" charset="0"/>
              <a:cs typeface="Heiti SC Light" charset="0"/>
              <a:sym typeface="Gill Sans" charset="0"/>
            </a:endParaRPr>
          </a:p>
        </p:txBody>
      </p:sp>
      <p:pic>
        <p:nvPicPr>
          <p:cNvPr id="3" name="Picture 2" descr="A picture containing text, map&#10;&#10;Description generated with very high confidence">
            <a:extLst>
              <a:ext uri="{FF2B5EF4-FFF2-40B4-BE49-F238E27FC236}">
                <a16:creationId xmlns:a16="http://schemas.microsoft.com/office/drawing/2014/main" id="{54DB762C-FB93-4E68-891C-2FCB21103A3A}"/>
              </a:ext>
            </a:extLst>
          </p:cNvPr>
          <p:cNvPicPr>
            <a:picLocks noChangeAspect="1"/>
          </p:cNvPicPr>
          <p:nvPr/>
        </p:nvPicPr>
        <p:blipFill>
          <a:blip r:embed="rId3"/>
          <a:stretch>
            <a:fillRect/>
          </a:stretch>
        </p:blipFill>
        <p:spPr>
          <a:xfrm>
            <a:off x="2629423" y="-1"/>
            <a:ext cx="7177628" cy="6994525"/>
          </a:xfrm>
          <a:prstGeom prst="rect">
            <a:avLst/>
          </a:prstGeom>
        </p:spPr>
      </p:pic>
      <p:sp>
        <p:nvSpPr>
          <p:cNvPr id="4" name="TextBox 3">
            <a:extLst>
              <a:ext uri="{FF2B5EF4-FFF2-40B4-BE49-F238E27FC236}">
                <a16:creationId xmlns:a16="http://schemas.microsoft.com/office/drawing/2014/main" id="{F7FC5DC0-5E11-447B-A7FD-FC839E047054}"/>
              </a:ext>
            </a:extLst>
          </p:cNvPr>
          <p:cNvSpPr txBox="1"/>
          <p:nvPr/>
        </p:nvSpPr>
        <p:spPr>
          <a:xfrm rot="16200000">
            <a:off x="9668278" y="4151677"/>
            <a:ext cx="4959114" cy="193899"/>
          </a:xfrm>
          <a:prstGeom prst="rect">
            <a:avLst/>
          </a:prstGeom>
          <a:noFill/>
        </p:spPr>
        <p:txBody>
          <a:bodyPr wrap="none" lIns="0" tIns="0" rIns="0" bIns="0" rtlCol="0">
            <a:spAutoFit/>
          </a:bodyPr>
          <a:lstStyle/>
          <a:p>
            <a:pPr>
              <a:lnSpc>
                <a:spcPct val="90000"/>
              </a:lnSpc>
            </a:pPr>
            <a:r>
              <a:rPr lang="en-US" sz="1400" spc="-70">
                <a:solidFill>
                  <a:srgbClr val="FFFFFF"/>
                </a:solidFill>
                <a:latin typeface="+mj-lt"/>
              </a:rPr>
              <a:t>http://www.bonkersworld.net/images/2011.06.27_organizational_charts.png</a:t>
            </a:r>
          </a:p>
        </p:txBody>
      </p:sp>
    </p:spTree>
    <p:extLst>
      <p:ext uri="{BB962C8B-B14F-4D97-AF65-F5344CB8AC3E}">
        <p14:creationId xmlns:p14="http://schemas.microsoft.com/office/powerpoint/2010/main" val="164052552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1" y="0"/>
            <a:ext cx="12436474" cy="6994525"/>
          </a:xfrm>
          <a:prstGeom prst="rect">
            <a:avLst/>
          </a:prstGeom>
          <a:extLst>
            <a:ext uri="{909E8E84-426E-40DD-AFC4-6F175D3DCCD1}">
              <a14:hiddenFill xmlns:a14="http://schemas.microsoft.com/office/drawing/2010/main">
                <a:solidFill>
                  <a:srgbClr val="FFFFFF"/>
                </a:solidFill>
              </a14:hiddenFill>
            </a:ext>
          </a:extLst>
        </p:spPr>
      </p:pic>
      <p:sp>
        <p:nvSpPr>
          <p:cNvPr id="8" name="Rectangle 7"/>
          <p:cNvSpPr/>
          <p:nvPr/>
        </p:nvSpPr>
        <p:spPr bwMode="auto">
          <a:xfrm flipH="1">
            <a:off x="0" y="0"/>
            <a:ext cx="12436475" cy="6994525"/>
          </a:xfrm>
          <a:prstGeom prst="rect">
            <a:avLst/>
          </a:prstGeom>
          <a:gradFill flip="none" rotWithShape="1">
            <a:gsLst>
              <a:gs pos="100000">
                <a:schemeClr val="bg2">
                  <a:lumMod val="10000"/>
                  <a:alpha val="0"/>
                </a:schemeClr>
              </a:gs>
              <a:gs pos="0">
                <a:schemeClr val="bg2">
                  <a:lumMod val="10000"/>
                  <a:alpha val="79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9D774FB8-C012-4DEE-B2B2-A7D1C6750572}"/>
              </a:ext>
            </a:extLst>
          </p:cNvPr>
          <p:cNvSpPr/>
          <p:nvPr/>
        </p:nvSpPr>
        <p:spPr bwMode="auto">
          <a:xfrm>
            <a:off x="237694" y="1035899"/>
            <a:ext cx="7315137" cy="2007926"/>
          </a:xfrm>
          <a:prstGeom prst="rect">
            <a:avLst/>
          </a:prstGeom>
          <a:solidFill>
            <a:srgbClr val="376092">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 name="Rectangle 5"/>
          <p:cNvSpPr/>
          <p:nvPr/>
        </p:nvSpPr>
        <p:spPr>
          <a:xfrm>
            <a:off x="237694" y="1282666"/>
            <a:ext cx="7182332" cy="1354217"/>
          </a:xfrm>
          <a:prstGeom prst="rect">
            <a:avLst/>
          </a:prstGeom>
        </p:spPr>
        <p:txBody>
          <a:bodyPr wrap="square" anchor="t">
            <a:spAutoFit/>
          </a:bodyPr>
          <a:lstStyle/>
          <a:p>
            <a:pPr marL="0" marR="0" lvl="2" indent="0" algn="l" defTabSz="932472" rtl="0" eaLnBrk="1" fontAlgn="base" latinLnBrk="0" hangingPunct="1">
              <a:lnSpc>
                <a:spcPct val="100000"/>
              </a:lnSpc>
              <a:spcBef>
                <a:spcPts val="1200"/>
              </a:spcBef>
              <a:spcAft>
                <a:spcPct val="0"/>
              </a:spcAft>
              <a:buClrTx/>
              <a:buSzTx/>
              <a:buFontTx/>
              <a:buNone/>
              <a:tabLst/>
              <a:defRPr/>
            </a:pPr>
            <a:r>
              <a:rPr kumimoji="0" lang="en-US" sz="3600" b="0" i="0" u="none" strike="noStrike" kern="1200" cap="none" spc="50" normalizeH="0" baseline="0" noProof="0" dirty="0">
                <a:ln>
                  <a:noFill/>
                </a:ln>
                <a:gradFill>
                  <a:gsLst>
                    <a:gs pos="86726">
                      <a:srgbClr val="FFFFFF"/>
                    </a:gs>
                    <a:gs pos="70430">
                      <a:srgbClr val="FFFFFF"/>
                    </a:gs>
                  </a:gsLst>
                  <a:lin ang="5400000" scaled="0"/>
                </a:gradFill>
                <a:effectLst/>
                <a:uLnTx/>
                <a:uFillTx/>
                <a:latin typeface="Segoe UI Semilight"/>
                <a:ea typeface="+mn-ea"/>
                <a:cs typeface="Segoe UI Semilight" panose="020B0402040204020203" pitchFamily="34" charset="0"/>
              </a:rPr>
              <a:t>The journey has its ups and down,</a:t>
            </a:r>
          </a:p>
          <a:p>
            <a:pPr marL="0" marR="0" lvl="2" indent="0" algn="l" defTabSz="932472" rtl="0" eaLnBrk="1" fontAlgn="base" latinLnBrk="0" hangingPunct="1">
              <a:lnSpc>
                <a:spcPct val="100000"/>
              </a:lnSpc>
              <a:spcBef>
                <a:spcPts val="1200"/>
              </a:spcBef>
              <a:spcAft>
                <a:spcPct val="0"/>
              </a:spcAft>
              <a:buClrTx/>
              <a:buSzTx/>
              <a:buFontTx/>
              <a:buNone/>
              <a:tabLst/>
              <a:defRPr/>
            </a:pPr>
            <a:r>
              <a:rPr kumimoji="0" lang="en-US" sz="3600" b="0" i="0" u="none" strike="noStrike" kern="1200" cap="none" spc="50" normalizeH="0" baseline="0" noProof="0" dirty="0">
                <a:ln>
                  <a:noFill/>
                </a:ln>
                <a:gradFill>
                  <a:gsLst>
                    <a:gs pos="86726">
                      <a:srgbClr val="FFFFFF"/>
                    </a:gs>
                    <a:gs pos="70430">
                      <a:srgbClr val="FFFFFF"/>
                    </a:gs>
                  </a:gsLst>
                  <a:lin ang="5400000" scaled="0"/>
                </a:gradFill>
                <a:effectLst/>
                <a:uLnTx/>
                <a:uFillTx/>
                <a:latin typeface="Segoe UI Semilight"/>
                <a:ea typeface="+mn-ea"/>
                <a:cs typeface="Segoe UI Semilight" panose="020B0402040204020203" pitchFamily="34" charset="0"/>
              </a:rPr>
              <a:t>but in the end it’s worth it</a:t>
            </a:r>
          </a:p>
        </p:txBody>
      </p:sp>
    </p:spTree>
    <p:extLst>
      <p:ext uri="{BB962C8B-B14F-4D97-AF65-F5344CB8AC3E}">
        <p14:creationId xmlns:p14="http://schemas.microsoft.com/office/powerpoint/2010/main" val="4023946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30968E-6 0 L 0.03689 0 " pathEditMode="relative" rAng="0" ptsTypes="AA">
                                      <p:cBhvr>
                                        <p:cTn id="9" dur="1000" spd="-100000" fill="hold"/>
                                        <p:tgtEl>
                                          <p:spTgt spid="6"/>
                                        </p:tgtEl>
                                        <p:attrNameLst>
                                          <p:attrName>ppt_x</p:attrName>
                                          <p:attrName>ppt_y</p:attrName>
                                        </p:attrNameLst>
                                      </p:cBhvr>
                                      <p:rCtr x="183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Features Delivered per Year</a:t>
            </a:r>
            <a:endParaRPr lang="en-US" dirty="0"/>
          </a:p>
        </p:txBody>
      </p:sp>
      <p:sp>
        <p:nvSpPr>
          <p:cNvPr id="14" name="Content Placeholder 13"/>
          <p:cNvSpPr>
            <a:spLocks noGrp="1"/>
          </p:cNvSpPr>
          <p:nvPr>
            <p:ph type="body" sz="quarter" idx="10"/>
          </p:nvPr>
        </p:nvSpPr>
        <p:spPr>
          <a:xfrm>
            <a:off x="274638" y="1212850"/>
            <a:ext cx="11888787" cy="4647426"/>
          </a:xfrm>
        </p:spPr>
        <p:txBody>
          <a:bodyPr/>
          <a:lstStyle/>
          <a:p>
            <a:r>
              <a:rPr lang="en-US" dirty="0"/>
              <a:t>Our DevOps transformation has allowed our team to deliver more value to our customers at an increasing velocity.</a:t>
            </a:r>
          </a:p>
          <a:p>
            <a:endParaRPr lang="en-US" dirty="0"/>
          </a:p>
          <a:p>
            <a:pPr marL="571500" indent="-571500">
              <a:buFont typeface="Arial" panose="020B0604020202020204" pitchFamily="34" charset="0"/>
              <a:buChar char="•"/>
            </a:pPr>
            <a:r>
              <a:rPr lang="en-US" sz="2000" dirty="0"/>
              <a:t>Removing “taxes on the team” allowed us to</a:t>
            </a:r>
            <a:br>
              <a:rPr lang="en-US" sz="2000" dirty="0"/>
            </a:br>
            <a:r>
              <a:rPr lang="en-US" sz="2000" dirty="0"/>
              <a:t>ship more features in 2016 (262) than the</a:t>
            </a:r>
            <a:br>
              <a:rPr lang="en-US" sz="2000" dirty="0"/>
            </a:br>
            <a:r>
              <a:rPr lang="en-US" sz="2000" dirty="0"/>
              <a:t>previous 4 years combined (256 features).</a:t>
            </a:r>
          </a:p>
          <a:p>
            <a:pPr marL="571500" indent="-571500">
              <a:buFont typeface="Arial" panose="020B0604020202020204" pitchFamily="34" charset="0"/>
              <a:buChar char="•"/>
            </a:pPr>
            <a:endParaRPr lang="en-US" sz="2000" dirty="0"/>
          </a:p>
          <a:p>
            <a:pPr marL="571500" indent="-571500">
              <a:buFont typeface="Arial" panose="020B0604020202020204" pitchFamily="34" charset="0"/>
              <a:buChar char="•"/>
            </a:pPr>
            <a:r>
              <a:rPr lang="en-US" sz="2000" dirty="0"/>
              <a:t>364 features in 2017!</a:t>
            </a:r>
          </a:p>
          <a:p>
            <a:pPr marL="571500" indent="-571500">
              <a:buFont typeface="Arial" panose="020B0604020202020204" pitchFamily="34" charset="0"/>
              <a:buChar char="•"/>
            </a:pPr>
            <a:endParaRPr lang="en-US" sz="2000" dirty="0"/>
          </a:p>
          <a:p>
            <a:pPr marL="571500" indent="-571500">
              <a:buFont typeface="Arial" panose="020B0604020202020204" pitchFamily="34" charset="0"/>
              <a:buChar char="•"/>
            </a:pPr>
            <a:r>
              <a:rPr lang="en-US" sz="2000" dirty="0"/>
              <a:t>What happened in 2018?</a:t>
            </a:r>
          </a:p>
          <a:p>
            <a:pPr marL="800100" lvl="1" indent="-571500">
              <a:buFont typeface="Arial" panose="020B0604020202020204" pitchFamily="34" charset="0"/>
              <a:buChar char="•"/>
            </a:pPr>
            <a:r>
              <a:rPr lang="en-US" sz="1600" dirty="0"/>
              <a:t>GDPR compliance work (Global service)</a:t>
            </a:r>
          </a:p>
          <a:p>
            <a:pPr marL="800100" lvl="1" indent="-571500">
              <a:buFont typeface="Arial" panose="020B0604020202020204" pitchFamily="34" charset="0"/>
              <a:buChar char="•"/>
            </a:pPr>
            <a:r>
              <a:rPr lang="en-US" sz="1600" dirty="0"/>
              <a:t>Azure DevOps re-architecture (Individual services)</a:t>
            </a:r>
          </a:p>
        </p:txBody>
      </p:sp>
      <p:sp>
        <p:nvSpPr>
          <p:cNvPr id="15" name="Rectangle 14"/>
          <p:cNvSpPr/>
          <p:nvPr/>
        </p:nvSpPr>
        <p:spPr>
          <a:xfrm>
            <a:off x="6109060" y="6379271"/>
            <a:ext cx="6607730" cy="338554"/>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AU" sz="1600" b="0" i="0" u="none" strike="noStrike" kern="1200" cap="none" spc="0" normalizeH="0" baseline="0" noProof="0" dirty="0">
                <a:ln>
                  <a:noFill/>
                </a:ln>
                <a:solidFill>
                  <a:srgbClr val="353535"/>
                </a:solidFill>
                <a:effectLst/>
                <a:uLnTx/>
                <a:uFillTx/>
                <a:latin typeface="Segoe UI Semilight"/>
                <a:ea typeface="+mn-ea"/>
                <a:cs typeface="+mn-cs"/>
                <a:hlinkClick r:id="rId3"/>
              </a:rPr>
              <a:t>https://docs.microsoft.com/en-us/azure/devops/release-notes/index</a:t>
            </a: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 </a:t>
            </a:r>
          </a:p>
        </p:txBody>
      </p:sp>
      <p:graphicFrame>
        <p:nvGraphicFramePr>
          <p:cNvPr id="8" name="Chart 7">
            <a:extLst>
              <a:ext uri="{FF2B5EF4-FFF2-40B4-BE49-F238E27FC236}">
                <a16:creationId xmlns:a16="http://schemas.microsoft.com/office/drawing/2014/main" id="{581A855F-5CC4-457C-AA56-F1AC71A5CE9E}"/>
              </a:ext>
            </a:extLst>
          </p:cNvPr>
          <p:cNvGraphicFramePr>
            <a:graphicFrameLocks/>
          </p:cNvGraphicFramePr>
          <p:nvPr/>
        </p:nvGraphicFramePr>
        <p:xfrm>
          <a:off x="5828745" y="1277370"/>
          <a:ext cx="6335682" cy="5329889"/>
        </p:xfrm>
        <a:graphic>
          <a:graphicData uri="http://schemas.openxmlformats.org/drawingml/2006/chart">
            <c:chart xmlns:c="http://schemas.openxmlformats.org/drawingml/2006/chart" xmlns:r="http://schemas.openxmlformats.org/officeDocument/2006/relationships" r:id="rId4"/>
          </a:graphicData>
        </a:graphic>
      </p:graphicFrame>
      <p:sp>
        <p:nvSpPr>
          <p:cNvPr id="6" name="Rectangle 5">
            <a:extLst>
              <a:ext uri="{FF2B5EF4-FFF2-40B4-BE49-F238E27FC236}">
                <a16:creationId xmlns:a16="http://schemas.microsoft.com/office/drawing/2014/main" id="{F196B48B-550C-40DF-8000-AB82E73FC36C}"/>
              </a:ext>
            </a:extLst>
          </p:cNvPr>
          <p:cNvSpPr/>
          <p:nvPr/>
        </p:nvSpPr>
        <p:spPr bwMode="auto">
          <a:xfrm rot="5400000">
            <a:off x="10711542" y="4288971"/>
            <a:ext cx="1074057" cy="304800"/>
          </a:xfrm>
          <a:prstGeom prst="rect">
            <a:avLst/>
          </a:prstGeom>
          <a:solidFill>
            <a:schemeClr val="bg1">
              <a:lumMod val="8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279629" tIns="46603" rIns="93206" bIns="46603" numCol="1" rtlCol="0" anchor="ctr" anchorCtr="0" compatLnSpc="1">
            <a:prstTxWarp prst="textNoShape">
              <a:avLst/>
            </a:prstTxWarp>
          </a:bodyPr>
          <a:lstStyle/>
          <a:p>
            <a:pPr marL="0" marR="0" lvl="0" indent="0" algn="l" defTabSz="931809" rtl="0" eaLnBrk="1" fontAlgn="base" latinLnBrk="0" hangingPunct="1">
              <a:lnSpc>
                <a:spcPct val="100000"/>
              </a:lnSpc>
              <a:spcBef>
                <a:spcPct val="0"/>
              </a:spcBef>
              <a:spcAft>
                <a:spcPct val="0"/>
              </a:spcAft>
              <a:buClrTx/>
              <a:buSzTx/>
              <a:buFontTx/>
              <a:buNone/>
              <a:tabLst/>
              <a:defRPr/>
            </a:pPr>
            <a:endParaRPr kumimoji="0" lang="en-US" sz="2399" b="1"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mn-ea"/>
              <a:cs typeface="Segoe UI Light" panose="020B0502040204020203" pitchFamily="34" charset="0"/>
            </a:endParaRPr>
          </a:p>
        </p:txBody>
      </p:sp>
      <p:graphicFrame>
        <p:nvGraphicFramePr>
          <p:cNvPr id="9" name="Chart 8">
            <a:extLst>
              <a:ext uri="{FF2B5EF4-FFF2-40B4-BE49-F238E27FC236}">
                <a16:creationId xmlns:a16="http://schemas.microsoft.com/office/drawing/2014/main" id="{C6F0FDB2-4A14-4746-8F73-583E0B299D96}"/>
              </a:ext>
            </a:extLst>
          </p:cNvPr>
          <p:cNvGraphicFramePr>
            <a:graphicFrameLocks/>
          </p:cNvGraphicFramePr>
          <p:nvPr/>
        </p:nvGraphicFramePr>
        <p:xfrm>
          <a:off x="6299200" y="2510971"/>
          <a:ext cx="5386829" cy="375773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164042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8628ED8-9204-4B54-94D0-1C13B7ECB5EA}"/>
              </a:ext>
            </a:extLst>
          </p:cNvPr>
          <p:cNvGrpSpPr/>
          <p:nvPr/>
        </p:nvGrpSpPr>
        <p:grpSpPr>
          <a:xfrm>
            <a:off x="1650620" y="2063571"/>
            <a:ext cx="9249716" cy="4237838"/>
            <a:chOff x="952728" y="1238479"/>
            <a:chExt cx="6022994" cy="2858184"/>
          </a:xfrm>
        </p:grpSpPr>
        <p:sp>
          <p:nvSpPr>
            <p:cNvPr id="3" name="Rectangle 2">
              <a:extLst>
                <a:ext uri="{FF2B5EF4-FFF2-40B4-BE49-F238E27FC236}">
                  <a16:creationId xmlns:a16="http://schemas.microsoft.com/office/drawing/2014/main" id="{46589046-A9DB-4269-A5D8-25AB98933ABE}"/>
                </a:ext>
              </a:extLst>
            </p:cNvPr>
            <p:cNvSpPr/>
            <p:nvPr/>
          </p:nvSpPr>
          <p:spPr bwMode="auto">
            <a:xfrm>
              <a:off x="952728" y="1238479"/>
              <a:ext cx="6022994" cy="2858184"/>
            </a:xfrm>
            <a:prstGeom prst="rect">
              <a:avLst/>
            </a:prstGeom>
            <a:solidFill>
              <a:srgbClr val="FFFFFF">
                <a:alpha val="72157"/>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a:extLst>
                <a:ext uri="{FF2B5EF4-FFF2-40B4-BE49-F238E27FC236}">
                  <a16:creationId xmlns:a16="http://schemas.microsoft.com/office/drawing/2014/main" id="{20C7487C-96AA-4271-8904-C92FF7822854}"/>
                </a:ext>
              </a:extLst>
            </p:cNvPr>
            <p:cNvPicPr>
              <a:picLocks noChangeAspect="1"/>
            </p:cNvPicPr>
            <p:nvPr/>
          </p:nvPicPr>
          <p:blipFill>
            <a:blip r:embed="rId3"/>
            <a:stretch>
              <a:fillRect/>
            </a:stretch>
          </p:blipFill>
          <p:spPr>
            <a:xfrm>
              <a:off x="1690903" y="2413608"/>
              <a:ext cx="324000" cy="324000"/>
            </a:xfrm>
            <a:prstGeom prst="rect">
              <a:avLst/>
            </a:prstGeom>
          </p:spPr>
        </p:pic>
        <p:pic>
          <p:nvPicPr>
            <p:cNvPr id="5" name="Picture 4">
              <a:extLst>
                <a:ext uri="{FF2B5EF4-FFF2-40B4-BE49-F238E27FC236}">
                  <a16:creationId xmlns:a16="http://schemas.microsoft.com/office/drawing/2014/main" id="{99BA45BC-BD91-47C7-8DD2-842C77ADB348}"/>
                </a:ext>
              </a:extLst>
            </p:cNvPr>
            <p:cNvPicPr>
              <a:picLocks noChangeAspect="1"/>
            </p:cNvPicPr>
            <p:nvPr/>
          </p:nvPicPr>
          <p:blipFill>
            <a:blip r:embed="rId4"/>
            <a:stretch>
              <a:fillRect/>
            </a:stretch>
          </p:blipFill>
          <p:spPr>
            <a:xfrm>
              <a:off x="1690903" y="2036253"/>
              <a:ext cx="324000" cy="324000"/>
            </a:xfrm>
            <a:prstGeom prst="rect">
              <a:avLst/>
            </a:prstGeom>
          </p:spPr>
        </p:pic>
        <p:pic>
          <p:nvPicPr>
            <p:cNvPr id="6" name="Picture 5">
              <a:extLst>
                <a:ext uri="{FF2B5EF4-FFF2-40B4-BE49-F238E27FC236}">
                  <a16:creationId xmlns:a16="http://schemas.microsoft.com/office/drawing/2014/main" id="{2EDC8F96-0CFE-4325-A3A7-AC2F99950584}"/>
                </a:ext>
              </a:extLst>
            </p:cNvPr>
            <p:cNvPicPr>
              <a:picLocks noChangeAspect="1"/>
            </p:cNvPicPr>
            <p:nvPr/>
          </p:nvPicPr>
          <p:blipFill>
            <a:blip r:embed="rId5"/>
            <a:stretch>
              <a:fillRect/>
            </a:stretch>
          </p:blipFill>
          <p:spPr>
            <a:xfrm>
              <a:off x="1690903" y="2790960"/>
              <a:ext cx="324000" cy="324000"/>
            </a:xfrm>
            <a:prstGeom prst="rect">
              <a:avLst/>
            </a:prstGeom>
          </p:spPr>
        </p:pic>
        <p:sp>
          <p:nvSpPr>
            <p:cNvPr id="7" name="Text Placeholder 4">
              <a:extLst>
                <a:ext uri="{FF2B5EF4-FFF2-40B4-BE49-F238E27FC236}">
                  <a16:creationId xmlns:a16="http://schemas.microsoft.com/office/drawing/2014/main" id="{CC44A1E5-3B3E-45E4-9D7F-FE11A2AC47D3}"/>
                </a:ext>
              </a:extLst>
            </p:cNvPr>
            <p:cNvSpPr txBox="1">
              <a:spLocks/>
            </p:cNvSpPr>
            <p:nvPr/>
          </p:nvSpPr>
          <p:spPr>
            <a:xfrm>
              <a:off x="2163472" y="2025387"/>
              <a:ext cx="4572000" cy="1074519"/>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lang="en-US" sz="2400" dirty="0">
                  <a:solidFill>
                    <a:srgbClr val="505050"/>
                  </a:solidFill>
                  <a:latin typeface="Segoe UI"/>
                </a:rPr>
                <a:t>m</a:t>
              </a:r>
              <a:r>
                <a:rPr kumimoji="0" lang="en-US" sz="240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ickey.gousset@microsoft.com</a:t>
              </a:r>
            </a:p>
            <a:p>
              <a:pPr marL="0" marR="0" lvl="0" indent="0" algn="l" defTabSz="932742"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t>
              </a:r>
              <a:r>
                <a:rPr kumimoji="0" lang="en-US" sz="2400" b="0" i="0" u="none" strike="noStrike" kern="1200" cap="none" spc="0" normalizeH="0" baseline="0" noProof="0" dirty="0" err="1">
                  <a:ln>
                    <a:noFill/>
                  </a:ln>
                  <a:solidFill>
                    <a:srgbClr val="505050"/>
                  </a:solidFill>
                  <a:effectLst/>
                  <a:uLnTx/>
                  <a:uFillTx/>
                  <a:latin typeface="Segoe UI"/>
                  <a:ea typeface="+mn-ea"/>
                  <a:cs typeface="Segoe UI" panose="020B0502040204020203" pitchFamily="34" charset="0"/>
                </a:rPr>
                <a:t>mickey_gousset</a:t>
              </a:r>
              <a:endParaRPr kumimoji="0" lang="en-US" sz="240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hlinkClick r:id="rId6">
                    <a:extLst>
                      <a:ext uri="{A12FA001-AC4F-418D-AE19-62706E023703}">
                        <ahyp:hlinkClr xmlns:ahyp="http://schemas.microsoft.com/office/drawing/2018/hyperlinkcolor" val="tx"/>
                      </a:ext>
                    </a:extLst>
                  </a:hlinkClick>
                </a:rPr>
                <a:t>https://www.linkedin.com/in/mickeygousset/</a:t>
              </a:r>
              <a:endParaRPr kumimoji="0" lang="en-US" sz="240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p:txBody>
        </p:sp>
      </p:grpSp>
      <p:sp>
        <p:nvSpPr>
          <p:cNvPr id="2" name="Title 1"/>
          <p:cNvSpPr>
            <a:spLocks noGrp="1"/>
          </p:cNvSpPr>
          <p:nvPr>
            <p:ph type="title"/>
          </p:nvPr>
        </p:nvSpPr>
        <p:spPr>
          <a:xfrm>
            <a:off x="2691869" y="2241960"/>
            <a:ext cx="6493196" cy="932563"/>
          </a:xfrm>
        </p:spPr>
        <p:txBody>
          <a:bodyPr/>
          <a:lstStyle/>
          <a:p>
            <a:r>
              <a:rPr lang="en-US" dirty="0">
                <a:solidFill>
                  <a:schemeClr val="bg1"/>
                </a:solidFill>
              </a:rPr>
              <a:t>Thank you</a:t>
            </a:r>
          </a:p>
        </p:txBody>
      </p:sp>
      <p:cxnSp>
        <p:nvCxnSpPr>
          <p:cNvPr id="13" name="Straight Connector 12">
            <a:extLst>
              <a:ext uri="{FF2B5EF4-FFF2-40B4-BE49-F238E27FC236}">
                <a16:creationId xmlns:a16="http://schemas.microsoft.com/office/drawing/2014/main" id="{8F1CFEB3-F18F-4934-867D-48EB13F33E73}"/>
              </a:ext>
            </a:extLst>
          </p:cNvPr>
          <p:cNvCxnSpPr>
            <a:cxnSpLocks/>
          </p:cNvCxnSpPr>
          <p:nvPr/>
        </p:nvCxnSpPr>
        <p:spPr>
          <a:xfrm flipH="1">
            <a:off x="8342243" y="5869284"/>
            <a:ext cx="119271" cy="233342"/>
          </a:xfrm>
          <a:prstGeom prst="line">
            <a:avLst/>
          </a:prstGeom>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EEBEC01-D291-408D-83C6-46C93891A649}"/>
              </a:ext>
            </a:extLst>
          </p:cNvPr>
          <p:cNvCxnSpPr>
            <a:cxnSpLocks/>
          </p:cNvCxnSpPr>
          <p:nvPr/>
        </p:nvCxnSpPr>
        <p:spPr>
          <a:xfrm flipH="1">
            <a:off x="8077197" y="5869286"/>
            <a:ext cx="119271" cy="233342"/>
          </a:xfrm>
          <a:prstGeom prst="line">
            <a:avLst/>
          </a:prstGeom>
          <a:ln w="1905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936610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6539" y="-1341"/>
            <a:ext cx="12452131" cy="6995865"/>
          </a:xfrm>
          <a:prstGeom prst="rect">
            <a:avLst/>
          </a:prstGeom>
          <a:solidFill>
            <a:schemeClr val="accent5">
              <a:lumMod val="50000"/>
            </a:schemeClr>
          </a:solidFill>
          <a:ln w="25400"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46630" tIns="23315" rIns="46630" bIns="23315" numCol="1" rtlCol="0" anchor="t" anchorCtr="0" compatLnSpc="1">
            <a:prstTxWarp prst="textNoShape">
              <a:avLst/>
            </a:prstTxWarp>
          </a:bodyPr>
          <a:lstStyle/>
          <a:p>
            <a:pPr algn="ctr" defTabSz="466298" fontAlgn="base">
              <a:spcBef>
                <a:spcPct val="0"/>
              </a:spcBef>
              <a:spcAft>
                <a:spcPct val="0"/>
              </a:spcAft>
            </a:pPr>
            <a:endParaRPr lang="en-US" sz="5711">
              <a:solidFill>
                <a:srgbClr val="000000"/>
              </a:solidFill>
              <a:latin typeface="Gill Sans" charset="0"/>
              <a:ea typeface="Heiti SC Light" charset="0"/>
              <a:cs typeface="Heiti SC Light" charset="0"/>
              <a:sym typeface="Gill Sans" charset="0"/>
            </a:endParaRPr>
          </a:p>
        </p:txBody>
      </p:sp>
      <p:pic>
        <p:nvPicPr>
          <p:cNvPr id="3" name="Picture 2" descr="A picture containing text, map&#10;&#10;Description generated with very high confidence">
            <a:extLst>
              <a:ext uri="{FF2B5EF4-FFF2-40B4-BE49-F238E27FC236}">
                <a16:creationId xmlns:a16="http://schemas.microsoft.com/office/drawing/2014/main" id="{54DB762C-FB93-4E68-891C-2FCB21103A3A}"/>
              </a:ext>
            </a:extLst>
          </p:cNvPr>
          <p:cNvPicPr>
            <a:picLocks noChangeAspect="1"/>
          </p:cNvPicPr>
          <p:nvPr/>
        </p:nvPicPr>
        <p:blipFill rotWithShape="1">
          <a:blip r:embed="rId3"/>
          <a:srcRect l="513" t="14165" b="6424"/>
          <a:stretch/>
        </p:blipFill>
        <p:spPr>
          <a:xfrm>
            <a:off x="-3858172" y="-1981200"/>
            <a:ext cx="17756767" cy="13811855"/>
          </a:xfrm>
          <a:prstGeom prst="rect">
            <a:avLst/>
          </a:prstGeom>
        </p:spPr>
      </p:pic>
      <p:sp>
        <p:nvSpPr>
          <p:cNvPr id="4" name="TextBox 3">
            <a:extLst>
              <a:ext uri="{FF2B5EF4-FFF2-40B4-BE49-F238E27FC236}">
                <a16:creationId xmlns:a16="http://schemas.microsoft.com/office/drawing/2014/main" id="{ED73739E-9E41-4E3C-B121-5F1650337ECF}"/>
              </a:ext>
            </a:extLst>
          </p:cNvPr>
          <p:cNvSpPr txBox="1"/>
          <p:nvPr/>
        </p:nvSpPr>
        <p:spPr>
          <a:xfrm rot="16200000">
            <a:off x="9668278" y="4151677"/>
            <a:ext cx="4959114" cy="193899"/>
          </a:xfrm>
          <a:prstGeom prst="rect">
            <a:avLst/>
          </a:prstGeom>
          <a:noFill/>
        </p:spPr>
        <p:txBody>
          <a:bodyPr wrap="none" lIns="0" tIns="0" rIns="0" bIns="0" rtlCol="0">
            <a:spAutoFit/>
          </a:bodyPr>
          <a:lstStyle/>
          <a:p>
            <a:pPr>
              <a:lnSpc>
                <a:spcPct val="90000"/>
              </a:lnSpc>
            </a:pPr>
            <a:r>
              <a:rPr lang="en-US" sz="1400" spc="-70">
                <a:solidFill>
                  <a:srgbClr val="FFFFFF"/>
                </a:solidFill>
                <a:latin typeface="+mj-lt"/>
              </a:rPr>
              <a:t>http://www.bonkersworld.net/images/2011.06.27_organizational_charts.png</a:t>
            </a:r>
          </a:p>
        </p:txBody>
      </p:sp>
    </p:spTree>
    <p:extLst>
      <p:ext uri="{BB962C8B-B14F-4D97-AF65-F5344CB8AC3E}">
        <p14:creationId xmlns:p14="http://schemas.microsoft.com/office/powerpoint/2010/main" val="817252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E050290-3C61-4795-900F-17198BD0FA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4901" y="0"/>
            <a:ext cx="4663017" cy="6994525"/>
          </a:xfrm>
          <a:prstGeom prst="rect">
            <a:avLst/>
          </a:prstGeom>
        </p:spPr>
      </p:pic>
      <p:sp>
        <p:nvSpPr>
          <p:cNvPr id="3" name="Title 2">
            <a:extLst>
              <a:ext uri="{FF2B5EF4-FFF2-40B4-BE49-F238E27FC236}">
                <a16:creationId xmlns:a16="http://schemas.microsoft.com/office/drawing/2014/main" id="{3DEDB542-1648-4DBD-815F-EACACAD81A62}"/>
              </a:ext>
            </a:extLst>
          </p:cNvPr>
          <p:cNvSpPr>
            <a:spLocks noGrp="1"/>
          </p:cNvSpPr>
          <p:nvPr>
            <p:ph type="title"/>
          </p:nvPr>
        </p:nvSpPr>
        <p:spPr>
          <a:xfrm>
            <a:off x="151098" y="256902"/>
            <a:ext cx="7170102" cy="917575"/>
          </a:xfrm>
        </p:spPr>
        <p:txBody>
          <a:bodyPr/>
          <a:lstStyle/>
          <a:p>
            <a:r>
              <a:rPr lang="en-GB" sz="3600" dirty="0"/>
              <a:t>One Engineering System using Azure DevOps</a:t>
            </a:r>
            <a:endParaRPr lang="en-US" sz="3600" dirty="0"/>
          </a:p>
        </p:txBody>
      </p:sp>
      <p:sp>
        <p:nvSpPr>
          <p:cNvPr id="5" name="Text Placeholder 4">
            <a:extLst>
              <a:ext uri="{FF2B5EF4-FFF2-40B4-BE49-F238E27FC236}">
                <a16:creationId xmlns:a16="http://schemas.microsoft.com/office/drawing/2014/main" id="{63FE52B9-0683-4520-A2B6-19D1230AE2F0}"/>
              </a:ext>
            </a:extLst>
          </p:cNvPr>
          <p:cNvSpPr>
            <a:spLocks noGrp="1"/>
          </p:cNvSpPr>
          <p:nvPr>
            <p:ph type="body" sz="quarter" idx="11"/>
          </p:nvPr>
        </p:nvSpPr>
        <p:spPr>
          <a:xfrm>
            <a:off x="529605" y="1377234"/>
            <a:ext cx="6192688" cy="5693866"/>
          </a:xfrm>
        </p:spPr>
        <p:txBody>
          <a:bodyPr vert="horz" wrap="square" lIns="146304" tIns="91440" rIns="146304" bIns="91440" rtlCol="0" anchor="t">
            <a:spAutoFit/>
          </a:bodyPr>
          <a:lstStyle/>
          <a:p>
            <a:pPr>
              <a:lnSpc>
                <a:spcPct val="110000"/>
              </a:lnSpc>
            </a:pPr>
            <a:r>
              <a:rPr lang="en-US" sz="2400" dirty="0"/>
              <a:t>There cannot be a more important thing for an engineer, for a product team, than to work on the systems that drive our productivity. </a:t>
            </a:r>
          </a:p>
          <a:p>
            <a:pPr>
              <a:lnSpc>
                <a:spcPct val="110000"/>
              </a:lnSpc>
            </a:pPr>
            <a:endParaRPr lang="en-US" sz="1000" dirty="0"/>
          </a:p>
          <a:p>
            <a:pPr>
              <a:lnSpc>
                <a:spcPct val="110000"/>
              </a:lnSpc>
            </a:pPr>
            <a:r>
              <a:rPr lang="en-US" sz="2400" dirty="0"/>
              <a:t>So I would, any day of the week, trade off features for our own productivity. </a:t>
            </a:r>
          </a:p>
          <a:p>
            <a:pPr>
              <a:lnSpc>
                <a:spcPct val="110000"/>
              </a:lnSpc>
            </a:pPr>
            <a:endParaRPr lang="en-US" sz="1000" dirty="0"/>
          </a:p>
          <a:p>
            <a:pPr>
              <a:lnSpc>
                <a:spcPct val="110000"/>
              </a:lnSpc>
            </a:pPr>
            <a:r>
              <a:rPr lang="en-US" sz="2400" dirty="0"/>
              <a:t>I want our best engineers to work on our engineering systems, so that we can later on come back and build all of the new concepts we want.</a:t>
            </a:r>
          </a:p>
          <a:p>
            <a:pPr algn="r">
              <a:lnSpc>
                <a:spcPct val="110000"/>
              </a:lnSpc>
            </a:pPr>
            <a:r>
              <a:rPr lang="en-GB" sz="2000" dirty="0"/>
              <a:t>-</a:t>
            </a:r>
            <a:r>
              <a:rPr lang="en-US" sz="2000" dirty="0"/>
              <a:t> Satya Nadella</a:t>
            </a:r>
            <a:endParaRPr lang="en-US" sz="2000" dirty="0">
              <a:cs typeface="Segoe UI Semilight"/>
            </a:endParaRPr>
          </a:p>
        </p:txBody>
      </p:sp>
      <p:sp>
        <p:nvSpPr>
          <p:cNvPr id="7" name="Rectangle 6">
            <a:extLst>
              <a:ext uri="{FF2B5EF4-FFF2-40B4-BE49-F238E27FC236}">
                <a16:creationId xmlns:a16="http://schemas.microsoft.com/office/drawing/2014/main" id="{15CFB4F9-34D4-40C0-B845-5AE12F902755}"/>
              </a:ext>
            </a:extLst>
          </p:cNvPr>
          <p:cNvSpPr/>
          <p:nvPr/>
        </p:nvSpPr>
        <p:spPr bwMode="auto">
          <a:xfrm>
            <a:off x="7681240" y="11850"/>
            <a:ext cx="94851" cy="6994525"/>
          </a:xfrm>
          <a:prstGeom prst="rect">
            <a:avLst/>
          </a:prstGeom>
          <a:solidFill>
            <a:srgbClr val="3A36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365498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25FB0-3039-4EDD-82C8-2B7FA629F9DE}"/>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D808E56B-89D6-4744-8317-52034DB061B2}"/>
              </a:ext>
            </a:extLst>
          </p:cNvPr>
          <p:cNvPicPr>
            <a:picLocks noChangeAspect="1"/>
          </p:cNvPicPr>
          <p:nvPr/>
        </p:nvPicPr>
        <p:blipFill>
          <a:blip r:embed="rId2"/>
          <a:stretch>
            <a:fillRect/>
          </a:stretch>
        </p:blipFill>
        <p:spPr>
          <a:xfrm>
            <a:off x="-1" y="418"/>
            <a:ext cx="12436475" cy="6993688"/>
          </a:xfrm>
          <a:prstGeom prst="rect">
            <a:avLst/>
          </a:prstGeom>
        </p:spPr>
      </p:pic>
    </p:spTree>
    <p:extLst>
      <p:ext uri="{BB962C8B-B14F-4D97-AF65-F5344CB8AC3E}">
        <p14:creationId xmlns:p14="http://schemas.microsoft.com/office/powerpoint/2010/main" val="310922548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7C638A3A-D771-4183-8214-2AFBE384714F}"/>
    </a:ext>
  </a:extLst>
</a:theme>
</file>

<file path=ppt/theme/theme3.xml><?xml version="1.0" encoding="utf-8"?>
<a:theme xmlns:a="http://schemas.openxmlformats.org/drawingml/2006/main" name="1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4.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5.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3.potx" id="{3CE2C9E0-8BDE-4BDF-A6B5-3F883114AF53}" vid="{1D522DD5-C1DC-4C2B-B827-42953E3CF178}"/>
    </a:ext>
  </a:extLst>
</a:theme>
</file>

<file path=ppt/theme/theme6.xml><?xml version="1.0" encoding="utf-8"?>
<a:theme xmlns:a="http://schemas.openxmlformats.org/drawingml/2006/main" name="1_ALM Confernce 2013 - Slide Master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egoe UI">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 id="{66D8A538-F8B8-4983-B91E-D1191CA6065A}" vid="{6F930C1C-A474-4893-A6CA-D4DB240437F8}"/>
    </a:ext>
  </a:extLst>
</a:theme>
</file>

<file path=ppt/theme/theme7.xml><?xml version="1.0" encoding="utf-8"?>
<a:theme xmlns:a="http://schemas.openxmlformats.org/drawingml/2006/main" name="1_WHITE TEMPLATE">
  <a:themeElements>
    <a:clrScheme name="ST - Teal on white with orange">
      <a:dk1>
        <a:srgbClr val="1A1A1A"/>
      </a:dk1>
      <a:lt1>
        <a:srgbClr val="FFFFFF"/>
      </a:lt1>
      <a:dk2>
        <a:srgbClr val="0D0D0D"/>
      </a:dk2>
      <a:lt2>
        <a:srgbClr val="D2D2D2"/>
      </a:lt2>
      <a:accent1>
        <a:srgbClr val="0078D4"/>
      </a:accent1>
      <a:accent2>
        <a:srgbClr val="002050"/>
      </a:accent2>
      <a:accent3>
        <a:srgbClr val="008272"/>
      </a:accent3>
      <a:accent4>
        <a:srgbClr val="FF8C00"/>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Global_001.potx" id="{74D935A4-17EC-4773-8037-91C8D7FBAC5C}" vid="{6DA411CA-F7CD-474F-9948-32C5B4B81D0D}"/>
    </a:ext>
  </a:extLst>
</a:theme>
</file>

<file path=ppt/theme/theme8.xml><?xml version="1.0" encoding="utf-8"?>
<a:theme xmlns:a="http://schemas.openxmlformats.org/drawingml/2006/main" name="KEEP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Mar_2018.potx" id="{E6E7320F-0976-4448-A4BF-D51A0C5EB1D3}" vid="{32B45AB0-DFEC-4DC0-A9B7-8CEA1E4B85C5}"/>
    </a:ext>
  </a:extLst>
</a:theme>
</file>

<file path=ppt/theme/theme9.xml><?xml version="1.0" encoding="utf-8"?>
<a:theme xmlns:a="http://schemas.openxmlformats.org/drawingml/2006/main" name="2_WHITE TEMPLATE">
  <a:themeElements>
    <a:clrScheme name="Custom 7">
      <a:dk1>
        <a:srgbClr val="505050"/>
      </a:dk1>
      <a:lt1>
        <a:srgbClr val="FFFFFF"/>
      </a:lt1>
      <a:dk2>
        <a:srgbClr val="001F50"/>
      </a:dk2>
      <a:lt2>
        <a:srgbClr val="505050"/>
      </a:lt2>
      <a:accent1>
        <a:srgbClr val="001F50"/>
      </a:accent1>
      <a:accent2>
        <a:srgbClr val="2F76BC"/>
      </a:accent2>
      <a:accent3>
        <a:srgbClr val="B3269D"/>
      </a:accent3>
      <a:accent4>
        <a:srgbClr val="672778"/>
      </a:accent4>
      <a:accent5>
        <a:srgbClr val="0176D5"/>
      </a:accent5>
      <a:accent6>
        <a:srgbClr val="00BCF2"/>
      </a:accent6>
      <a:hlink>
        <a:srgbClr val="505050"/>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5_1.potx" id="{2C267AC3-800A-4B70-92AD-0A45BB31B9D8}" vid="{92F29D83-6EFF-4F25-9B46-134A417D215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10.xml><?xml version="1.0" encoding="utf-8"?>
<?mso-contentType ?>
<FormTemplates xmlns="http://schemas.microsoft.com/sharepoint/v3/contenttype/forms">
  <Display>DocumentLibraryForm</Display>
  <Edit>DocumentLibraryForm</Edit>
  <New>DocumentLibraryForm</New>
</FormTemplates>
</file>

<file path=customXml/item11.xml><?xml version="1.0" encoding="utf-8"?>
<?mso-contentType ?>
<FormTemplates xmlns="http://schemas.microsoft.com/sharepoint/v3/contenttype/forms">
  <Display>DocumentLibraryForm</Display>
  <Edit>DocumentLibraryForm</Edit>
  <New>DocumentLibraryForm</New>
</FormTemplates>
</file>

<file path=customXml/item12.xml><?xml version="1.0" encoding="utf-8"?>
<?mso-contentType ?>
<FormTemplates xmlns="http://schemas.microsoft.com/sharepoint/v3/contenttype/forms">
  <Display>DocumentLibraryForm</Display>
  <Edit>DocumentLibraryForm</Edit>
  <New>DocumentLibraryForm</New>
</FormTemplates>
</file>

<file path=customXml/item13.xml><?xml version="1.0" encoding="utf-8"?>
<?mso-contentType ?>
<FormTemplates xmlns="http://schemas.microsoft.com/sharepoint/v3/contenttype/forms">
  <Display>DocumentLibraryForm</Display>
  <Edit>DocumentLibraryForm</Edit>
  <New>DocumentLibraryForm</New>
</FormTemplates>
</file>

<file path=customXml/item14.xml><?xml version="1.0" encoding="utf-8"?>
<?mso-contentType ?>
<FormTemplates xmlns="http://schemas.microsoft.com/sharepoint/v3/contenttype/forms">
  <Display>DocumentLibraryForm</Display>
  <Edit>DocumentLibraryForm</Edit>
  <New>DocumentLibraryForm</New>
</FormTemplates>
</file>

<file path=customXml/item15.xml><?xml version="1.0" encoding="utf-8"?>
<ct:contentTypeSchema xmlns:ct="http://schemas.microsoft.com/office/2006/metadata/contentType" xmlns:ma="http://schemas.microsoft.com/office/2006/metadata/properties/metaAttributes" ct:_="" ma:_="" ma:contentTypeName="Document" ma:contentTypeID="0x01010043E6EBDEE5B8684F885921FC8EB0FDEC" ma:contentTypeVersion="14" ma:contentTypeDescription="Create a new document." ma:contentTypeScope="" ma:versionID="0032f11f4ce2c2636535e67c664f7615">
  <xsd:schema xmlns:xsd="http://www.w3.org/2001/XMLSchema" xmlns:xs="http://www.w3.org/2001/XMLSchema" xmlns:p="http://schemas.microsoft.com/office/2006/metadata/properties" xmlns:ns1="http://schemas.microsoft.com/sharepoint/v3" xmlns:ns2="af610f50-4aee-43ff-9d65-64420adb70d2" xmlns:ns3="96390583-a687-428d-858c-445ed193da1a" targetNamespace="http://schemas.microsoft.com/office/2006/metadata/properties" ma:root="true" ma:fieldsID="b2fc1287a26147dc98b28b20f03da48f" ns1:_="" ns2:_="" ns3:_="">
    <xsd:import namespace="http://schemas.microsoft.com/sharepoint/v3"/>
    <xsd:import namespace="af610f50-4aee-43ff-9d65-64420adb70d2"/>
    <xsd:import namespace="96390583-a687-428d-858c-445ed193da1a"/>
    <xsd:element name="properties">
      <xsd:complexType>
        <xsd:sequence>
          <xsd:element name="documentManagement">
            <xsd:complexType>
              <xsd:all>
                <xsd:element ref="ns1:PublishingStartDate" minOccurs="0"/>
                <xsd:element ref="ns1:PublishingExpirationDate" minOccurs="0"/>
                <xsd:element ref="ns2:SharedWithUsers" minOccurs="0"/>
                <xsd:element ref="ns2:SharingHintHash"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element ref="ns3:MediaServiceAutoTags" minOccurs="0"/>
                <xsd:element ref="ns3:MediaServiceOCR"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element name="_ip_UnifiedCompliancePolicyProperties" ma:index="17" nillable="true" ma:displayName="Unified Compliance Policy Properties" ma:description="" ma:hidden="true" ma:internalName="_ip_UnifiedCompliancePolicyProperties">
      <xsd:simpleType>
        <xsd:restriction base="dms:Note"/>
      </xsd:simpleType>
    </xsd:element>
    <xsd:element name="_ip_UnifiedCompliancePolicyUIAction" ma:index="18"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f610f50-4aee-43ff-9d65-64420adb70d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11" nillable="true" ma:displayName="Sharing Hint Hash" ma:internalName="SharingHintHash" ma:readOnly="true">
      <xsd:simpleType>
        <xsd:restriction base="dms:Text"/>
      </xsd:simple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6390583-a687-428d-858c-445ed193da1a"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MediaServiceDateTaken" ma:index="19" nillable="true" ma:displayName="MediaServiceDateTaken" ma:description="" ma:hidden="true" ma:internalName="MediaServiceDateTaken" ma:readOnly="true">
      <xsd:simpleType>
        <xsd:restriction base="dms:Text"/>
      </xsd:simpleType>
    </xsd:element>
    <xsd:element name="MediaServiceAutoTags" ma:index="20" nillable="true" ma:displayName="MediaServiceAutoTags" ma:description="" ma:internalName="MediaServiceAutoTags" ma:readOnly="true">
      <xsd:simpleType>
        <xsd:restriction base="dms:Text"/>
      </xsd:simpleType>
    </xsd:element>
    <xsd:element name="MediaServiceOCR" ma:index="21" nillable="true" ma:displayName="MediaServiceOCR" ma:description="" ma:internalName="MediaServiceOCR" ma:readOnly="true">
      <xsd:simpleType>
        <xsd:restriction base="dms:Note">
          <xsd:maxLength value="255"/>
        </xsd:restriction>
      </xsd:simpleType>
    </xsd:element>
    <xsd:element name="MediaServiceLocation" ma:index="22" nillable="true" ma:displayName="MediaServiceLocation" ma:descrip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6.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PublishingExpirationDate xmlns="http://schemas.microsoft.com/sharepoint/v3" xsi:nil="true"/>
    <PublishingStartDate xmlns="http://schemas.microsoft.com/sharepoint/v3" xsi:nil="true"/>
  </documentManagement>
</p:properties>
</file>

<file path=customXml/item17.xml><?xml version="1.0" encoding="utf-8"?>
<?mso-contentType ?>
<FormTemplates xmlns="http://schemas.microsoft.com/sharepoint/v3/contenttype/forms">
  <Display>DocumentLibraryForm</Display>
  <Edit>DocumentLibraryForm</Edit>
  <New>DocumentLibraryForm</New>
</FormTemplates>
</file>

<file path=customXml/item18.xml><?xml version="1.0" encoding="utf-8"?>
<?mso-contentType ?>
<FormTemplates xmlns="http://schemas.microsoft.com/sharepoint/v3/contenttype/forms">
  <Display>DocumentLibraryForm</Display>
  <Edit>DocumentLibraryForm</Edit>
  <New>DocumentLibraryForm</New>
</FormTemplates>
</file>

<file path=customXml/item19.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FormTemplates xmlns="http://schemas.microsoft.com/sharepoint/v3/contenttype/forms">
  <Display>DocumentLibraryForm</Display>
  <Edit>DocumentLibraryForm</Edit>
  <New>DocumentLibraryForm</New>
</FormTemplates>
</file>

<file path=customXml/item20.xml><?xml version="1.0" encoding="utf-8"?>
<?mso-contentType ?>
<FormTemplates xmlns="http://schemas.microsoft.com/sharepoint/v3/contenttype/forms">
  <Display>DocumentLibraryForm</Display>
  <Edit>DocumentLibraryForm</Edit>
  <New>DocumentLibraryForm</New>
</FormTemplates>
</file>

<file path=customXml/item21.xml><?xml version="1.0" encoding="utf-8"?>
<?mso-contentType ?>
<FormTemplates xmlns="http://schemas.microsoft.com/sharepoint/v3/contenttype/forms">
  <Display>DocumentLibraryForm</Display>
  <Edit>DocumentLibraryForm</Edit>
  <New>DocumentLibraryForm</New>
</FormTemplates>
</file>

<file path=customXml/item22.xml><?xml version="1.0" encoding="utf-8"?>
<?mso-contentType ?>
<FormTemplates xmlns="http://schemas.microsoft.com/sharepoint/v3/contenttype/forms">
  <Display>DocumentLibraryForm</Display>
  <Edit>DocumentLibraryForm</Edit>
  <New>DocumentLibraryForm</New>
</FormTemplates>
</file>

<file path=customXml/item23.xml><?xml version="1.0" encoding="utf-8"?>
<?mso-contentType ?>
<FormTemplates xmlns="http://schemas.microsoft.com/sharepoint/v3/contenttype/forms">
  <Display>DocumentLibraryForm</Display>
  <Edit>DocumentLibraryForm</Edit>
  <New>DocumentLibraryForm</New>
</FormTemplates>
</file>

<file path=customXml/item24.xml><?xml version="1.0" encoding="utf-8"?>
<?mso-contentType ?>
<FormTemplates xmlns="http://schemas.microsoft.com/sharepoint/v3/contenttype/forms">
  <Display>DocumentLibraryForm</Display>
  <Edit>DocumentLibraryForm</Edit>
  <New>DocumentLibraryForm</New>
</FormTemplates>
</file>

<file path=customXml/item25.xml><?xml version="1.0" encoding="utf-8"?>
<?mso-contentType ?>
<FormTemplates xmlns="http://schemas.microsoft.com/sharepoint/v3/contenttype/forms">
  <Display>DocumentLibraryForm</Display>
  <Edit>DocumentLibraryForm</Edit>
  <New>DocumentLibraryForm</New>
</FormTemplates>
</file>

<file path=customXml/item26.xml><?xml version="1.0" encoding="utf-8"?>
<?mso-contentType ?>
<FormTemplates xmlns="http://schemas.microsoft.com/sharepoint/v3/contenttype/forms">
  <Display>DocumentLibraryForm</Display>
  <Edit>DocumentLibraryForm</Edit>
  <New>DocumentLibraryForm</New>
</FormTemplates>
</file>

<file path=customXml/item27.xml><?xml version="1.0" encoding="utf-8"?>
<?mso-contentType ?>
<FormTemplates xmlns="http://schemas.microsoft.com/sharepoint/v3/contenttype/forms">
  <Display>DocumentLibraryForm</Display>
  <Edit>DocumentLibraryForm</Edit>
  <New>DocumentLibraryForm</New>
</FormTemplates>
</file>

<file path=customXml/item28.xml><?xml version="1.0" encoding="utf-8"?>
<?mso-contentType ?>
<FormTemplates xmlns="http://schemas.microsoft.com/sharepoint/v3/contenttype/forms">
  <Display>DocumentLibraryForm</Display>
  <Edit>DocumentLibraryForm</Edit>
  <New>DocumentLibraryForm</New>
</FormTemplates>
</file>

<file path=customXml/item29.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FormTemplates xmlns="http://schemas.microsoft.com/sharepoint/v3/contenttype/forms">
  <Display>DocumentLibraryForm</Display>
  <Edit>DocumentLibraryForm</Edit>
  <New>DocumentLibraryForm</New>
</FormTemplates>
</file>

<file path=customXml/item30.xml><?xml version="1.0" encoding="utf-8"?>
<?mso-contentType ?>
<FormTemplates xmlns="http://schemas.microsoft.com/sharepoint/v3/contenttype/forms">
  <Display>DocumentLibraryForm</Display>
  <Edit>DocumentLibraryForm</Edit>
  <New>DocumentLibraryForm</New>
</FormTemplates>
</file>

<file path=customXml/item31.xml><?xml version="1.0" encoding="utf-8"?>
<?mso-contentType ?>
<FormTemplates xmlns="http://schemas.microsoft.com/sharepoint/v3/contenttype/forms">
  <Display>DocumentLibraryForm</Display>
  <Edit>DocumentLibraryForm</Edit>
  <New>DocumentLibraryForm</New>
</FormTemplates>
</file>

<file path=customXml/item32.xml><?xml version="1.0" encoding="utf-8"?>
<?mso-contentType ?>
<FormTemplates xmlns="http://schemas.microsoft.com/sharepoint/v3/contenttype/forms">
  <Display>DocumentLibraryForm</Display>
  <Edit>DocumentLibraryForm</Edit>
  <New>DocumentLibraryForm</New>
</FormTemplates>
</file>

<file path=customXml/item3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mso-contentType ?>
<FormTemplates xmlns="http://schemas.microsoft.com/sharepoint/v3/contenttype/forms">
  <Display>DocumentLibraryForm</Display>
  <Edit>DocumentLibraryForm</Edit>
  <New>DocumentLibraryForm</New>
</FormTemplates>
</file>

<file path=customXml/item6.xml><?xml version="1.0" encoding="utf-8"?>
<?mso-contentType ?>
<FormTemplates xmlns="http://schemas.microsoft.com/sharepoint/v3/contenttype/forms">
  <Display>DocumentLibraryForm</Display>
  <Edit>DocumentLibraryForm</Edit>
  <New>DocumentLibraryForm</New>
</FormTemplates>
</file>

<file path=customXml/item7.xml><?xml version="1.0" encoding="utf-8"?>
<?mso-contentType ?>
<FormTemplates xmlns="http://schemas.microsoft.com/sharepoint/v3/contenttype/forms">
  <Display>DocumentLibraryForm</Display>
  <Edit>DocumentLibraryForm</Edit>
  <New>DocumentLibraryForm</New>
</FormTemplates>
</file>

<file path=customXml/item8.xml><?xml version="1.0" encoding="utf-8"?>
<?mso-contentType ?>
<FormTemplates xmlns="http://schemas.microsoft.com/sharepoint/v3/contenttype/forms">
  <Display>DocumentLibraryForm</Display>
  <Edit>DocumentLibraryForm</Edit>
  <New>DocumentLibraryForm</New>
</FormTemplates>
</file>

<file path=customXml/item9.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BF61FB8-51B3-45CA-8198-E706920EC2B2}">
  <ds:schemaRefs>
    <ds:schemaRef ds:uri="http://schemas.microsoft.com/sharepoint/v3/contenttype/forms"/>
  </ds:schemaRefs>
</ds:datastoreItem>
</file>

<file path=customXml/itemProps10.xml><?xml version="1.0" encoding="utf-8"?>
<ds:datastoreItem xmlns:ds="http://schemas.openxmlformats.org/officeDocument/2006/customXml" ds:itemID="{14B1BE10-017F-4A65-A275-6B73F74229C1}">
  <ds:schemaRefs>
    <ds:schemaRef ds:uri="http://schemas.microsoft.com/sharepoint/v3/contenttype/forms"/>
  </ds:schemaRefs>
</ds:datastoreItem>
</file>

<file path=customXml/itemProps11.xml><?xml version="1.0" encoding="utf-8"?>
<ds:datastoreItem xmlns:ds="http://schemas.openxmlformats.org/officeDocument/2006/customXml" ds:itemID="{2569B459-995C-4620-86CD-AA99E5085EF2}">
  <ds:schemaRefs>
    <ds:schemaRef ds:uri="http://schemas.microsoft.com/sharepoint/v3/contenttype/forms"/>
  </ds:schemaRefs>
</ds:datastoreItem>
</file>

<file path=customXml/itemProps12.xml><?xml version="1.0" encoding="utf-8"?>
<ds:datastoreItem xmlns:ds="http://schemas.openxmlformats.org/officeDocument/2006/customXml" ds:itemID="{16C81381-66EF-4780-97CC-B1538EF838AC}">
  <ds:schemaRefs>
    <ds:schemaRef ds:uri="http://schemas.microsoft.com/sharepoint/v3/contenttype/forms"/>
  </ds:schemaRefs>
</ds:datastoreItem>
</file>

<file path=customXml/itemProps13.xml><?xml version="1.0" encoding="utf-8"?>
<ds:datastoreItem xmlns:ds="http://schemas.openxmlformats.org/officeDocument/2006/customXml" ds:itemID="{CDC6EE2E-1DD9-49E1-9FA0-5CD2A1E48881}">
  <ds:schemaRefs>
    <ds:schemaRef ds:uri="http://schemas.microsoft.com/sharepoint/v3/contenttype/forms"/>
  </ds:schemaRefs>
</ds:datastoreItem>
</file>

<file path=customXml/itemProps14.xml><?xml version="1.0" encoding="utf-8"?>
<ds:datastoreItem xmlns:ds="http://schemas.openxmlformats.org/officeDocument/2006/customXml" ds:itemID="{3A156081-C28A-40B0-9B3F-D5C8F5B53C15}">
  <ds:schemaRefs>
    <ds:schemaRef ds:uri="http://schemas.microsoft.com/sharepoint/v3/contenttype/forms"/>
  </ds:schemaRefs>
</ds:datastoreItem>
</file>

<file path=customXml/itemProps15.xml><?xml version="1.0" encoding="utf-8"?>
<ds:datastoreItem xmlns:ds="http://schemas.openxmlformats.org/officeDocument/2006/customXml" ds:itemID="{7461C4DC-664A-4BDA-BD76-8F05CA151CB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f610f50-4aee-43ff-9d65-64420adb70d2"/>
    <ds:schemaRef ds:uri="96390583-a687-428d-858c-445ed193da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6.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s>
</ds:datastoreItem>
</file>

<file path=customXml/itemProps17.xml><?xml version="1.0" encoding="utf-8"?>
<ds:datastoreItem xmlns:ds="http://schemas.openxmlformats.org/officeDocument/2006/customXml" ds:itemID="{8A57A607-4CA1-4BE8-BBE8-5D46E1517137}">
  <ds:schemaRefs>
    <ds:schemaRef ds:uri="http://schemas.microsoft.com/sharepoint/v3/contenttype/forms"/>
  </ds:schemaRefs>
</ds:datastoreItem>
</file>

<file path=customXml/itemProps18.xml><?xml version="1.0" encoding="utf-8"?>
<ds:datastoreItem xmlns:ds="http://schemas.openxmlformats.org/officeDocument/2006/customXml" ds:itemID="{1B89A3C9-5A59-4AFC-AEF7-33D76CA889E5}">
  <ds:schemaRefs>
    <ds:schemaRef ds:uri="http://schemas.microsoft.com/sharepoint/v3/contenttype/forms"/>
  </ds:schemaRefs>
</ds:datastoreItem>
</file>

<file path=customXml/itemProps19.xml><?xml version="1.0" encoding="utf-8"?>
<ds:datastoreItem xmlns:ds="http://schemas.openxmlformats.org/officeDocument/2006/customXml" ds:itemID="{A40F1CB5-4489-43B4-B1E2-F9B1ED9F3BE5}">
  <ds:schemaRefs>
    <ds:schemaRef ds:uri="http://schemas.microsoft.com/sharepoint/v3/contenttype/forms"/>
  </ds:schemaRefs>
</ds:datastoreItem>
</file>

<file path=customXml/itemProps2.xml><?xml version="1.0" encoding="utf-8"?>
<ds:datastoreItem xmlns:ds="http://schemas.openxmlformats.org/officeDocument/2006/customXml" ds:itemID="{CCB280BD-FFA3-4BF1-9490-A40487890453}">
  <ds:schemaRefs>
    <ds:schemaRef ds:uri="http://schemas.microsoft.com/sharepoint/v3/contenttype/forms"/>
  </ds:schemaRefs>
</ds:datastoreItem>
</file>

<file path=customXml/itemProps20.xml><?xml version="1.0" encoding="utf-8"?>
<ds:datastoreItem xmlns:ds="http://schemas.openxmlformats.org/officeDocument/2006/customXml" ds:itemID="{E117A0F5-2610-48F3-9A2A-6BAAD2A3CE07}">
  <ds:schemaRefs>
    <ds:schemaRef ds:uri="http://schemas.microsoft.com/sharepoint/v3/contenttype/forms"/>
  </ds:schemaRefs>
</ds:datastoreItem>
</file>

<file path=customXml/itemProps21.xml><?xml version="1.0" encoding="utf-8"?>
<ds:datastoreItem xmlns:ds="http://schemas.openxmlformats.org/officeDocument/2006/customXml" ds:itemID="{24808614-0332-452E-8584-3C32220237D1}">
  <ds:schemaRefs>
    <ds:schemaRef ds:uri="http://schemas.microsoft.com/sharepoint/v3/contenttype/forms"/>
  </ds:schemaRefs>
</ds:datastoreItem>
</file>

<file path=customXml/itemProps22.xml><?xml version="1.0" encoding="utf-8"?>
<ds:datastoreItem xmlns:ds="http://schemas.openxmlformats.org/officeDocument/2006/customXml" ds:itemID="{5932D8C4-C9CF-4C2A-8DC1-F9930116FE4C}">
  <ds:schemaRefs>
    <ds:schemaRef ds:uri="http://schemas.microsoft.com/sharepoint/v3/contenttype/forms"/>
  </ds:schemaRefs>
</ds:datastoreItem>
</file>

<file path=customXml/itemProps23.xml><?xml version="1.0" encoding="utf-8"?>
<ds:datastoreItem xmlns:ds="http://schemas.openxmlformats.org/officeDocument/2006/customXml" ds:itemID="{15ACDEB9-529F-4CD1-83D0-1C48120627DD}">
  <ds:schemaRefs>
    <ds:schemaRef ds:uri="http://schemas.microsoft.com/sharepoint/v3/contenttype/forms"/>
  </ds:schemaRefs>
</ds:datastoreItem>
</file>

<file path=customXml/itemProps24.xml><?xml version="1.0" encoding="utf-8"?>
<ds:datastoreItem xmlns:ds="http://schemas.openxmlformats.org/officeDocument/2006/customXml" ds:itemID="{9E3076D4-DA64-4159-8D3B-CCFC232C8847}">
  <ds:schemaRefs>
    <ds:schemaRef ds:uri="http://schemas.microsoft.com/sharepoint/v3/contenttype/forms"/>
  </ds:schemaRefs>
</ds:datastoreItem>
</file>

<file path=customXml/itemProps25.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6.xml><?xml version="1.0" encoding="utf-8"?>
<ds:datastoreItem xmlns:ds="http://schemas.openxmlformats.org/officeDocument/2006/customXml" ds:itemID="{91CCDBFF-9B5F-4C20-81F7-BAA61EA061C5}">
  <ds:schemaRefs>
    <ds:schemaRef ds:uri="http://schemas.microsoft.com/sharepoint/v3/contenttype/forms"/>
  </ds:schemaRefs>
</ds:datastoreItem>
</file>

<file path=customXml/itemProps27.xml><?xml version="1.0" encoding="utf-8"?>
<ds:datastoreItem xmlns:ds="http://schemas.openxmlformats.org/officeDocument/2006/customXml" ds:itemID="{208D8C98-9D59-4255-AD73-3D49530F0689}">
  <ds:schemaRefs>
    <ds:schemaRef ds:uri="http://schemas.microsoft.com/sharepoint/v3/contenttype/forms"/>
  </ds:schemaRefs>
</ds:datastoreItem>
</file>

<file path=customXml/itemProps28.xml><?xml version="1.0" encoding="utf-8"?>
<ds:datastoreItem xmlns:ds="http://schemas.openxmlformats.org/officeDocument/2006/customXml" ds:itemID="{9589EB08-FB38-497F-AE89-D559C6EEDC2C}">
  <ds:schemaRefs>
    <ds:schemaRef ds:uri="http://schemas.microsoft.com/sharepoint/v3/contenttype/forms"/>
  </ds:schemaRefs>
</ds:datastoreItem>
</file>

<file path=customXml/itemProps29.xml><?xml version="1.0" encoding="utf-8"?>
<ds:datastoreItem xmlns:ds="http://schemas.openxmlformats.org/officeDocument/2006/customXml" ds:itemID="{5C40F908-F613-48A0-8EFD-4EAD1093F663}">
  <ds:schemaRefs>
    <ds:schemaRef ds:uri="http://schemas.microsoft.com/sharepoint/v3/contenttype/forms"/>
  </ds:schemaRefs>
</ds:datastoreItem>
</file>

<file path=customXml/itemProps3.xml><?xml version="1.0" encoding="utf-8"?>
<ds:datastoreItem xmlns:ds="http://schemas.openxmlformats.org/officeDocument/2006/customXml" ds:itemID="{6E5FAC16-4DAD-4C05-AD02-491D00747D1C}">
  <ds:schemaRefs>
    <ds:schemaRef ds:uri="http://schemas.microsoft.com/sharepoint/v3/contenttype/forms"/>
  </ds:schemaRefs>
</ds:datastoreItem>
</file>

<file path=customXml/itemProps30.xml><?xml version="1.0" encoding="utf-8"?>
<ds:datastoreItem xmlns:ds="http://schemas.openxmlformats.org/officeDocument/2006/customXml" ds:itemID="{AFA6AB32-9718-41A0-ACCD-43D415B2D4F8}">
  <ds:schemaRefs>
    <ds:schemaRef ds:uri="http://schemas.microsoft.com/sharepoint/v3/contenttype/forms"/>
  </ds:schemaRefs>
</ds:datastoreItem>
</file>

<file path=customXml/itemProps31.xml><?xml version="1.0" encoding="utf-8"?>
<ds:datastoreItem xmlns:ds="http://schemas.openxmlformats.org/officeDocument/2006/customXml" ds:itemID="{E90D2804-FED8-48E1-BFB6-469ED672D98A}">
  <ds:schemaRefs>
    <ds:schemaRef ds:uri="http://schemas.microsoft.com/sharepoint/v3/contenttype/forms"/>
  </ds:schemaRefs>
</ds:datastoreItem>
</file>

<file path=customXml/itemProps32.xml><?xml version="1.0" encoding="utf-8"?>
<ds:datastoreItem xmlns:ds="http://schemas.openxmlformats.org/officeDocument/2006/customXml" ds:itemID="{E31E194C-A366-4032-B486-C1C6A2615607}">
  <ds:schemaRefs>
    <ds:schemaRef ds:uri="http://schemas.microsoft.com/sharepoint/v3/contenttype/forms"/>
  </ds:schemaRefs>
</ds:datastoreItem>
</file>

<file path=customXml/itemProps33.xml><?xml version="1.0" encoding="utf-8"?>
<ds:datastoreItem xmlns:ds="http://schemas.openxmlformats.org/officeDocument/2006/customXml" ds:itemID="{F79DEE42-D622-4731-928E-CE1B45ED621A}">
  <ds:schemaRefs>
    <ds:schemaRef ds:uri="http://schemas.microsoft.com/sharepoint/v3/contenttype/forms"/>
  </ds:schemaRefs>
</ds:datastoreItem>
</file>

<file path=customXml/itemProps4.xml><?xml version="1.0" encoding="utf-8"?>
<ds:datastoreItem xmlns:ds="http://schemas.openxmlformats.org/officeDocument/2006/customXml" ds:itemID="{1457F87B-728E-4C90-B0FB-48E1408D5E25}">
  <ds:schemaRefs>
    <ds:schemaRef ds:uri="http://schemas.microsoft.com/sharepoint/v3/contenttype/forms"/>
  </ds:schemaRefs>
</ds:datastoreItem>
</file>

<file path=customXml/itemProps5.xml><?xml version="1.0" encoding="utf-8"?>
<ds:datastoreItem xmlns:ds="http://schemas.openxmlformats.org/officeDocument/2006/customXml" ds:itemID="{6D655AC9-7B31-4382-8F80-801DED22C9ED}">
  <ds:schemaRefs>
    <ds:schemaRef ds:uri="http://schemas.microsoft.com/sharepoint/v3/contenttype/forms"/>
  </ds:schemaRefs>
</ds:datastoreItem>
</file>

<file path=customXml/itemProps6.xml><?xml version="1.0" encoding="utf-8"?>
<ds:datastoreItem xmlns:ds="http://schemas.openxmlformats.org/officeDocument/2006/customXml" ds:itemID="{059EFA1A-CFD1-495E-8F99-B2FFB377D416}">
  <ds:schemaRefs>
    <ds:schemaRef ds:uri="http://schemas.microsoft.com/sharepoint/v3/contenttype/forms"/>
  </ds:schemaRefs>
</ds:datastoreItem>
</file>

<file path=customXml/itemProps7.xml><?xml version="1.0" encoding="utf-8"?>
<ds:datastoreItem xmlns:ds="http://schemas.openxmlformats.org/officeDocument/2006/customXml" ds:itemID="{159326E9-4E34-41A2-AEE8-025D180B50E9}">
  <ds:schemaRefs>
    <ds:schemaRef ds:uri="http://schemas.microsoft.com/sharepoint/v3/contenttype/forms"/>
  </ds:schemaRefs>
</ds:datastoreItem>
</file>

<file path=customXml/itemProps8.xml><?xml version="1.0" encoding="utf-8"?>
<ds:datastoreItem xmlns:ds="http://schemas.openxmlformats.org/officeDocument/2006/customXml" ds:itemID="{C0DA218A-7A39-47B2-9AF3-D68640B9C927}">
  <ds:schemaRefs>
    <ds:schemaRef ds:uri="http://schemas.microsoft.com/sharepoint/v3/contenttype/forms"/>
  </ds:schemaRefs>
</ds:datastoreItem>
</file>

<file path=customXml/itemProps9.xml><?xml version="1.0" encoding="utf-8"?>
<ds:datastoreItem xmlns:ds="http://schemas.openxmlformats.org/officeDocument/2006/customXml" ds:itemID="{90FF8BB4-0F8A-45CD-9C57-9EA526C9D9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117</TotalTime>
  <Words>4116</Words>
  <Application>Microsoft Office PowerPoint</Application>
  <PresentationFormat>Custom</PresentationFormat>
  <Paragraphs>628</Paragraphs>
  <Slides>62</Slides>
  <Notes>57</Notes>
  <HiddenSlides>0</HiddenSlides>
  <MMClips>3</MMClips>
  <ScaleCrop>false</ScaleCrop>
  <HeadingPairs>
    <vt:vector size="8" baseType="variant">
      <vt:variant>
        <vt:lpstr>Fonts Used</vt:lpstr>
      </vt:variant>
      <vt:variant>
        <vt:i4>14</vt:i4>
      </vt:variant>
      <vt:variant>
        <vt:lpstr>Theme</vt:lpstr>
      </vt:variant>
      <vt:variant>
        <vt:i4>9</vt:i4>
      </vt:variant>
      <vt:variant>
        <vt:lpstr>Embedded OLE Servers</vt:lpstr>
      </vt:variant>
      <vt:variant>
        <vt:i4>1</vt:i4>
      </vt:variant>
      <vt:variant>
        <vt:lpstr>Slide Titles</vt:lpstr>
      </vt:variant>
      <vt:variant>
        <vt:i4>62</vt:i4>
      </vt:variant>
    </vt:vector>
  </HeadingPairs>
  <TitlesOfParts>
    <vt:vector size="86" baseType="lpstr">
      <vt:lpstr>Abadi</vt:lpstr>
      <vt:lpstr>Arial</vt:lpstr>
      <vt:lpstr>Arial Narrow</vt:lpstr>
      <vt:lpstr>Calibri</vt:lpstr>
      <vt:lpstr>Consolas</vt:lpstr>
      <vt:lpstr>Gill Sans</vt:lpstr>
      <vt:lpstr>Helvetica</vt:lpstr>
      <vt:lpstr>Rockwell Extra Bold</vt:lpstr>
      <vt:lpstr>Segoe UI</vt:lpstr>
      <vt:lpstr>Segoe UI Light</vt:lpstr>
      <vt:lpstr>Segoe UI Semibold</vt:lpstr>
      <vt:lpstr>Segoe UI Semilight</vt:lpstr>
      <vt:lpstr>Wingdings</vt:lpstr>
      <vt:lpstr>Wingdings 3</vt:lpstr>
      <vt:lpstr>5-50109_Microsoft_Light_Template</vt:lpstr>
      <vt:lpstr>5-50109_Microsoft_Dark_Template</vt:lpstr>
      <vt:lpstr>1_5-50109_Microsoft_Light_Template</vt:lpstr>
      <vt:lpstr>Azure PPT Template - 2018</vt:lpstr>
      <vt:lpstr>WHITE TEMPLATE</vt:lpstr>
      <vt:lpstr>1_ALM Confernce 2013 - Slide Masters</vt:lpstr>
      <vt:lpstr>1_WHITE TEMPLATE</vt:lpstr>
      <vt:lpstr>KEEP_WHITE TEMPLATE</vt:lpstr>
      <vt:lpstr>2_WHITE TEMPLATE</vt:lpstr>
      <vt:lpstr>think-cell Slide</vt:lpstr>
      <vt:lpstr>PowerPoint Presentation</vt:lpstr>
      <vt:lpstr>DevOps CAT team mission</vt:lpstr>
      <vt:lpstr>Accelerating Delivery with DevOps</vt:lpstr>
      <vt:lpstr>I work on Azure DevOps</vt:lpstr>
      <vt:lpstr>PowerPoint Presentation</vt:lpstr>
      <vt:lpstr>PowerPoint Presentation</vt:lpstr>
      <vt:lpstr>PowerPoint Presentation</vt:lpstr>
      <vt:lpstr>One Engineering System using Azure DevOps</vt:lpstr>
      <vt:lpstr>PowerPoint Presentation</vt:lpstr>
      <vt:lpstr>DevOps in Microsoft</vt:lpstr>
      <vt:lpstr>Five habits we’ve learned so far</vt:lpstr>
      <vt:lpstr>Five habits we’ve learned so far</vt:lpstr>
      <vt:lpstr>Listen to our customers</vt:lpstr>
      <vt:lpstr>Our Definition of Done</vt:lpstr>
      <vt:lpstr>Collect data broadly (but carefully)</vt:lpstr>
      <vt:lpstr>You get what you measure (Don’t measure what you don’t want)</vt:lpstr>
      <vt:lpstr>Build-Measure-Learn</vt:lpstr>
      <vt:lpstr>Failure is an opportunity to learn</vt:lpstr>
      <vt:lpstr>Five habits we’ve learned so far</vt:lpstr>
      <vt:lpstr>Live Site Incidents</vt:lpstr>
      <vt:lpstr>Be Transparent</vt:lpstr>
      <vt:lpstr>No such thing as ‘partial automation’</vt:lpstr>
      <vt:lpstr>Automate completely</vt:lpstr>
      <vt:lpstr>Security Mindset - Assume Breach</vt:lpstr>
      <vt:lpstr>Five habits we’ve learned so far</vt:lpstr>
      <vt:lpstr>Agile at Scale with Aligned Autonomy</vt:lpstr>
      <vt:lpstr>PowerPoint Presentation</vt:lpstr>
      <vt:lpstr>Team Structure</vt:lpstr>
      <vt:lpstr>PowerPoint Presentation</vt:lpstr>
      <vt:lpstr>PowerPoint Presentation</vt:lpstr>
      <vt:lpstr>Teams</vt:lpstr>
      <vt:lpstr>Instead of Horizontal…</vt:lpstr>
      <vt:lpstr>We strive for Vertical</vt:lpstr>
      <vt:lpstr>Sticky Note Exercise - Self Forming Teams</vt:lpstr>
      <vt:lpstr>Planning</vt:lpstr>
      <vt:lpstr>Measure Outcomes not Outputs</vt:lpstr>
      <vt:lpstr>Alignment</vt:lpstr>
      <vt:lpstr>How do you stay in sync?</vt:lpstr>
      <vt:lpstr>Sprint Mail – Per Crew (1st Six Years)</vt:lpstr>
      <vt:lpstr>Sprint Mail – Per Epic (Current Practice)</vt:lpstr>
      <vt:lpstr>Five habits we’ve learned so far</vt:lpstr>
      <vt:lpstr>Managing the pipeline:  </vt:lpstr>
      <vt:lpstr>Do Not Incur Debt</vt:lpstr>
      <vt:lpstr>Release Flow</vt:lpstr>
      <vt:lpstr>Pull Requests</vt:lpstr>
      <vt:lpstr>Tests Against the Pull Request</vt:lpstr>
      <vt:lpstr>Green Means Green, Red Means Red</vt:lpstr>
      <vt:lpstr>Created a “Non-Denominational” Test Taxonomy</vt:lpstr>
      <vt:lpstr>Test portfolio over time</vt:lpstr>
      <vt:lpstr>Test portfolio over time</vt:lpstr>
      <vt:lpstr>Five habits we’ve learned so far</vt:lpstr>
      <vt:lpstr>Early Principles</vt:lpstr>
      <vt:lpstr>What do feature flags give us?</vt:lpstr>
      <vt:lpstr>Control</vt:lpstr>
      <vt:lpstr>Awesome!  What could go wrong?</vt:lpstr>
      <vt:lpstr>Progressive  Exposure</vt:lpstr>
      <vt:lpstr>Deployment rings</vt:lpstr>
      <vt:lpstr>Progress follows a J-curve</vt:lpstr>
      <vt:lpstr>Our DevOps Transformation – the story so far</vt:lpstr>
      <vt:lpstr>PowerPoint Presentation</vt:lpstr>
      <vt:lpstr>Features Delivered per Year</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Our Journey to DevOps at Microsoft</dc:title>
  <dc:creator>Maritsa Sarri (Venezu)</dc:creator>
  <cp:lastModifiedBy>Mickey Gousset</cp:lastModifiedBy>
  <cp:revision>3</cp:revision>
  <dcterms:modified xsi:type="dcterms:W3CDTF">2019-09-20T15:31:58Z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0x01010043E6EBDEE5B8684F885921FC8EB0FDEC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55;#Orange County Convention Center|bd993e89-aa48-4695-84e0-3b53e88b1a79</vt:lpwstr>
  </property>
  <property fmtid="{D5CDD505-2E9C-101B-9397-08002B2CF9AE}" pid="7" name="Track">
    <vt:lpwstr/>
  </property>
  <property fmtid="{D5CDD505-2E9C-101B-9397-08002B2CF9AE}" pid="8" name="Event Location">
    <vt:lpwstr>54;#Orlando|8cc4ed56-1866-4501-a22c-89aafde6f59b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TaxKeyword">
    <vt:lpwstr>53;#Microsoft Ignite 2017|21d30605-03f6-4b08-a63a-5a553eb19f84</vt:lpwstr>
  </property>
  <property fmtid="{D5CDD505-2E9C-101B-9397-08002B2CF9AE}" pid="12" name="Audience1">
    <vt:lpwstr/>
  </property>
  <property fmtid="{D5CDD505-2E9C-101B-9397-08002B2CF9AE}" pid="13" name="Event Name">
    <vt:lpwstr>16;#Microsoft Ignite|9323c522-fe4b-4922-816b-10a1920d7afb</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Owner">
    <vt:lpwstr>martinwo@microsoft.com</vt:lpwstr>
  </property>
  <property fmtid="{D5CDD505-2E9C-101B-9397-08002B2CF9AE}" pid="18" name="MSIP_Label_f42aa342-8706-4288-bd11-ebb85995028c_SetDate">
    <vt:lpwstr>2017-09-22T15:16:38.1877841+01:00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